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1"/>
  </p:notesMasterIdLst>
  <p:sldIdLst>
    <p:sldId id="1400" r:id="rId3"/>
    <p:sldId id="1461" r:id="rId4"/>
    <p:sldId id="1181" r:id="rId5"/>
    <p:sldId id="1589" r:id="rId6"/>
    <p:sldId id="1575" r:id="rId7"/>
    <p:sldId id="1582" r:id="rId8"/>
    <p:sldId id="1576" r:id="rId9"/>
    <p:sldId id="1570" r:id="rId10"/>
    <p:sldId id="1571" r:id="rId11"/>
    <p:sldId id="1458" r:id="rId12"/>
    <p:sldId id="1430" r:id="rId13"/>
    <p:sldId id="1457" r:id="rId14"/>
    <p:sldId id="1563" r:id="rId15"/>
    <p:sldId id="1581" r:id="rId16"/>
    <p:sldId id="1462" r:id="rId17"/>
    <p:sldId id="1467" r:id="rId18"/>
    <p:sldId id="1470" r:id="rId19"/>
    <p:sldId id="1471" r:id="rId20"/>
    <p:sldId id="1472" r:id="rId21"/>
    <p:sldId id="1579" r:id="rId22"/>
    <p:sldId id="1564" r:id="rId23"/>
    <p:sldId id="1560" r:id="rId24"/>
    <p:sldId id="1568" r:id="rId25"/>
    <p:sldId id="1569" r:id="rId26"/>
    <p:sldId id="1587" r:id="rId27"/>
    <p:sldId id="1586" r:id="rId28"/>
    <p:sldId id="1562" r:id="rId29"/>
    <p:sldId id="1307" r:id="rId30"/>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報告" id="{582A2D0B-DC1E-4D1F-8D22-34E1F9FB274D}">
          <p14:sldIdLst>
            <p14:sldId id="1400"/>
            <p14:sldId id="1461"/>
          </p14:sldIdLst>
        </p14:section>
        <p14:section name="Introduction" id="{B4E02C52-C8CB-4966-84F1-8357142FAFBA}">
          <p14:sldIdLst>
            <p14:sldId id="1181"/>
            <p14:sldId id="1589"/>
          </p14:sldIdLst>
        </p14:section>
        <p14:section name="literature review" id="{FC4428D8-C648-4E25-8D07-DA7668792A3D}">
          <p14:sldIdLst>
            <p14:sldId id="1575"/>
            <p14:sldId id="1582"/>
            <p14:sldId id="1576"/>
          </p14:sldIdLst>
        </p14:section>
        <p14:section name="Proposed methods" id="{E9D3E818-B96B-4CDA-9A8F-A5941A800772}">
          <p14:sldIdLst>
            <p14:sldId id="1570"/>
            <p14:sldId id="1571"/>
            <p14:sldId id="1458"/>
            <p14:sldId id="1430"/>
            <p14:sldId id="1457"/>
            <p14:sldId id="1563"/>
            <p14:sldId id="1581"/>
            <p14:sldId id="1462"/>
            <p14:sldId id="1467"/>
            <p14:sldId id="1470"/>
            <p14:sldId id="1471"/>
            <p14:sldId id="1472"/>
            <p14:sldId id="1579"/>
            <p14:sldId id="1564"/>
            <p14:sldId id="1560"/>
            <p14:sldId id="1568"/>
            <p14:sldId id="1569"/>
            <p14:sldId id="1587"/>
            <p14:sldId id="1586"/>
          </p14:sldIdLst>
        </p14:section>
        <p14:section name="Conclusion" id="{BC341B57-1357-4DDB-A86E-5E1388FEB9EE}">
          <p14:sldIdLst>
            <p14:sldId id="1562"/>
            <p14:sldId id="1307"/>
          </p14:sldIdLst>
        </p14:section>
        <p14:section name="預設章節" id="{882E4A04-3A81-4FCA-A80F-30183C0FA50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莊佳臻" initials="莊佳臻" lastIdx="1" clrIdx="0">
    <p:extLst>
      <p:ext uri="{19B8F6BF-5375-455C-9EA6-DF929625EA0E}">
        <p15:presenceInfo xmlns:p15="http://schemas.microsoft.com/office/powerpoint/2012/main" userId="S-1-5-21-904396899-364001871-1597980387-10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952D"/>
    <a:srgbClr val="4D7FBB"/>
    <a:srgbClr val="F0B030"/>
    <a:srgbClr val="66A7BE"/>
    <a:srgbClr val="EE6E6E"/>
    <a:srgbClr val="D9E9EF"/>
    <a:srgbClr val="D8EEC0"/>
    <a:srgbClr val="C6E6A2"/>
    <a:srgbClr val="C4E59F"/>
    <a:srgbClr val="BCE2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淺色樣式 1 - 輔色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85" autoAdjust="0"/>
    <p:restoredTop sz="87354" autoAdjust="0"/>
  </p:normalViewPr>
  <p:slideViewPr>
    <p:cSldViewPr snapToGrid="0">
      <p:cViewPr varScale="1">
        <p:scale>
          <a:sx n="68" d="100"/>
          <a:sy n="68" d="100"/>
        </p:scale>
        <p:origin x="78" y="29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wmf"/><Relationship Id="rId1" Type="http://schemas.openxmlformats.org/officeDocument/2006/relationships/image" Target="../media/image27.emf"/><Relationship Id="rId5" Type="http://schemas.openxmlformats.org/officeDocument/2006/relationships/image" Target="../media/image31.wmf"/><Relationship Id="rId4" Type="http://schemas.openxmlformats.org/officeDocument/2006/relationships/image" Target="../media/image30.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e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43.emf"/><Relationship Id="rId7" Type="http://schemas.openxmlformats.org/officeDocument/2006/relationships/image" Target="../media/image47.emf"/><Relationship Id="rId2" Type="http://schemas.openxmlformats.org/officeDocument/2006/relationships/image" Target="../media/image42.emf"/><Relationship Id="rId1" Type="http://schemas.openxmlformats.org/officeDocument/2006/relationships/image" Target="../media/image41.emf"/><Relationship Id="rId6" Type="http://schemas.openxmlformats.org/officeDocument/2006/relationships/image" Target="../media/image46.emf"/><Relationship Id="rId5" Type="http://schemas.openxmlformats.org/officeDocument/2006/relationships/image" Target="../media/image45.emf"/><Relationship Id="rId10" Type="http://schemas.openxmlformats.org/officeDocument/2006/relationships/image" Target="../media/image50.emf"/><Relationship Id="rId4" Type="http://schemas.openxmlformats.org/officeDocument/2006/relationships/image" Target="../media/image44.emf"/><Relationship Id="rId9" Type="http://schemas.openxmlformats.org/officeDocument/2006/relationships/image" Target="../media/image49.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 Id="rId5" Type="http://schemas.openxmlformats.org/officeDocument/2006/relationships/image" Target="../media/image58.wmf"/><Relationship Id="rId4" Type="http://schemas.openxmlformats.org/officeDocument/2006/relationships/image" Target="../media/image57.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image" Target="../media/image8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47A372-0350-482F-9237-0236FF6B591B}" type="datetimeFigureOut">
              <a:rPr lang="zh-TW" altLang="en-US" smtClean="0"/>
              <a:t>2023/8/31</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8BE361-E444-484F-8E3E-BC24E4B77427}" type="slidenum">
              <a:rPr lang="zh-TW" altLang="en-US" smtClean="0"/>
              <a:t>‹#›</a:t>
            </a:fld>
            <a:endParaRPr lang="zh-TW" altLang="en-US"/>
          </a:p>
        </p:txBody>
      </p:sp>
    </p:spTree>
    <p:extLst>
      <p:ext uri="{BB962C8B-B14F-4D97-AF65-F5344CB8AC3E}">
        <p14:creationId xmlns:p14="http://schemas.microsoft.com/office/powerpoint/2010/main" val="2759613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800" kern="1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C91841-18F7-4A17-BD66-D6A973BBE619}"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5961959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0027BB-AB5E-D74D-9EC3-888454215273}"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33990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0027BB-AB5E-D74D-9EC3-888454215273}"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834455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0027BB-AB5E-D74D-9EC3-888454215273}"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081601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C91841-18F7-4A17-BD66-D6A973BBE619}"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0612050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C91841-18F7-4A17-BD66-D6A973BBE619}"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790579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0027BB-AB5E-D74D-9EC3-888454215273}"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2151497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點異常代表突發且劇烈的異常表現</a:t>
            </a:r>
            <a:br>
              <a:rPr lang="en-US" altLang="zh-TW" dirty="0"/>
            </a:br>
            <a:r>
              <a:rPr lang="zh-TW" altLang="en-US" dirty="0"/>
              <a:t>上下文異常代表在時間上出現不正確的表現</a:t>
            </a:r>
            <a:br>
              <a:rPr lang="en-US" altLang="zh-TW" dirty="0"/>
            </a:br>
            <a:r>
              <a:rPr lang="zh-TW" altLang="en-US" dirty="0"/>
              <a:t>序列異常代表在短時間內不易被觀察出的異常</a:t>
            </a:r>
            <a:endParaRPr lang="en-US" altLang="zh-TW"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0027BB-AB5E-D74D-9EC3-888454215273}"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593850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0027BB-AB5E-D74D-9EC3-888454215273}"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086093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0027BB-AB5E-D74D-9EC3-888454215273}"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989073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0027BB-AB5E-D74D-9EC3-888454215273}"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762579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C91841-18F7-4A17-BD66-D6A973BBE619}"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703268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0027BB-AB5E-D74D-9EC3-888454215273}"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1777537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0027BB-AB5E-D74D-9EC3-888454215273}"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387037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0027BB-AB5E-D74D-9EC3-888454215273}"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3486660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0027BB-AB5E-D74D-9EC3-888454215273}"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222961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0027BB-AB5E-D74D-9EC3-888454215273}"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2767996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0027BB-AB5E-D74D-9EC3-888454215273}"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8625468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0027BB-AB5E-D74D-9EC3-888454215273}"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0704131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0027BB-AB5E-D74D-9EC3-888454215273}"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4879362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0027BB-AB5E-D74D-9EC3-888454215273}"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533926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800" dirty="0">
                <a:effectLst/>
                <a:latin typeface="Calibri" panose="020F0502020204030204" pitchFamily="34" charset="0"/>
                <a:cs typeface="Times New Roman" panose="02020603050405020304" pitchFamily="18" charset="0"/>
              </a:rPr>
              <a:t>時間序列之異常偵測在於分辨出與正常資料表現不同的資料表現</a:t>
            </a:r>
            <a:br>
              <a:rPr lang="en-US" altLang="zh-TW" sz="1800" dirty="0">
                <a:effectLst/>
                <a:latin typeface="Calibri" panose="020F0502020204030204" pitchFamily="34" charset="0"/>
                <a:cs typeface="Times New Roman" panose="02020603050405020304" pitchFamily="18" charset="0"/>
              </a:rPr>
            </a:br>
            <a:r>
              <a:rPr lang="zh-TW" altLang="en-US" sz="1800" dirty="0">
                <a:effectLst/>
                <a:latin typeface="Calibri" panose="020F0502020204030204" pitchFamily="34" charset="0"/>
                <a:cs typeface="Times New Roman" panose="02020603050405020304" pitchFamily="18" charset="0"/>
              </a:rPr>
              <a:t>在工業上會透過感測元件從機台上蒐集訊號資料以此監控是否有異常之發生</a:t>
            </a:r>
            <a:endParaRPr lang="en-US" altLang="zh-TW" sz="1800" dirty="0">
              <a:effectLst/>
              <a:latin typeface="Calibri" panose="020F0502020204030204" pitchFamily="34" charset="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0027BB-AB5E-D74D-9EC3-888454215273}"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111447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在異常偵測任務中，蒐集異常樣本的成本昂貴，因此在實際狀況中，異常樣本數量稀少</a:t>
            </a:r>
            <a:br>
              <a:rPr lang="en-US" altLang="zh-TW" dirty="0"/>
            </a:br>
            <a:r>
              <a:rPr lang="zh-TW" altLang="en-US" dirty="0"/>
              <a:t>在時間序列異常上也有許多種類，透過單一的異常偵測方法也無法在所有種類上具有顯著性</a:t>
            </a:r>
            <a:br>
              <a:rPr lang="en-US" altLang="zh-TW" dirty="0"/>
            </a:br>
            <a:r>
              <a:rPr lang="zh-TW" altLang="en-US" dirty="0"/>
              <a:t>因此希望提出能夠偵測多個異常種類的非監督式異常偵測框架</a:t>
            </a:r>
            <a:br>
              <a:rPr lang="en-US" altLang="zh-TW" dirty="0"/>
            </a:br>
            <a:r>
              <a:rPr lang="zh-TW" altLang="en-US" dirty="0"/>
              <a:t>同時為了增加方法的泛化性，使用資料生成的方式進行資料增強</a:t>
            </a:r>
            <a:endParaRPr lang="en-US" altLang="zh-TW"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0027BB-AB5E-D74D-9EC3-888454215273}"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440014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非監督式異常偵測的方法有單標籤分類、聚類以及基於重構的異常偵測方法</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基於重構的方法是透過學習資料特徵並重建，去計算輸入與重建資料之相似度</a:t>
            </a:r>
            <a:br>
              <a:rPr lang="en-US" altLang="zh-TW" dirty="0"/>
            </a:br>
            <a:r>
              <a:rPr lang="zh-TW" altLang="en-US" dirty="0"/>
              <a:t>單標籤和聚類方法是透過資料性質去進行正常與異常的劃分</a:t>
            </a:r>
            <a:br>
              <a:rPr lang="en-US" altLang="zh-TW" dirty="0"/>
            </a:br>
            <a:r>
              <a:rPr lang="zh-TW" altLang="en-US" dirty="0"/>
              <a:t>而這兩類方法在處理較複雜的資料時會先進行降維在執行聚類，但這兩個獨立的步驟會造成次優的結果</a:t>
            </a:r>
            <a:br>
              <a:rPr lang="en-US" altLang="zh-TW" dirty="0"/>
            </a:br>
            <a:r>
              <a:rPr lang="zh-TW" altLang="en-US" dirty="0"/>
              <a:t>因此本研究使用在</a:t>
            </a:r>
            <a:r>
              <a:rPr lang="en-US" altLang="zh-TW" dirty="0"/>
              <a:t>2018</a:t>
            </a:r>
            <a:r>
              <a:rPr lang="zh-TW" altLang="en-US" dirty="0"/>
              <a:t>年所提出的</a:t>
            </a:r>
            <a:r>
              <a:rPr lang="en-US" altLang="zh-TW" dirty="0"/>
              <a:t>DAGMM</a:t>
            </a:r>
            <a:r>
              <a:rPr lang="zh-TW" altLang="en-US" dirty="0"/>
              <a:t>模型，</a:t>
            </a:r>
            <a:r>
              <a:rPr lang="en-US" altLang="zh-TW" dirty="0"/>
              <a:t>DAGMM</a:t>
            </a:r>
            <a:r>
              <a:rPr lang="zh-TW" altLang="en-US" dirty="0"/>
              <a:t>是端到端的深度學習模型</a:t>
            </a:r>
            <a:br>
              <a:rPr lang="en-US" altLang="zh-TW" dirty="0"/>
            </a:br>
            <a:r>
              <a:rPr lang="zh-TW" altLang="en-US" dirty="0"/>
              <a:t>其特點是透過深度學習的特性達到降維和密度估計的聯合優化</a:t>
            </a:r>
            <a:endParaRPr lang="en-US" altLang="zh-TW"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0027BB-AB5E-D74D-9EC3-888454215273}"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427837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時域特徵分析在時間序列異常偵測中，也是常用的方法</a:t>
            </a:r>
            <a:br>
              <a:rPr lang="en-US" altLang="zh-TW" dirty="0"/>
            </a:br>
            <a:r>
              <a:rPr lang="zh-TW" altLang="en-US" dirty="0"/>
              <a:t>時域特徵能夠描述序列的統計特徵以及時間上的結構</a:t>
            </a:r>
            <a:br>
              <a:rPr lang="en-US" altLang="zh-TW" dirty="0"/>
            </a:br>
            <a:r>
              <a:rPr lang="zh-TW" altLang="en-US" dirty="0"/>
              <a:t>本研究在特徵的選用上使用著重在表現序列變化幅度的特徵</a:t>
            </a:r>
            <a:endParaRPr lang="en-US" altLang="zh-TW"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0027BB-AB5E-D74D-9EC3-888454215273}"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878772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在時間序列的生成上，自回歸或是</a:t>
            </a:r>
            <a:r>
              <a:rPr lang="en-US" altLang="zh-TW" dirty="0"/>
              <a:t>Professor</a:t>
            </a:r>
            <a:r>
              <a:rPr lang="zh-TW" altLang="en-US" dirty="0"/>
              <a:t> </a:t>
            </a:r>
            <a:r>
              <a:rPr lang="en-US" altLang="zh-TW" dirty="0"/>
              <a:t>forcing</a:t>
            </a:r>
            <a:r>
              <a:rPr lang="zh-TW" altLang="en-US" dirty="0"/>
              <a:t>無法學習資料的特徵分布</a:t>
            </a:r>
            <a:br>
              <a:rPr lang="en-US" altLang="zh-TW" dirty="0"/>
            </a:br>
            <a:r>
              <a:rPr lang="zh-TW" altLang="en-US" dirty="0"/>
              <a:t>而近年來使用</a:t>
            </a:r>
            <a:r>
              <a:rPr lang="en-US" altLang="zh-TW" dirty="0" err="1"/>
              <a:t>gan</a:t>
            </a:r>
            <a:r>
              <a:rPr lang="zh-TW" altLang="en-US" dirty="0"/>
              <a:t>架構的生成方式效果不錯，但模型在生成上沒有考慮到動態時間關係</a:t>
            </a:r>
            <a:br>
              <a:rPr lang="en-US" altLang="zh-TW" dirty="0"/>
            </a:br>
            <a:r>
              <a:rPr lang="zh-TW" altLang="en-US" dirty="0"/>
              <a:t>因此本研究使用在</a:t>
            </a:r>
            <a:r>
              <a:rPr lang="en-US" altLang="zh-TW" dirty="0"/>
              <a:t>2019</a:t>
            </a:r>
            <a:r>
              <a:rPr lang="zh-TW" altLang="en-US" dirty="0"/>
              <a:t>年由學者提出的</a:t>
            </a:r>
            <a:r>
              <a:rPr lang="en-US" altLang="zh-TW" dirty="0" err="1"/>
              <a:t>timegan</a:t>
            </a:r>
            <a:r>
              <a:rPr lang="zh-TW" altLang="en-US" dirty="0"/>
              <a:t>來做為生成模型</a:t>
            </a:r>
            <a:br>
              <a:rPr lang="en-US" altLang="zh-TW" dirty="0"/>
            </a:br>
            <a:r>
              <a:rPr lang="en-US" altLang="zh-TW" dirty="0" err="1"/>
              <a:t>timegan</a:t>
            </a:r>
            <a:r>
              <a:rPr lang="zh-TW" altLang="en-US" dirty="0"/>
              <a:t>的優勢在於能夠學習資料的靜態統計分布、長時間的依賴關係以及動態時間關係</a:t>
            </a:r>
            <a:endParaRPr lang="en-US" altLang="zh-TW"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0027BB-AB5E-D74D-9EC3-888454215273}"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769260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latin typeface="+mn-lt"/>
              <a:ea typeface="+mn-ea"/>
              <a:cs typeface="+mn-cs"/>
            </a:endParaRPr>
          </a:p>
        </p:txBody>
      </p:sp>
      <p:sp>
        <p:nvSpPr>
          <p:cNvPr id="4" name="投影片編號版面配置區 3"/>
          <p:cNvSpPr>
            <a:spLocks noGrp="1"/>
          </p:cNvSpPr>
          <p:nvPr>
            <p:ph type="sldNum" sz="quarter" idx="5"/>
          </p:nvPr>
        </p:nvSpPr>
        <p:spPr/>
        <p:txBody>
          <a:bodyPr/>
          <a:lstStyle/>
          <a:p>
            <a:fld id="{C9C91841-18F7-4A17-BD66-D6A973BBE619}" type="slidenum">
              <a:rPr lang="zh-TW" altLang="en-US" smtClean="0"/>
              <a:t>8</a:t>
            </a:fld>
            <a:endParaRPr lang="zh-TW" altLang="en-US"/>
          </a:p>
        </p:txBody>
      </p:sp>
    </p:spTree>
    <p:extLst>
      <p:ext uri="{BB962C8B-B14F-4D97-AF65-F5344CB8AC3E}">
        <p14:creationId xmlns:p14="http://schemas.microsoft.com/office/powerpoint/2010/main" val="1263320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latin typeface="+mn-lt"/>
              <a:ea typeface="+mn-ea"/>
              <a:cs typeface="+mn-cs"/>
            </a:endParaRPr>
          </a:p>
        </p:txBody>
      </p:sp>
      <p:sp>
        <p:nvSpPr>
          <p:cNvPr id="4" name="投影片編號版面配置區 3"/>
          <p:cNvSpPr>
            <a:spLocks noGrp="1"/>
          </p:cNvSpPr>
          <p:nvPr>
            <p:ph type="sldNum" sz="quarter" idx="5"/>
          </p:nvPr>
        </p:nvSpPr>
        <p:spPr/>
        <p:txBody>
          <a:bodyPr/>
          <a:lstStyle/>
          <a:p>
            <a:fld id="{C9C91841-18F7-4A17-BD66-D6A973BBE619}" type="slidenum">
              <a:rPr lang="zh-TW" altLang="en-US" smtClean="0"/>
              <a:t>9</a:t>
            </a:fld>
            <a:endParaRPr lang="zh-TW" altLang="en-US"/>
          </a:p>
        </p:txBody>
      </p:sp>
    </p:spTree>
    <p:extLst>
      <p:ext uri="{BB962C8B-B14F-4D97-AF65-F5344CB8AC3E}">
        <p14:creationId xmlns:p14="http://schemas.microsoft.com/office/powerpoint/2010/main" val="2693437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6FDE6C8-32E4-4242-846A-5AD4BA658828}"/>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E10A120A-D047-4A0E-833F-2C9791DC51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E2F6383E-AB65-4942-9A10-7351F4009B6C}"/>
              </a:ext>
            </a:extLst>
          </p:cNvPr>
          <p:cNvSpPr>
            <a:spLocks noGrp="1"/>
          </p:cNvSpPr>
          <p:nvPr>
            <p:ph type="dt" sz="half" idx="10"/>
          </p:nvPr>
        </p:nvSpPr>
        <p:spPr/>
        <p:txBody>
          <a:bodyPr/>
          <a:lstStyle/>
          <a:p>
            <a:fld id="{F44536F5-42B7-4AF4-ADD7-4E4D0F833630}" type="datetimeFigureOut">
              <a:rPr lang="zh-TW" altLang="en-US" smtClean="0"/>
              <a:t>2023/8/31</a:t>
            </a:fld>
            <a:endParaRPr lang="zh-TW" altLang="en-US"/>
          </a:p>
        </p:txBody>
      </p:sp>
      <p:sp>
        <p:nvSpPr>
          <p:cNvPr id="5" name="頁尾版面配置區 4">
            <a:extLst>
              <a:ext uri="{FF2B5EF4-FFF2-40B4-BE49-F238E27FC236}">
                <a16:creationId xmlns:a16="http://schemas.microsoft.com/office/drawing/2014/main" id="{543E58C9-9C0F-4930-A17A-F2CF9630818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3DCC4E8C-A26C-43F1-99B0-474D1AF59D3F}"/>
              </a:ext>
            </a:extLst>
          </p:cNvPr>
          <p:cNvSpPr>
            <a:spLocks noGrp="1"/>
          </p:cNvSpPr>
          <p:nvPr>
            <p:ph type="sldNum" sz="quarter" idx="12"/>
          </p:nvPr>
        </p:nvSpPr>
        <p:spPr/>
        <p:txBody>
          <a:bodyPr/>
          <a:lstStyle/>
          <a:p>
            <a:fld id="{EC552A4C-A540-4DDF-BD9D-FE44E52C5E23}" type="slidenum">
              <a:rPr lang="zh-TW" altLang="en-US" smtClean="0"/>
              <a:t>‹#›</a:t>
            </a:fld>
            <a:endParaRPr lang="zh-TW" altLang="en-US"/>
          </a:p>
        </p:txBody>
      </p:sp>
    </p:spTree>
    <p:extLst>
      <p:ext uri="{BB962C8B-B14F-4D97-AF65-F5344CB8AC3E}">
        <p14:creationId xmlns:p14="http://schemas.microsoft.com/office/powerpoint/2010/main" val="2883163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9067F01-932F-4B30-AAD2-BA2A59424C6D}"/>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153D842E-5F99-45CD-AA16-816EB11360D7}"/>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11ED938-DAAB-42D5-9324-37E82C6C713C}"/>
              </a:ext>
            </a:extLst>
          </p:cNvPr>
          <p:cNvSpPr>
            <a:spLocks noGrp="1"/>
          </p:cNvSpPr>
          <p:nvPr>
            <p:ph type="dt" sz="half" idx="10"/>
          </p:nvPr>
        </p:nvSpPr>
        <p:spPr/>
        <p:txBody>
          <a:bodyPr/>
          <a:lstStyle/>
          <a:p>
            <a:fld id="{F44536F5-42B7-4AF4-ADD7-4E4D0F833630}" type="datetimeFigureOut">
              <a:rPr lang="zh-TW" altLang="en-US" smtClean="0"/>
              <a:t>2023/8/31</a:t>
            </a:fld>
            <a:endParaRPr lang="zh-TW" altLang="en-US"/>
          </a:p>
        </p:txBody>
      </p:sp>
      <p:sp>
        <p:nvSpPr>
          <p:cNvPr id="5" name="頁尾版面配置區 4">
            <a:extLst>
              <a:ext uri="{FF2B5EF4-FFF2-40B4-BE49-F238E27FC236}">
                <a16:creationId xmlns:a16="http://schemas.microsoft.com/office/drawing/2014/main" id="{16B40C17-E9F4-48E8-B73A-D4640446EF4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597698A-6021-457F-B804-E456B411F4D9}"/>
              </a:ext>
            </a:extLst>
          </p:cNvPr>
          <p:cNvSpPr>
            <a:spLocks noGrp="1"/>
          </p:cNvSpPr>
          <p:nvPr>
            <p:ph type="sldNum" sz="quarter" idx="12"/>
          </p:nvPr>
        </p:nvSpPr>
        <p:spPr/>
        <p:txBody>
          <a:bodyPr/>
          <a:lstStyle/>
          <a:p>
            <a:fld id="{EC552A4C-A540-4DDF-BD9D-FE44E52C5E23}" type="slidenum">
              <a:rPr lang="zh-TW" altLang="en-US" smtClean="0"/>
              <a:t>‹#›</a:t>
            </a:fld>
            <a:endParaRPr lang="zh-TW" altLang="en-US"/>
          </a:p>
        </p:txBody>
      </p:sp>
    </p:spTree>
    <p:extLst>
      <p:ext uri="{BB962C8B-B14F-4D97-AF65-F5344CB8AC3E}">
        <p14:creationId xmlns:p14="http://schemas.microsoft.com/office/powerpoint/2010/main" val="1281850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197EAB7-B05B-48C6-9687-0561DF41F90A}"/>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F60E170E-8DDE-4315-B3AA-7B48F17E9FC0}"/>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5D56E6B-8942-4475-94F6-7BD8DFDC6A3F}"/>
              </a:ext>
            </a:extLst>
          </p:cNvPr>
          <p:cNvSpPr>
            <a:spLocks noGrp="1"/>
          </p:cNvSpPr>
          <p:nvPr>
            <p:ph type="dt" sz="half" idx="10"/>
          </p:nvPr>
        </p:nvSpPr>
        <p:spPr/>
        <p:txBody>
          <a:bodyPr/>
          <a:lstStyle/>
          <a:p>
            <a:fld id="{F44536F5-42B7-4AF4-ADD7-4E4D0F833630}" type="datetimeFigureOut">
              <a:rPr lang="zh-TW" altLang="en-US" smtClean="0"/>
              <a:t>2023/8/31</a:t>
            </a:fld>
            <a:endParaRPr lang="zh-TW" altLang="en-US"/>
          </a:p>
        </p:txBody>
      </p:sp>
      <p:sp>
        <p:nvSpPr>
          <p:cNvPr id="5" name="頁尾版面配置區 4">
            <a:extLst>
              <a:ext uri="{FF2B5EF4-FFF2-40B4-BE49-F238E27FC236}">
                <a16:creationId xmlns:a16="http://schemas.microsoft.com/office/drawing/2014/main" id="{58CF317A-F79F-4FA6-8210-2187EDE62D3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2F91AD5-94AA-4088-A1BC-E66DEFA8A60D}"/>
              </a:ext>
            </a:extLst>
          </p:cNvPr>
          <p:cNvSpPr>
            <a:spLocks noGrp="1"/>
          </p:cNvSpPr>
          <p:nvPr>
            <p:ph type="sldNum" sz="quarter" idx="12"/>
          </p:nvPr>
        </p:nvSpPr>
        <p:spPr/>
        <p:txBody>
          <a:bodyPr/>
          <a:lstStyle/>
          <a:p>
            <a:fld id="{EC552A4C-A540-4DDF-BD9D-FE44E52C5E23}" type="slidenum">
              <a:rPr lang="zh-TW" altLang="en-US" smtClean="0"/>
              <a:t>‹#›</a:t>
            </a:fld>
            <a:endParaRPr lang="zh-TW" altLang="en-US"/>
          </a:p>
        </p:txBody>
      </p:sp>
    </p:spTree>
    <p:extLst>
      <p:ext uri="{BB962C8B-B14F-4D97-AF65-F5344CB8AC3E}">
        <p14:creationId xmlns:p14="http://schemas.microsoft.com/office/powerpoint/2010/main" val="545876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EF7A91D-6F92-4FE3-B74D-055735770FB5}"/>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2BB436FD-1DAF-4694-9D46-1A90EF76E9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45AC2DA1-E314-40DF-967A-61CF0451D14C}"/>
              </a:ext>
            </a:extLst>
          </p:cNvPr>
          <p:cNvSpPr>
            <a:spLocks noGrp="1"/>
          </p:cNvSpPr>
          <p:nvPr>
            <p:ph type="dt" sz="half" idx="10"/>
          </p:nvPr>
        </p:nvSpPr>
        <p:spPr/>
        <p:txBody>
          <a:bodyPr/>
          <a:lstStyle/>
          <a:p>
            <a:fld id="{29FBC0ED-02F3-4276-B175-60287DB14DD6}" type="datetimeFigureOut">
              <a:rPr lang="zh-TW" altLang="en-US" smtClean="0"/>
              <a:t>2023/8/31</a:t>
            </a:fld>
            <a:endParaRPr lang="zh-TW" altLang="en-US"/>
          </a:p>
        </p:txBody>
      </p:sp>
      <p:sp>
        <p:nvSpPr>
          <p:cNvPr id="5" name="頁尾版面配置區 4">
            <a:extLst>
              <a:ext uri="{FF2B5EF4-FFF2-40B4-BE49-F238E27FC236}">
                <a16:creationId xmlns:a16="http://schemas.microsoft.com/office/drawing/2014/main" id="{28401B55-673D-44C2-8F7E-E075E7C065E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EF588B5-C143-42A7-B4F3-AEA15575DA07}"/>
              </a:ext>
            </a:extLst>
          </p:cNvPr>
          <p:cNvSpPr>
            <a:spLocks noGrp="1"/>
          </p:cNvSpPr>
          <p:nvPr>
            <p:ph type="sldNum" sz="quarter" idx="12"/>
          </p:nvPr>
        </p:nvSpPr>
        <p:spPr/>
        <p:txBody>
          <a:bodyPr/>
          <a:lstStyle/>
          <a:p>
            <a:fld id="{857EC13C-19A9-483A-93B1-771367388574}" type="slidenum">
              <a:rPr lang="zh-TW" altLang="en-US" smtClean="0"/>
              <a:t>‹#›</a:t>
            </a:fld>
            <a:endParaRPr lang="zh-TW" altLang="en-US"/>
          </a:p>
        </p:txBody>
      </p:sp>
    </p:spTree>
    <p:extLst>
      <p:ext uri="{BB962C8B-B14F-4D97-AF65-F5344CB8AC3E}">
        <p14:creationId xmlns:p14="http://schemas.microsoft.com/office/powerpoint/2010/main" val="14724310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9F1A74-4113-4CCC-BC11-9D16127BEAFB}"/>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1DDD1F5-3696-4C1C-8A52-24EAF298338D}"/>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42516AC0-A027-4F32-8ED0-4EADB75A4D65}"/>
              </a:ext>
            </a:extLst>
          </p:cNvPr>
          <p:cNvSpPr>
            <a:spLocks noGrp="1"/>
          </p:cNvSpPr>
          <p:nvPr>
            <p:ph type="dt" sz="half" idx="10"/>
          </p:nvPr>
        </p:nvSpPr>
        <p:spPr/>
        <p:txBody>
          <a:bodyPr/>
          <a:lstStyle/>
          <a:p>
            <a:fld id="{29FBC0ED-02F3-4276-B175-60287DB14DD6}" type="datetimeFigureOut">
              <a:rPr lang="zh-TW" altLang="en-US" smtClean="0"/>
              <a:t>2023/8/31</a:t>
            </a:fld>
            <a:endParaRPr lang="zh-TW" altLang="en-US"/>
          </a:p>
        </p:txBody>
      </p:sp>
      <p:sp>
        <p:nvSpPr>
          <p:cNvPr id="5" name="頁尾版面配置區 4">
            <a:extLst>
              <a:ext uri="{FF2B5EF4-FFF2-40B4-BE49-F238E27FC236}">
                <a16:creationId xmlns:a16="http://schemas.microsoft.com/office/drawing/2014/main" id="{D34B5851-AA84-44FC-8C24-A1CB516FDF3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7225AB6-663D-4CD6-84EE-1AFF7AB361F2}"/>
              </a:ext>
            </a:extLst>
          </p:cNvPr>
          <p:cNvSpPr>
            <a:spLocks noGrp="1"/>
          </p:cNvSpPr>
          <p:nvPr>
            <p:ph type="sldNum" sz="quarter" idx="12"/>
          </p:nvPr>
        </p:nvSpPr>
        <p:spPr/>
        <p:txBody>
          <a:bodyPr/>
          <a:lstStyle/>
          <a:p>
            <a:fld id="{857EC13C-19A9-483A-93B1-771367388574}" type="slidenum">
              <a:rPr lang="zh-TW" altLang="en-US" smtClean="0"/>
              <a:t>‹#›</a:t>
            </a:fld>
            <a:endParaRPr lang="zh-TW" altLang="en-US"/>
          </a:p>
        </p:txBody>
      </p:sp>
    </p:spTree>
    <p:extLst>
      <p:ext uri="{BB962C8B-B14F-4D97-AF65-F5344CB8AC3E}">
        <p14:creationId xmlns:p14="http://schemas.microsoft.com/office/powerpoint/2010/main" val="24263497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085029-BA18-4014-B20F-3B907B7E7E33}"/>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AD3158C7-C8D7-4447-ACD6-EA3A2012A4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0A5A740C-8510-45D0-BAC6-9E27F7490234}"/>
              </a:ext>
            </a:extLst>
          </p:cNvPr>
          <p:cNvSpPr>
            <a:spLocks noGrp="1"/>
          </p:cNvSpPr>
          <p:nvPr>
            <p:ph type="dt" sz="half" idx="10"/>
          </p:nvPr>
        </p:nvSpPr>
        <p:spPr/>
        <p:txBody>
          <a:bodyPr/>
          <a:lstStyle/>
          <a:p>
            <a:fld id="{29FBC0ED-02F3-4276-B175-60287DB14DD6}" type="datetimeFigureOut">
              <a:rPr lang="zh-TW" altLang="en-US" smtClean="0"/>
              <a:t>2023/8/31</a:t>
            </a:fld>
            <a:endParaRPr lang="zh-TW" altLang="en-US"/>
          </a:p>
        </p:txBody>
      </p:sp>
      <p:sp>
        <p:nvSpPr>
          <p:cNvPr id="5" name="頁尾版面配置區 4">
            <a:extLst>
              <a:ext uri="{FF2B5EF4-FFF2-40B4-BE49-F238E27FC236}">
                <a16:creationId xmlns:a16="http://schemas.microsoft.com/office/drawing/2014/main" id="{80261F9D-A922-49CA-B1C9-D01851E8F73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CEB543E-B2C6-48C1-B3BF-111B4E598C10}"/>
              </a:ext>
            </a:extLst>
          </p:cNvPr>
          <p:cNvSpPr>
            <a:spLocks noGrp="1"/>
          </p:cNvSpPr>
          <p:nvPr>
            <p:ph type="sldNum" sz="quarter" idx="12"/>
          </p:nvPr>
        </p:nvSpPr>
        <p:spPr/>
        <p:txBody>
          <a:bodyPr/>
          <a:lstStyle/>
          <a:p>
            <a:fld id="{857EC13C-19A9-483A-93B1-771367388574}" type="slidenum">
              <a:rPr lang="zh-TW" altLang="en-US" smtClean="0"/>
              <a:t>‹#›</a:t>
            </a:fld>
            <a:endParaRPr lang="zh-TW" altLang="en-US"/>
          </a:p>
        </p:txBody>
      </p:sp>
    </p:spTree>
    <p:extLst>
      <p:ext uri="{BB962C8B-B14F-4D97-AF65-F5344CB8AC3E}">
        <p14:creationId xmlns:p14="http://schemas.microsoft.com/office/powerpoint/2010/main" val="18923641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B675BA-D9FD-4537-A991-8168C21B86E8}"/>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7C805EAA-FC0A-43FE-AF4D-8B5CC9755B13}"/>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4E22205A-E3F0-4FB8-8EAF-E97787D902B5}"/>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BE60535B-B666-4C8D-9077-5161C9173304}"/>
              </a:ext>
            </a:extLst>
          </p:cNvPr>
          <p:cNvSpPr>
            <a:spLocks noGrp="1"/>
          </p:cNvSpPr>
          <p:nvPr>
            <p:ph type="dt" sz="half" idx="10"/>
          </p:nvPr>
        </p:nvSpPr>
        <p:spPr/>
        <p:txBody>
          <a:bodyPr/>
          <a:lstStyle/>
          <a:p>
            <a:fld id="{29FBC0ED-02F3-4276-B175-60287DB14DD6}" type="datetimeFigureOut">
              <a:rPr lang="zh-TW" altLang="en-US" smtClean="0"/>
              <a:t>2023/8/31</a:t>
            </a:fld>
            <a:endParaRPr lang="zh-TW" altLang="en-US"/>
          </a:p>
        </p:txBody>
      </p:sp>
      <p:sp>
        <p:nvSpPr>
          <p:cNvPr id="6" name="頁尾版面配置區 5">
            <a:extLst>
              <a:ext uri="{FF2B5EF4-FFF2-40B4-BE49-F238E27FC236}">
                <a16:creationId xmlns:a16="http://schemas.microsoft.com/office/drawing/2014/main" id="{042AEA97-0429-4F66-B4FD-E75889DB04C9}"/>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214CECAE-A29A-4A5A-85B7-BF95E6C68B61}"/>
              </a:ext>
            </a:extLst>
          </p:cNvPr>
          <p:cNvSpPr>
            <a:spLocks noGrp="1"/>
          </p:cNvSpPr>
          <p:nvPr>
            <p:ph type="sldNum" sz="quarter" idx="12"/>
          </p:nvPr>
        </p:nvSpPr>
        <p:spPr/>
        <p:txBody>
          <a:bodyPr/>
          <a:lstStyle/>
          <a:p>
            <a:fld id="{857EC13C-19A9-483A-93B1-771367388574}" type="slidenum">
              <a:rPr lang="zh-TW" altLang="en-US" smtClean="0"/>
              <a:t>‹#›</a:t>
            </a:fld>
            <a:endParaRPr lang="zh-TW" altLang="en-US"/>
          </a:p>
        </p:txBody>
      </p:sp>
    </p:spTree>
    <p:extLst>
      <p:ext uri="{BB962C8B-B14F-4D97-AF65-F5344CB8AC3E}">
        <p14:creationId xmlns:p14="http://schemas.microsoft.com/office/powerpoint/2010/main" val="2379714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F36EC31-EE8E-4C1A-B516-95156E7C9585}"/>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D4DB65B8-4557-4179-BA7F-0523C1D384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262B9066-5B53-4FB7-AF2B-3979443CF419}"/>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832E3E8F-BDDB-4AD0-980A-74F5893A62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5F25F4F0-206A-4D42-894C-9C616D02E987}"/>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88759419-B2E1-46F6-8088-7FE97189EE69}"/>
              </a:ext>
            </a:extLst>
          </p:cNvPr>
          <p:cNvSpPr>
            <a:spLocks noGrp="1"/>
          </p:cNvSpPr>
          <p:nvPr>
            <p:ph type="dt" sz="half" idx="10"/>
          </p:nvPr>
        </p:nvSpPr>
        <p:spPr/>
        <p:txBody>
          <a:bodyPr/>
          <a:lstStyle/>
          <a:p>
            <a:fld id="{29FBC0ED-02F3-4276-B175-60287DB14DD6}" type="datetimeFigureOut">
              <a:rPr lang="zh-TW" altLang="en-US" smtClean="0"/>
              <a:t>2023/8/31</a:t>
            </a:fld>
            <a:endParaRPr lang="zh-TW" altLang="en-US"/>
          </a:p>
        </p:txBody>
      </p:sp>
      <p:sp>
        <p:nvSpPr>
          <p:cNvPr id="8" name="頁尾版面配置區 7">
            <a:extLst>
              <a:ext uri="{FF2B5EF4-FFF2-40B4-BE49-F238E27FC236}">
                <a16:creationId xmlns:a16="http://schemas.microsoft.com/office/drawing/2014/main" id="{4D85856B-3DB4-45E8-8376-209EAFC4D3AB}"/>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01B9CCFC-1314-459B-AE87-71CEEBABC281}"/>
              </a:ext>
            </a:extLst>
          </p:cNvPr>
          <p:cNvSpPr>
            <a:spLocks noGrp="1"/>
          </p:cNvSpPr>
          <p:nvPr>
            <p:ph type="sldNum" sz="quarter" idx="12"/>
          </p:nvPr>
        </p:nvSpPr>
        <p:spPr/>
        <p:txBody>
          <a:bodyPr/>
          <a:lstStyle/>
          <a:p>
            <a:fld id="{857EC13C-19A9-483A-93B1-771367388574}" type="slidenum">
              <a:rPr lang="zh-TW" altLang="en-US" smtClean="0"/>
              <a:t>‹#›</a:t>
            </a:fld>
            <a:endParaRPr lang="zh-TW" altLang="en-US"/>
          </a:p>
        </p:txBody>
      </p:sp>
    </p:spTree>
    <p:extLst>
      <p:ext uri="{BB962C8B-B14F-4D97-AF65-F5344CB8AC3E}">
        <p14:creationId xmlns:p14="http://schemas.microsoft.com/office/powerpoint/2010/main" val="31188239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BADA43-5CF5-4842-AD28-C652A14A4ADA}"/>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5B17CAEB-676A-4F50-B6D2-82E657017C8D}"/>
              </a:ext>
            </a:extLst>
          </p:cNvPr>
          <p:cNvSpPr>
            <a:spLocks noGrp="1"/>
          </p:cNvSpPr>
          <p:nvPr>
            <p:ph type="dt" sz="half" idx="10"/>
          </p:nvPr>
        </p:nvSpPr>
        <p:spPr/>
        <p:txBody>
          <a:bodyPr/>
          <a:lstStyle/>
          <a:p>
            <a:fld id="{29FBC0ED-02F3-4276-B175-60287DB14DD6}" type="datetimeFigureOut">
              <a:rPr lang="zh-TW" altLang="en-US" smtClean="0"/>
              <a:t>2023/8/31</a:t>
            </a:fld>
            <a:endParaRPr lang="zh-TW" altLang="en-US"/>
          </a:p>
        </p:txBody>
      </p:sp>
      <p:sp>
        <p:nvSpPr>
          <p:cNvPr id="4" name="頁尾版面配置區 3">
            <a:extLst>
              <a:ext uri="{FF2B5EF4-FFF2-40B4-BE49-F238E27FC236}">
                <a16:creationId xmlns:a16="http://schemas.microsoft.com/office/drawing/2014/main" id="{69EB29BD-7AA4-44CE-B4BC-CEDAA9B0B7D1}"/>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7FAE91F5-F2B2-4779-8603-C0BE4BB74BAB}"/>
              </a:ext>
            </a:extLst>
          </p:cNvPr>
          <p:cNvSpPr>
            <a:spLocks noGrp="1"/>
          </p:cNvSpPr>
          <p:nvPr>
            <p:ph type="sldNum" sz="quarter" idx="12"/>
          </p:nvPr>
        </p:nvSpPr>
        <p:spPr/>
        <p:txBody>
          <a:bodyPr/>
          <a:lstStyle/>
          <a:p>
            <a:fld id="{857EC13C-19A9-483A-93B1-771367388574}" type="slidenum">
              <a:rPr lang="zh-TW" altLang="en-US" smtClean="0"/>
              <a:t>‹#›</a:t>
            </a:fld>
            <a:endParaRPr lang="zh-TW" altLang="en-US"/>
          </a:p>
        </p:txBody>
      </p:sp>
    </p:spTree>
    <p:extLst>
      <p:ext uri="{BB962C8B-B14F-4D97-AF65-F5344CB8AC3E}">
        <p14:creationId xmlns:p14="http://schemas.microsoft.com/office/powerpoint/2010/main" val="11577791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F8C3C3A0-2DDF-441C-8DB6-9217220DCA78}"/>
              </a:ext>
            </a:extLst>
          </p:cNvPr>
          <p:cNvSpPr>
            <a:spLocks noGrp="1"/>
          </p:cNvSpPr>
          <p:nvPr>
            <p:ph type="dt" sz="half" idx="10"/>
          </p:nvPr>
        </p:nvSpPr>
        <p:spPr/>
        <p:txBody>
          <a:bodyPr/>
          <a:lstStyle/>
          <a:p>
            <a:fld id="{29FBC0ED-02F3-4276-B175-60287DB14DD6}" type="datetimeFigureOut">
              <a:rPr lang="zh-TW" altLang="en-US" smtClean="0"/>
              <a:t>2023/8/31</a:t>
            </a:fld>
            <a:endParaRPr lang="zh-TW" altLang="en-US"/>
          </a:p>
        </p:txBody>
      </p:sp>
      <p:sp>
        <p:nvSpPr>
          <p:cNvPr id="3" name="頁尾版面配置區 2">
            <a:extLst>
              <a:ext uri="{FF2B5EF4-FFF2-40B4-BE49-F238E27FC236}">
                <a16:creationId xmlns:a16="http://schemas.microsoft.com/office/drawing/2014/main" id="{A63037CE-3BAB-4C92-993F-0102EFF087C8}"/>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011FB886-F709-458A-8493-CE212FAB21AA}"/>
              </a:ext>
            </a:extLst>
          </p:cNvPr>
          <p:cNvSpPr>
            <a:spLocks noGrp="1"/>
          </p:cNvSpPr>
          <p:nvPr>
            <p:ph type="sldNum" sz="quarter" idx="12"/>
          </p:nvPr>
        </p:nvSpPr>
        <p:spPr/>
        <p:txBody>
          <a:bodyPr/>
          <a:lstStyle/>
          <a:p>
            <a:fld id="{857EC13C-19A9-483A-93B1-771367388574}" type="slidenum">
              <a:rPr lang="zh-TW" altLang="en-US" smtClean="0"/>
              <a:t>‹#›</a:t>
            </a:fld>
            <a:endParaRPr lang="zh-TW" altLang="en-US"/>
          </a:p>
        </p:txBody>
      </p:sp>
    </p:spTree>
    <p:extLst>
      <p:ext uri="{BB962C8B-B14F-4D97-AF65-F5344CB8AC3E}">
        <p14:creationId xmlns:p14="http://schemas.microsoft.com/office/powerpoint/2010/main" val="16705977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ED8E1FA-29E9-4690-9958-A54149EBF68D}"/>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964D8636-44B6-44C1-9970-03B3D726E1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030F5F5E-DC7E-4AC2-9DCE-3F70219219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70D5228A-BCC9-4F78-9A8E-66E1030D1CCC}"/>
              </a:ext>
            </a:extLst>
          </p:cNvPr>
          <p:cNvSpPr>
            <a:spLocks noGrp="1"/>
          </p:cNvSpPr>
          <p:nvPr>
            <p:ph type="dt" sz="half" idx="10"/>
          </p:nvPr>
        </p:nvSpPr>
        <p:spPr/>
        <p:txBody>
          <a:bodyPr/>
          <a:lstStyle/>
          <a:p>
            <a:fld id="{29FBC0ED-02F3-4276-B175-60287DB14DD6}" type="datetimeFigureOut">
              <a:rPr lang="zh-TW" altLang="en-US" smtClean="0"/>
              <a:t>2023/8/31</a:t>
            </a:fld>
            <a:endParaRPr lang="zh-TW" altLang="en-US"/>
          </a:p>
        </p:txBody>
      </p:sp>
      <p:sp>
        <p:nvSpPr>
          <p:cNvPr id="6" name="頁尾版面配置區 5">
            <a:extLst>
              <a:ext uri="{FF2B5EF4-FFF2-40B4-BE49-F238E27FC236}">
                <a16:creationId xmlns:a16="http://schemas.microsoft.com/office/drawing/2014/main" id="{B421D2E9-46FF-471A-88BB-A1165A7D0AC3}"/>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1D06FB6D-0DA0-45F5-B744-A04F42F5C229}"/>
              </a:ext>
            </a:extLst>
          </p:cNvPr>
          <p:cNvSpPr>
            <a:spLocks noGrp="1"/>
          </p:cNvSpPr>
          <p:nvPr>
            <p:ph type="sldNum" sz="quarter" idx="12"/>
          </p:nvPr>
        </p:nvSpPr>
        <p:spPr/>
        <p:txBody>
          <a:bodyPr/>
          <a:lstStyle/>
          <a:p>
            <a:fld id="{857EC13C-19A9-483A-93B1-771367388574}" type="slidenum">
              <a:rPr lang="zh-TW" altLang="en-US" smtClean="0"/>
              <a:t>‹#›</a:t>
            </a:fld>
            <a:endParaRPr lang="zh-TW" altLang="en-US"/>
          </a:p>
        </p:txBody>
      </p:sp>
    </p:spTree>
    <p:extLst>
      <p:ext uri="{BB962C8B-B14F-4D97-AF65-F5344CB8AC3E}">
        <p14:creationId xmlns:p14="http://schemas.microsoft.com/office/powerpoint/2010/main" val="1554923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BAF171-B810-424E-95A8-1712BC1F5398}"/>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02621078-0CBF-46BF-8B94-50AF8CA538CA}"/>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77347CD5-32DD-4F53-BA8C-48D47FA35787}"/>
              </a:ext>
            </a:extLst>
          </p:cNvPr>
          <p:cNvSpPr>
            <a:spLocks noGrp="1"/>
          </p:cNvSpPr>
          <p:nvPr>
            <p:ph type="dt" sz="half" idx="10"/>
          </p:nvPr>
        </p:nvSpPr>
        <p:spPr/>
        <p:txBody>
          <a:bodyPr/>
          <a:lstStyle/>
          <a:p>
            <a:fld id="{F44536F5-42B7-4AF4-ADD7-4E4D0F833630}" type="datetimeFigureOut">
              <a:rPr lang="zh-TW" altLang="en-US" smtClean="0"/>
              <a:t>2023/8/31</a:t>
            </a:fld>
            <a:endParaRPr lang="zh-TW" altLang="en-US"/>
          </a:p>
        </p:txBody>
      </p:sp>
      <p:sp>
        <p:nvSpPr>
          <p:cNvPr id="5" name="頁尾版面配置區 4">
            <a:extLst>
              <a:ext uri="{FF2B5EF4-FFF2-40B4-BE49-F238E27FC236}">
                <a16:creationId xmlns:a16="http://schemas.microsoft.com/office/drawing/2014/main" id="{0BDAA938-19E8-4B5F-94EF-181779667C1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B67D4DC-D8FC-4CDF-BA3A-3B571BCED5E7}"/>
              </a:ext>
            </a:extLst>
          </p:cNvPr>
          <p:cNvSpPr>
            <a:spLocks noGrp="1"/>
          </p:cNvSpPr>
          <p:nvPr>
            <p:ph type="sldNum" sz="quarter" idx="12"/>
          </p:nvPr>
        </p:nvSpPr>
        <p:spPr/>
        <p:txBody>
          <a:bodyPr/>
          <a:lstStyle/>
          <a:p>
            <a:fld id="{EC552A4C-A540-4DDF-BD9D-FE44E52C5E23}" type="slidenum">
              <a:rPr lang="zh-TW" altLang="en-US" smtClean="0"/>
              <a:t>‹#›</a:t>
            </a:fld>
            <a:endParaRPr lang="zh-TW" altLang="en-US"/>
          </a:p>
        </p:txBody>
      </p:sp>
    </p:spTree>
    <p:extLst>
      <p:ext uri="{BB962C8B-B14F-4D97-AF65-F5344CB8AC3E}">
        <p14:creationId xmlns:p14="http://schemas.microsoft.com/office/powerpoint/2010/main" val="18655947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FCDFF9F-FA0D-4BFB-8B9A-7BAEE934C2C8}"/>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E264D790-9289-421A-80D9-F8F1AC5336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2E3683C4-71B0-49F4-B504-352B26E200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C33D8BD0-55B5-4853-9708-6CDC158E17F7}"/>
              </a:ext>
            </a:extLst>
          </p:cNvPr>
          <p:cNvSpPr>
            <a:spLocks noGrp="1"/>
          </p:cNvSpPr>
          <p:nvPr>
            <p:ph type="dt" sz="half" idx="10"/>
          </p:nvPr>
        </p:nvSpPr>
        <p:spPr/>
        <p:txBody>
          <a:bodyPr/>
          <a:lstStyle/>
          <a:p>
            <a:fld id="{29FBC0ED-02F3-4276-B175-60287DB14DD6}" type="datetimeFigureOut">
              <a:rPr lang="zh-TW" altLang="en-US" smtClean="0"/>
              <a:t>2023/8/31</a:t>
            </a:fld>
            <a:endParaRPr lang="zh-TW" altLang="en-US"/>
          </a:p>
        </p:txBody>
      </p:sp>
      <p:sp>
        <p:nvSpPr>
          <p:cNvPr id="6" name="頁尾版面配置區 5">
            <a:extLst>
              <a:ext uri="{FF2B5EF4-FFF2-40B4-BE49-F238E27FC236}">
                <a16:creationId xmlns:a16="http://schemas.microsoft.com/office/drawing/2014/main" id="{6622EB52-1BF4-42BE-AFF5-B5E283077846}"/>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53D25C2B-F8DB-40D1-AB7A-120858D7C593}"/>
              </a:ext>
            </a:extLst>
          </p:cNvPr>
          <p:cNvSpPr>
            <a:spLocks noGrp="1"/>
          </p:cNvSpPr>
          <p:nvPr>
            <p:ph type="sldNum" sz="quarter" idx="12"/>
          </p:nvPr>
        </p:nvSpPr>
        <p:spPr/>
        <p:txBody>
          <a:bodyPr/>
          <a:lstStyle/>
          <a:p>
            <a:fld id="{857EC13C-19A9-483A-93B1-771367388574}" type="slidenum">
              <a:rPr lang="zh-TW" altLang="en-US" smtClean="0"/>
              <a:t>‹#›</a:t>
            </a:fld>
            <a:endParaRPr lang="zh-TW" altLang="en-US"/>
          </a:p>
        </p:txBody>
      </p:sp>
    </p:spTree>
    <p:extLst>
      <p:ext uri="{BB962C8B-B14F-4D97-AF65-F5344CB8AC3E}">
        <p14:creationId xmlns:p14="http://schemas.microsoft.com/office/powerpoint/2010/main" val="32769974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7461AC9-7421-4880-8212-1FA1ED678C44}"/>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836760DF-2EC3-4F3B-9D43-CB86D2496D95}"/>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041B351-8E13-43D9-A86C-B1057BA856A9}"/>
              </a:ext>
            </a:extLst>
          </p:cNvPr>
          <p:cNvSpPr>
            <a:spLocks noGrp="1"/>
          </p:cNvSpPr>
          <p:nvPr>
            <p:ph type="dt" sz="half" idx="10"/>
          </p:nvPr>
        </p:nvSpPr>
        <p:spPr/>
        <p:txBody>
          <a:bodyPr/>
          <a:lstStyle/>
          <a:p>
            <a:fld id="{29FBC0ED-02F3-4276-B175-60287DB14DD6}" type="datetimeFigureOut">
              <a:rPr lang="zh-TW" altLang="en-US" smtClean="0"/>
              <a:t>2023/8/31</a:t>
            </a:fld>
            <a:endParaRPr lang="zh-TW" altLang="en-US"/>
          </a:p>
        </p:txBody>
      </p:sp>
      <p:sp>
        <p:nvSpPr>
          <p:cNvPr id="5" name="頁尾版面配置區 4">
            <a:extLst>
              <a:ext uri="{FF2B5EF4-FFF2-40B4-BE49-F238E27FC236}">
                <a16:creationId xmlns:a16="http://schemas.microsoft.com/office/drawing/2014/main" id="{0DD8406D-9182-4A08-9D4F-E9306B7FD84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1F62938-A58F-4B22-AC9A-454A6C5D3F57}"/>
              </a:ext>
            </a:extLst>
          </p:cNvPr>
          <p:cNvSpPr>
            <a:spLocks noGrp="1"/>
          </p:cNvSpPr>
          <p:nvPr>
            <p:ph type="sldNum" sz="quarter" idx="12"/>
          </p:nvPr>
        </p:nvSpPr>
        <p:spPr/>
        <p:txBody>
          <a:bodyPr/>
          <a:lstStyle/>
          <a:p>
            <a:fld id="{857EC13C-19A9-483A-93B1-771367388574}" type="slidenum">
              <a:rPr lang="zh-TW" altLang="en-US" smtClean="0"/>
              <a:t>‹#›</a:t>
            </a:fld>
            <a:endParaRPr lang="zh-TW" altLang="en-US"/>
          </a:p>
        </p:txBody>
      </p:sp>
    </p:spTree>
    <p:extLst>
      <p:ext uri="{BB962C8B-B14F-4D97-AF65-F5344CB8AC3E}">
        <p14:creationId xmlns:p14="http://schemas.microsoft.com/office/powerpoint/2010/main" val="4694391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53ADD08-080F-4D4C-A076-26DF68B8EE76}"/>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E8E3794C-A6C4-467B-9396-791DEEFCB581}"/>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B5817B3-21BA-413F-A1D3-B1050FB593B9}"/>
              </a:ext>
            </a:extLst>
          </p:cNvPr>
          <p:cNvSpPr>
            <a:spLocks noGrp="1"/>
          </p:cNvSpPr>
          <p:nvPr>
            <p:ph type="dt" sz="half" idx="10"/>
          </p:nvPr>
        </p:nvSpPr>
        <p:spPr/>
        <p:txBody>
          <a:bodyPr/>
          <a:lstStyle/>
          <a:p>
            <a:fld id="{29FBC0ED-02F3-4276-B175-60287DB14DD6}" type="datetimeFigureOut">
              <a:rPr lang="zh-TW" altLang="en-US" smtClean="0"/>
              <a:t>2023/8/31</a:t>
            </a:fld>
            <a:endParaRPr lang="zh-TW" altLang="en-US"/>
          </a:p>
        </p:txBody>
      </p:sp>
      <p:sp>
        <p:nvSpPr>
          <p:cNvPr id="5" name="頁尾版面配置區 4">
            <a:extLst>
              <a:ext uri="{FF2B5EF4-FFF2-40B4-BE49-F238E27FC236}">
                <a16:creationId xmlns:a16="http://schemas.microsoft.com/office/drawing/2014/main" id="{AA1813B9-1A76-4176-BE74-F115739B478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5769AA3-8EA3-4B69-8CEE-38C4F5CCE877}"/>
              </a:ext>
            </a:extLst>
          </p:cNvPr>
          <p:cNvSpPr>
            <a:spLocks noGrp="1"/>
          </p:cNvSpPr>
          <p:nvPr>
            <p:ph type="sldNum" sz="quarter" idx="12"/>
          </p:nvPr>
        </p:nvSpPr>
        <p:spPr/>
        <p:txBody>
          <a:bodyPr/>
          <a:lstStyle/>
          <a:p>
            <a:fld id="{857EC13C-19A9-483A-93B1-771367388574}" type="slidenum">
              <a:rPr lang="zh-TW" altLang="en-US" smtClean="0"/>
              <a:t>‹#›</a:t>
            </a:fld>
            <a:endParaRPr lang="zh-TW" altLang="en-US"/>
          </a:p>
        </p:txBody>
      </p:sp>
    </p:spTree>
    <p:extLst>
      <p:ext uri="{BB962C8B-B14F-4D97-AF65-F5344CB8AC3E}">
        <p14:creationId xmlns:p14="http://schemas.microsoft.com/office/powerpoint/2010/main" val="4145706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110F4E-3DE1-4642-AAB3-1463A362AB43}"/>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74896677-7E67-4656-ABB2-7DE8F56B1B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9D89CF11-9D39-4EFE-8E41-80E799275879}"/>
              </a:ext>
            </a:extLst>
          </p:cNvPr>
          <p:cNvSpPr>
            <a:spLocks noGrp="1"/>
          </p:cNvSpPr>
          <p:nvPr>
            <p:ph type="dt" sz="half" idx="10"/>
          </p:nvPr>
        </p:nvSpPr>
        <p:spPr/>
        <p:txBody>
          <a:bodyPr/>
          <a:lstStyle/>
          <a:p>
            <a:fld id="{F44536F5-42B7-4AF4-ADD7-4E4D0F833630}" type="datetimeFigureOut">
              <a:rPr lang="zh-TW" altLang="en-US" smtClean="0"/>
              <a:t>2023/8/31</a:t>
            </a:fld>
            <a:endParaRPr lang="zh-TW" altLang="en-US"/>
          </a:p>
        </p:txBody>
      </p:sp>
      <p:sp>
        <p:nvSpPr>
          <p:cNvPr id="5" name="頁尾版面配置區 4">
            <a:extLst>
              <a:ext uri="{FF2B5EF4-FFF2-40B4-BE49-F238E27FC236}">
                <a16:creationId xmlns:a16="http://schemas.microsoft.com/office/drawing/2014/main" id="{BCAF23C5-FB38-4CDE-B4DB-C81D88326AF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DBC13D1-E1AF-416F-843E-4B0FABA0AD4C}"/>
              </a:ext>
            </a:extLst>
          </p:cNvPr>
          <p:cNvSpPr>
            <a:spLocks noGrp="1"/>
          </p:cNvSpPr>
          <p:nvPr>
            <p:ph type="sldNum" sz="quarter" idx="12"/>
          </p:nvPr>
        </p:nvSpPr>
        <p:spPr/>
        <p:txBody>
          <a:bodyPr/>
          <a:lstStyle/>
          <a:p>
            <a:fld id="{EC552A4C-A540-4DDF-BD9D-FE44E52C5E23}" type="slidenum">
              <a:rPr lang="zh-TW" altLang="en-US" smtClean="0"/>
              <a:t>‹#›</a:t>
            </a:fld>
            <a:endParaRPr lang="zh-TW" altLang="en-US"/>
          </a:p>
        </p:txBody>
      </p:sp>
    </p:spTree>
    <p:extLst>
      <p:ext uri="{BB962C8B-B14F-4D97-AF65-F5344CB8AC3E}">
        <p14:creationId xmlns:p14="http://schemas.microsoft.com/office/powerpoint/2010/main" val="7177962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492A7E8-E32E-484E-B1C9-37730E8D9B70}"/>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243A8601-0F6C-4AE9-B02E-B5E98CCA16B0}"/>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CDB65554-8846-4AF3-B682-487276F70EA4}"/>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33911CCF-E721-4EAB-A21C-6B91E4A468B4}"/>
              </a:ext>
            </a:extLst>
          </p:cNvPr>
          <p:cNvSpPr>
            <a:spLocks noGrp="1"/>
          </p:cNvSpPr>
          <p:nvPr>
            <p:ph type="dt" sz="half" idx="10"/>
          </p:nvPr>
        </p:nvSpPr>
        <p:spPr/>
        <p:txBody>
          <a:bodyPr/>
          <a:lstStyle/>
          <a:p>
            <a:fld id="{F44536F5-42B7-4AF4-ADD7-4E4D0F833630}" type="datetimeFigureOut">
              <a:rPr lang="zh-TW" altLang="en-US" smtClean="0"/>
              <a:t>2023/8/31</a:t>
            </a:fld>
            <a:endParaRPr lang="zh-TW" altLang="en-US"/>
          </a:p>
        </p:txBody>
      </p:sp>
      <p:sp>
        <p:nvSpPr>
          <p:cNvPr id="6" name="頁尾版面配置區 5">
            <a:extLst>
              <a:ext uri="{FF2B5EF4-FFF2-40B4-BE49-F238E27FC236}">
                <a16:creationId xmlns:a16="http://schemas.microsoft.com/office/drawing/2014/main" id="{95376E67-99F3-4882-BBB7-836E6394F5FF}"/>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36EC08B4-98AC-42AF-ABCD-0C7ED0D9CFEF}"/>
              </a:ext>
            </a:extLst>
          </p:cNvPr>
          <p:cNvSpPr>
            <a:spLocks noGrp="1"/>
          </p:cNvSpPr>
          <p:nvPr>
            <p:ph type="sldNum" sz="quarter" idx="12"/>
          </p:nvPr>
        </p:nvSpPr>
        <p:spPr/>
        <p:txBody>
          <a:bodyPr/>
          <a:lstStyle/>
          <a:p>
            <a:fld id="{EC552A4C-A540-4DDF-BD9D-FE44E52C5E23}" type="slidenum">
              <a:rPr lang="zh-TW" altLang="en-US" smtClean="0"/>
              <a:t>‹#›</a:t>
            </a:fld>
            <a:endParaRPr lang="zh-TW" altLang="en-US"/>
          </a:p>
        </p:txBody>
      </p:sp>
    </p:spTree>
    <p:extLst>
      <p:ext uri="{BB962C8B-B14F-4D97-AF65-F5344CB8AC3E}">
        <p14:creationId xmlns:p14="http://schemas.microsoft.com/office/powerpoint/2010/main" val="2657507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12EC5E-A287-4D28-AAD9-63CC88D0976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86F1BD79-72EB-437C-9A33-5BA185C83C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86805DC2-246F-410F-A202-4ECD543D5F9C}"/>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E878884F-63C3-409C-A9F9-5996D566FB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06A48295-3A97-4E88-8284-8159DB5BB959}"/>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3758FE40-B22C-4427-B24B-3066BBFADA3C}"/>
              </a:ext>
            </a:extLst>
          </p:cNvPr>
          <p:cNvSpPr>
            <a:spLocks noGrp="1"/>
          </p:cNvSpPr>
          <p:nvPr>
            <p:ph type="dt" sz="half" idx="10"/>
          </p:nvPr>
        </p:nvSpPr>
        <p:spPr/>
        <p:txBody>
          <a:bodyPr/>
          <a:lstStyle/>
          <a:p>
            <a:fld id="{F44536F5-42B7-4AF4-ADD7-4E4D0F833630}" type="datetimeFigureOut">
              <a:rPr lang="zh-TW" altLang="en-US" smtClean="0"/>
              <a:t>2023/8/31</a:t>
            </a:fld>
            <a:endParaRPr lang="zh-TW" altLang="en-US"/>
          </a:p>
        </p:txBody>
      </p:sp>
      <p:sp>
        <p:nvSpPr>
          <p:cNvPr id="8" name="頁尾版面配置區 7">
            <a:extLst>
              <a:ext uri="{FF2B5EF4-FFF2-40B4-BE49-F238E27FC236}">
                <a16:creationId xmlns:a16="http://schemas.microsoft.com/office/drawing/2014/main" id="{B7AC6FD7-CBD5-44FA-A3A4-68E6574F2FA3}"/>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D2B5A659-AFCF-4824-9E3E-C97C7E56BF1F}"/>
              </a:ext>
            </a:extLst>
          </p:cNvPr>
          <p:cNvSpPr>
            <a:spLocks noGrp="1"/>
          </p:cNvSpPr>
          <p:nvPr>
            <p:ph type="sldNum" sz="quarter" idx="12"/>
          </p:nvPr>
        </p:nvSpPr>
        <p:spPr/>
        <p:txBody>
          <a:bodyPr/>
          <a:lstStyle/>
          <a:p>
            <a:fld id="{EC552A4C-A540-4DDF-BD9D-FE44E52C5E23}" type="slidenum">
              <a:rPr lang="zh-TW" altLang="en-US" smtClean="0"/>
              <a:t>‹#›</a:t>
            </a:fld>
            <a:endParaRPr lang="zh-TW" altLang="en-US"/>
          </a:p>
        </p:txBody>
      </p:sp>
    </p:spTree>
    <p:extLst>
      <p:ext uri="{BB962C8B-B14F-4D97-AF65-F5344CB8AC3E}">
        <p14:creationId xmlns:p14="http://schemas.microsoft.com/office/powerpoint/2010/main" val="8007792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E399C9-9863-4A80-8D55-6AD74CAA3B96}"/>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9E00D48C-0D97-43CF-936E-12E804AF5251}"/>
              </a:ext>
            </a:extLst>
          </p:cNvPr>
          <p:cNvSpPr>
            <a:spLocks noGrp="1"/>
          </p:cNvSpPr>
          <p:nvPr>
            <p:ph type="dt" sz="half" idx="10"/>
          </p:nvPr>
        </p:nvSpPr>
        <p:spPr/>
        <p:txBody>
          <a:bodyPr/>
          <a:lstStyle/>
          <a:p>
            <a:fld id="{F44536F5-42B7-4AF4-ADD7-4E4D0F833630}" type="datetimeFigureOut">
              <a:rPr lang="zh-TW" altLang="en-US" smtClean="0"/>
              <a:t>2023/8/31</a:t>
            </a:fld>
            <a:endParaRPr lang="zh-TW" altLang="en-US"/>
          </a:p>
        </p:txBody>
      </p:sp>
      <p:sp>
        <p:nvSpPr>
          <p:cNvPr id="4" name="頁尾版面配置區 3">
            <a:extLst>
              <a:ext uri="{FF2B5EF4-FFF2-40B4-BE49-F238E27FC236}">
                <a16:creationId xmlns:a16="http://schemas.microsoft.com/office/drawing/2014/main" id="{44434783-F556-4BF9-9976-96DD480E2975}"/>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1DD7890B-A3E0-4707-BA17-9390B37CD8BA}"/>
              </a:ext>
            </a:extLst>
          </p:cNvPr>
          <p:cNvSpPr>
            <a:spLocks noGrp="1"/>
          </p:cNvSpPr>
          <p:nvPr>
            <p:ph type="sldNum" sz="quarter" idx="12"/>
          </p:nvPr>
        </p:nvSpPr>
        <p:spPr/>
        <p:txBody>
          <a:bodyPr/>
          <a:lstStyle/>
          <a:p>
            <a:fld id="{EC552A4C-A540-4DDF-BD9D-FE44E52C5E23}" type="slidenum">
              <a:rPr lang="zh-TW" altLang="en-US" smtClean="0"/>
              <a:t>‹#›</a:t>
            </a:fld>
            <a:endParaRPr lang="zh-TW" altLang="en-US"/>
          </a:p>
        </p:txBody>
      </p:sp>
    </p:spTree>
    <p:extLst>
      <p:ext uri="{BB962C8B-B14F-4D97-AF65-F5344CB8AC3E}">
        <p14:creationId xmlns:p14="http://schemas.microsoft.com/office/powerpoint/2010/main" val="161264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C2C25F4F-FFBA-4D14-B924-D780083DA0F6}"/>
              </a:ext>
            </a:extLst>
          </p:cNvPr>
          <p:cNvSpPr>
            <a:spLocks noGrp="1"/>
          </p:cNvSpPr>
          <p:nvPr>
            <p:ph type="dt" sz="half" idx="10"/>
          </p:nvPr>
        </p:nvSpPr>
        <p:spPr/>
        <p:txBody>
          <a:bodyPr/>
          <a:lstStyle/>
          <a:p>
            <a:fld id="{F44536F5-42B7-4AF4-ADD7-4E4D0F833630}" type="datetimeFigureOut">
              <a:rPr lang="zh-TW" altLang="en-US" smtClean="0"/>
              <a:t>2023/8/31</a:t>
            </a:fld>
            <a:endParaRPr lang="zh-TW" altLang="en-US"/>
          </a:p>
        </p:txBody>
      </p:sp>
      <p:sp>
        <p:nvSpPr>
          <p:cNvPr id="3" name="頁尾版面配置區 2">
            <a:extLst>
              <a:ext uri="{FF2B5EF4-FFF2-40B4-BE49-F238E27FC236}">
                <a16:creationId xmlns:a16="http://schemas.microsoft.com/office/drawing/2014/main" id="{5F15A7E1-87EF-4F04-BB26-462D75B086F3}"/>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2E6E6189-B315-438F-984C-FE39AFC738EB}"/>
              </a:ext>
            </a:extLst>
          </p:cNvPr>
          <p:cNvSpPr>
            <a:spLocks noGrp="1"/>
          </p:cNvSpPr>
          <p:nvPr>
            <p:ph type="sldNum" sz="quarter" idx="12"/>
          </p:nvPr>
        </p:nvSpPr>
        <p:spPr/>
        <p:txBody>
          <a:bodyPr/>
          <a:lstStyle/>
          <a:p>
            <a:fld id="{EC552A4C-A540-4DDF-BD9D-FE44E52C5E23}" type="slidenum">
              <a:rPr lang="zh-TW" altLang="en-US" smtClean="0"/>
              <a:t>‹#›</a:t>
            </a:fld>
            <a:endParaRPr lang="zh-TW" altLang="en-US"/>
          </a:p>
        </p:txBody>
      </p:sp>
    </p:spTree>
    <p:extLst>
      <p:ext uri="{BB962C8B-B14F-4D97-AF65-F5344CB8AC3E}">
        <p14:creationId xmlns:p14="http://schemas.microsoft.com/office/powerpoint/2010/main" val="1049076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7C21D5-466E-40A1-9041-1A0126E10E54}"/>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8EE3B7E4-2F8A-458D-AC9F-EDD1C2800E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27D5C994-E593-438D-84A9-5ECADD520C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D3B3285D-DB23-47D6-A08A-6FDA8F1870DC}"/>
              </a:ext>
            </a:extLst>
          </p:cNvPr>
          <p:cNvSpPr>
            <a:spLocks noGrp="1"/>
          </p:cNvSpPr>
          <p:nvPr>
            <p:ph type="dt" sz="half" idx="10"/>
          </p:nvPr>
        </p:nvSpPr>
        <p:spPr/>
        <p:txBody>
          <a:bodyPr/>
          <a:lstStyle/>
          <a:p>
            <a:fld id="{F44536F5-42B7-4AF4-ADD7-4E4D0F833630}" type="datetimeFigureOut">
              <a:rPr lang="zh-TW" altLang="en-US" smtClean="0"/>
              <a:t>2023/8/31</a:t>
            </a:fld>
            <a:endParaRPr lang="zh-TW" altLang="en-US"/>
          </a:p>
        </p:txBody>
      </p:sp>
      <p:sp>
        <p:nvSpPr>
          <p:cNvPr id="6" name="頁尾版面配置區 5">
            <a:extLst>
              <a:ext uri="{FF2B5EF4-FFF2-40B4-BE49-F238E27FC236}">
                <a16:creationId xmlns:a16="http://schemas.microsoft.com/office/drawing/2014/main" id="{3FC6D2AE-BED7-45E8-8B12-55A49F73FC39}"/>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310E07E5-5838-44AC-9602-54477578C315}"/>
              </a:ext>
            </a:extLst>
          </p:cNvPr>
          <p:cNvSpPr>
            <a:spLocks noGrp="1"/>
          </p:cNvSpPr>
          <p:nvPr>
            <p:ph type="sldNum" sz="quarter" idx="12"/>
          </p:nvPr>
        </p:nvSpPr>
        <p:spPr/>
        <p:txBody>
          <a:bodyPr/>
          <a:lstStyle/>
          <a:p>
            <a:fld id="{EC552A4C-A540-4DDF-BD9D-FE44E52C5E23}" type="slidenum">
              <a:rPr lang="zh-TW" altLang="en-US" smtClean="0"/>
              <a:t>‹#›</a:t>
            </a:fld>
            <a:endParaRPr lang="zh-TW" altLang="en-US"/>
          </a:p>
        </p:txBody>
      </p:sp>
    </p:spTree>
    <p:extLst>
      <p:ext uri="{BB962C8B-B14F-4D97-AF65-F5344CB8AC3E}">
        <p14:creationId xmlns:p14="http://schemas.microsoft.com/office/powerpoint/2010/main" val="2530318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A63D2D-FBF5-4D92-9B78-65478F440F59}"/>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A5648239-2CD6-4DB9-9FF6-EA276E3735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F1ABC4C3-1F5C-4157-9834-F24FEA9267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D85AED6D-190F-498E-AEF1-F20244CA3BC5}"/>
              </a:ext>
            </a:extLst>
          </p:cNvPr>
          <p:cNvSpPr>
            <a:spLocks noGrp="1"/>
          </p:cNvSpPr>
          <p:nvPr>
            <p:ph type="dt" sz="half" idx="10"/>
          </p:nvPr>
        </p:nvSpPr>
        <p:spPr/>
        <p:txBody>
          <a:bodyPr/>
          <a:lstStyle/>
          <a:p>
            <a:fld id="{F44536F5-42B7-4AF4-ADD7-4E4D0F833630}" type="datetimeFigureOut">
              <a:rPr lang="zh-TW" altLang="en-US" smtClean="0"/>
              <a:t>2023/8/31</a:t>
            </a:fld>
            <a:endParaRPr lang="zh-TW" altLang="en-US"/>
          </a:p>
        </p:txBody>
      </p:sp>
      <p:sp>
        <p:nvSpPr>
          <p:cNvPr id="6" name="頁尾版面配置區 5">
            <a:extLst>
              <a:ext uri="{FF2B5EF4-FFF2-40B4-BE49-F238E27FC236}">
                <a16:creationId xmlns:a16="http://schemas.microsoft.com/office/drawing/2014/main" id="{D803394A-6B46-4FA1-B1E7-70811AA00302}"/>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5F0964E7-7575-44BA-B59E-63301D1D274D}"/>
              </a:ext>
            </a:extLst>
          </p:cNvPr>
          <p:cNvSpPr>
            <a:spLocks noGrp="1"/>
          </p:cNvSpPr>
          <p:nvPr>
            <p:ph type="sldNum" sz="quarter" idx="12"/>
          </p:nvPr>
        </p:nvSpPr>
        <p:spPr/>
        <p:txBody>
          <a:bodyPr/>
          <a:lstStyle/>
          <a:p>
            <a:fld id="{EC552A4C-A540-4DDF-BD9D-FE44E52C5E23}" type="slidenum">
              <a:rPr lang="zh-TW" altLang="en-US" smtClean="0"/>
              <a:t>‹#›</a:t>
            </a:fld>
            <a:endParaRPr lang="zh-TW" altLang="en-US"/>
          </a:p>
        </p:txBody>
      </p:sp>
    </p:spTree>
    <p:extLst>
      <p:ext uri="{BB962C8B-B14F-4D97-AF65-F5344CB8AC3E}">
        <p14:creationId xmlns:p14="http://schemas.microsoft.com/office/powerpoint/2010/main" val="1608613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A08FE1AD-7C5E-4D6D-981C-158E1A7A5C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B631733-666D-47E0-87C2-FFB2E05814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5AF00DE-7E53-48E0-ACDB-A5683E61F1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4536F5-42B7-4AF4-ADD7-4E4D0F833630}" type="datetimeFigureOut">
              <a:rPr lang="zh-TW" altLang="en-US" smtClean="0"/>
              <a:t>2023/8/31</a:t>
            </a:fld>
            <a:endParaRPr lang="zh-TW" altLang="en-US"/>
          </a:p>
        </p:txBody>
      </p:sp>
      <p:sp>
        <p:nvSpPr>
          <p:cNvPr id="5" name="頁尾版面配置區 4">
            <a:extLst>
              <a:ext uri="{FF2B5EF4-FFF2-40B4-BE49-F238E27FC236}">
                <a16:creationId xmlns:a16="http://schemas.microsoft.com/office/drawing/2014/main" id="{38AB6AE2-2D8F-4C28-901B-9AD1DE09D5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89E37EAF-A857-42DB-88CA-6BFB078494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552A4C-A540-4DDF-BD9D-FE44E52C5E23}" type="slidenum">
              <a:rPr lang="zh-TW" altLang="en-US" smtClean="0"/>
              <a:t>‹#›</a:t>
            </a:fld>
            <a:endParaRPr lang="zh-TW" altLang="en-US"/>
          </a:p>
        </p:txBody>
      </p:sp>
    </p:spTree>
    <p:extLst>
      <p:ext uri="{BB962C8B-B14F-4D97-AF65-F5344CB8AC3E}">
        <p14:creationId xmlns:p14="http://schemas.microsoft.com/office/powerpoint/2010/main" val="13737669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A60496B2-9E05-409B-A2BD-FB62DE954C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0D693308-CC64-460D-B2F5-772C9B48BB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D0C56AA-05B8-443E-8980-AA0F79C842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FBC0ED-02F3-4276-B175-60287DB14DD6}" type="datetimeFigureOut">
              <a:rPr lang="zh-TW" altLang="en-US" smtClean="0"/>
              <a:t>2023/8/31</a:t>
            </a:fld>
            <a:endParaRPr lang="zh-TW" altLang="en-US"/>
          </a:p>
        </p:txBody>
      </p:sp>
      <p:sp>
        <p:nvSpPr>
          <p:cNvPr id="5" name="頁尾版面配置區 4">
            <a:extLst>
              <a:ext uri="{FF2B5EF4-FFF2-40B4-BE49-F238E27FC236}">
                <a16:creationId xmlns:a16="http://schemas.microsoft.com/office/drawing/2014/main" id="{7A4E4F89-DDDC-4234-959F-F2D00FADF0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1CF773D2-4479-42AF-8620-C2F1FE8E51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7EC13C-19A9-483A-93B1-771367388574}" type="slidenum">
              <a:rPr lang="zh-TW" altLang="en-US" smtClean="0"/>
              <a:t>‹#›</a:t>
            </a:fld>
            <a:endParaRPr lang="zh-TW" altLang="en-US"/>
          </a:p>
        </p:txBody>
      </p:sp>
    </p:spTree>
    <p:extLst>
      <p:ext uri="{BB962C8B-B14F-4D97-AF65-F5344CB8AC3E}">
        <p14:creationId xmlns:p14="http://schemas.microsoft.com/office/powerpoint/2010/main" val="24228152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10.xml"/><Relationship Id="rId7" Type="http://schemas.openxmlformats.org/officeDocument/2006/relationships/image" Target="../media/image22.wmf"/><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26.png"/><Relationship Id="rId5" Type="http://schemas.openxmlformats.org/officeDocument/2006/relationships/image" Target="../media/image24.png"/><Relationship Id="rId10" Type="http://schemas.openxmlformats.org/officeDocument/2006/relationships/image" Target="../media/image25.png"/><Relationship Id="rId4" Type="http://schemas.openxmlformats.org/officeDocument/2006/relationships/image" Target="../media/image4.png"/><Relationship Id="rId9" Type="http://schemas.openxmlformats.org/officeDocument/2006/relationships/image" Target="../media/image23.wmf"/></Relationships>
</file>

<file path=ppt/slides/_rels/slide11.xml.rels><?xml version="1.0" encoding="UTF-8" standalone="yes"?>
<Relationships xmlns="http://schemas.openxmlformats.org/package/2006/relationships"><Relationship Id="rId8" Type="http://schemas.openxmlformats.org/officeDocument/2006/relationships/image" Target="../media/image28.wmf"/><Relationship Id="rId13" Type="http://schemas.openxmlformats.org/officeDocument/2006/relationships/oleObject" Target="../embeddings/oleObject6.bin"/><Relationship Id="rId3" Type="http://schemas.openxmlformats.org/officeDocument/2006/relationships/notesSlide" Target="../notesSlides/notesSlide11.xml"/><Relationship Id="rId7" Type="http://schemas.openxmlformats.org/officeDocument/2006/relationships/oleObject" Target="../embeddings/oleObject4.bin"/><Relationship Id="rId12" Type="http://schemas.openxmlformats.org/officeDocument/2006/relationships/image" Target="../media/image33.png"/><Relationship Id="rId2" Type="http://schemas.openxmlformats.org/officeDocument/2006/relationships/slideLayout" Target="../slideLayouts/slideLayout13.xml"/><Relationship Id="rId16" Type="http://schemas.openxmlformats.org/officeDocument/2006/relationships/image" Target="../media/image31.wmf"/><Relationship Id="rId1" Type="http://schemas.openxmlformats.org/officeDocument/2006/relationships/vmlDrawing" Target="../drawings/vmlDrawing2.vml"/><Relationship Id="rId6" Type="http://schemas.openxmlformats.org/officeDocument/2006/relationships/image" Target="../media/image27.emf"/><Relationship Id="rId11" Type="http://schemas.openxmlformats.org/officeDocument/2006/relationships/image" Target="../media/image32.png"/><Relationship Id="rId5" Type="http://schemas.openxmlformats.org/officeDocument/2006/relationships/oleObject" Target="../embeddings/oleObject3.bin"/><Relationship Id="rId15" Type="http://schemas.openxmlformats.org/officeDocument/2006/relationships/oleObject" Target="../embeddings/oleObject7.bin"/><Relationship Id="rId10" Type="http://schemas.openxmlformats.org/officeDocument/2006/relationships/image" Target="../media/image29.emf"/><Relationship Id="rId4" Type="http://schemas.openxmlformats.org/officeDocument/2006/relationships/image" Target="../media/image4.png"/><Relationship Id="rId9" Type="http://schemas.openxmlformats.org/officeDocument/2006/relationships/oleObject" Target="../embeddings/oleObject5.bin"/><Relationship Id="rId14" Type="http://schemas.openxmlformats.org/officeDocument/2006/relationships/image" Target="../media/image30.emf"/></Relationships>
</file>

<file path=ppt/slides/_rels/slide12.xml.rels><?xml version="1.0" encoding="UTF-8" standalone="yes"?>
<Relationships xmlns="http://schemas.openxmlformats.org/package/2006/relationships"><Relationship Id="rId8" Type="http://schemas.openxmlformats.org/officeDocument/2006/relationships/image" Target="../media/image35.wmf"/><Relationship Id="rId13" Type="http://schemas.openxmlformats.org/officeDocument/2006/relationships/image" Target="../media/image36.wmf"/><Relationship Id="rId3" Type="http://schemas.openxmlformats.org/officeDocument/2006/relationships/notesSlide" Target="../notesSlides/notesSlide12.xml"/><Relationship Id="rId7" Type="http://schemas.openxmlformats.org/officeDocument/2006/relationships/oleObject" Target="../embeddings/oleObject9.bin"/><Relationship Id="rId12" Type="http://schemas.openxmlformats.org/officeDocument/2006/relationships/oleObject" Target="../embeddings/oleObject10.bin"/><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image" Target="../media/image34.emf"/><Relationship Id="rId11" Type="http://schemas.openxmlformats.org/officeDocument/2006/relationships/image" Target="../media/image38.png"/><Relationship Id="rId5" Type="http://schemas.openxmlformats.org/officeDocument/2006/relationships/oleObject" Target="../embeddings/oleObject8.bin"/><Relationship Id="rId15" Type="http://schemas.openxmlformats.org/officeDocument/2006/relationships/image" Target="../media/image40.png"/><Relationship Id="rId10" Type="http://schemas.openxmlformats.org/officeDocument/2006/relationships/image" Target="../media/image37.png"/><Relationship Id="rId4" Type="http://schemas.openxmlformats.org/officeDocument/2006/relationships/image" Target="../media/image4.png"/><Relationship Id="rId9" Type="http://schemas.openxmlformats.org/officeDocument/2006/relationships/image" Target="../media/image32.png"/><Relationship Id="rId14" Type="http://schemas.openxmlformats.org/officeDocument/2006/relationships/image" Target="../media/image39.png"/></Relationships>
</file>

<file path=ppt/slides/_rels/slide13.xml.rels><?xml version="1.0" encoding="UTF-8" standalone="yes"?>
<Relationships xmlns="http://schemas.openxmlformats.org/package/2006/relationships"><Relationship Id="rId8" Type="http://schemas.openxmlformats.org/officeDocument/2006/relationships/image" Target="../media/image42.emf"/><Relationship Id="rId13" Type="http://schemas.openxmlformats.org/officeDocument/2006/relationships/oleObject" Target="../embeddings/oleObject15.bin"/><Relationship Id="rId18" Type="http://schemas.openxmlformats.org/officeDocument/2006/relationships/image" Target="../media/image47.emf"/><Relationship Id="rId26" Type="http://schemas.openxmlformats.org/officeDocument/2006/relationships/image" Target="../media/image52.png"/><Relationship Id="rId3" Type="http://schemas.openxmlformats.org/officeDocument/2006/relationships/notesSlide" Target="../notesSlides/notesSlide13.xml"/><Relationship Id="rId21" Type="http://schemas.openxmlformats.org/officeDocument/2006/relationships/oleObject" Target="../embeddings/oleObject19.bin"/><Relationship Id="rId7" Type="http://schemas.openxmlformats.org/officeDocument/2006/relationships/oleObject" Target="../embeddings/oleObject12.bin"/><Relationship Id="rId12" Type="http://schemas.openxmlformats.org/officeDocument/2006/relationships/image" Target="../media/image44.emf"/><Relationship Id="rId17" Type="http://schemas.openxmlformats.org/officeDocument/2006/relationships/oleObject" Target="../embeddings/oleObject17.bin"/><Relationship Id="rId25" Type="http://schemas.openxmlformats.org/officeDocument/2006/relationships/image" Target="../media/image51.png"/><Relationship Id="rId2" Type="http://schemas.openxmlformats.org/officeDocument/2006/relationships/slideLayout" Target="../slideLayouts/slideLayout13.xml"/><Relationship Id="rId16" Type="http://schemas.openxmlformats.org/officeDocument/2006/relationships/image" Target="../media/image46.emf"/><Relationship Id="rId20" Type="http://schemas.openxmlformats.org/officeDocument/2006/relationships/image" Target="../media/image48.emf"/><Relationship Id="rId1" Type="http://schemas.openxmlformats.org/officeDocument/2006/relationships/vmlDrawing" Target="../drawings/vmlDrawing4.vml"/><Relationship Id="rId6" Type="http://schemas.openxmlformats.org/officeDocument/2006/relationships/image" Target="../media/image41.emf"/><Relationship Id="rId11" Type="http://schemas.openxmlformats.org/officeDocument/2006/relationships/oleObject" Target="../embeddings/oleObject14.bin"/><Relationship Id="rId24" Type="http://schemas.openxmlformats.org/officeDocument/2006/relationships/image" Target="../media/image50.emf"/><Relationship Id="rId5" Type="http://schemas.openxmlformats.org/officeDocument/2006/relationships/oleObject" Target="../embeddings/oleObject11.bin"/><Relationship Id="rId15" Type="http://schemas.openxmlformats.org/officeDocument/2006/relationships/oleObject" Target="../embeddings/oleObject16.bin"/><Relationship Id="rId23" Type="http://schemas.openxmlformats.org/officeDocument/2006/relationships/oleObject" Target="../embeddings/oleObject20.bin"/><Relationship Id="rId10" Type="http://schemas.openxmlformats.org/officeDocument/2006/relationships/image" Target="../media/image43.emf"/><Relationship Id="rId19" Type="http://schemas.openxmlformats.org/officeDocument/2006/relationships/oleObject" Target="../embeddings/oleObject18.bin"/><Relationship Id="rId4" Type="http://schemas.openxmlformats.org/officeDocument/2006/relationships/image" Target="../media/image4.png"/><Relationship Id="rId9" Type="http://schemas.openxmlformats.org/officeDocument/2006/relationships/oleObject" Target="../embeddings/oleObject13.bin"/><Relationship Id="rId14" Type="http://schemas.openxmlformats.org/officeDocument/2006/relationships/image" Target="../media/image45.emf"/><Relationship Id="rId22" Type="http://schemas.openxmlformats.org/officeDocument/2006/relationships/image" Target="../media/image49.emf"/><Relationship Id="rId27" Type="http://schemas.openxmlformats.org/officeDocument/2006/relationships/image" Target="../media/image53.png"/></Relationships>
</file>

<file path=ppt/slides/_rels/slide14.xml.rels><?xml version="1.0" encoding="UTF-8" standalone="yes"?>
<Relationships xmlns="http://schemas.openxmlformats.org/package/2006/relationships"><Relationship Id="rId8" Type="http://schemas.openxmlformats.org/officeDocument/2006/relationships/image" Target="../media/image54.wmf"/><Relationship Id="rId13" Type="http://schemas.openxmlformats.org/officeDocument/2006/relationships/oleObject" Target="../embeddings/oleObject24.bin"/><Relationship Id="rId3" Type="http://schemas.openxmlformats.org/officeDocument/2006/relationships/notesSlide" Target="../notesSlides/notesSlide14.xml"/><Relationship Id="rId7" Type="http://schemas.openxmlformats.org/officeDocument/2006/relationships/oleObject" Target="../embeddings/oleObject21.bin"/><Relationship Id="rId12" Type="http://schemas.openxmlformats.org/officeDocument/2006/relationships/image" Target="../media/image56.wmf"/><Relationship Id="rId2" Type="http://schemas.openxmlformats.org/officeDocument/2006/relationships/slideLayout" Target="../slideLayouts/slideLayout13.xml"/><Relationship Id="rId16" Type="http://schemas.openxmlformats.org/officeDocument/2006/relationships/image" Target="../media/image58.wmf"/><Relationship Id="rId1" Type="http://schemas.openxmlformats.org/officeDocument/2006/relationships/vmlDrawing" Target="../drawings/vmlDrawing5.vml"/><Relationship Id="rId6" Type="http://schemas.openxmlformats.org/officeDocument/2006/relationships/image" Target="../media/image60.png"/><Relationship Id="rId11" Type="http://schemas.openxmlformats.org/officeDocument/2006/relationships/oleObject" Target="../embeddings/oleObject23.bin"/><Relationship Id="rId5" Type="http://schemas.openxmlformats.org/officeDocument/2006/relationships/image" Target="../media/image59.png"/><Relationship Id="rId15" Type="http://schemas.openxmlformats.org/officeDocument/2006/relationships/oleObject" Target="../embeddings/oleObject25.bin"/><Relationship Id="rId10" Type="http://schemas.openxmlformats.org/officeDocument/2006/relationships/image" Target="../media/image55.wmf"/><Relationship Id="rId4" Type="http://schemas.openxmlformats.org/officeDocument/2006/relationships/image" Target="../media/image4.png"/><Relationship Id="rId9" Type="http://schemas.openxmlformats.org/officeDocument/2006/relationships/oleObject" Target="../embeddings/oleObject22.bin"/><Relationship Id="rId14" Type="http://schemas.openxmlformats.org/officeDocument/2006/relationships/image" Target="../media/image57.wmf"/></Relationships>
</file>

<file path=ppt/slides/_rels/slide1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4.png"/><Relationship Id="rId7"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6.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0.png"/></Relationships>
</file>

<file path=ppt/slides/_rels/slide19.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4.png"/><Relationship Id="rId7" Type="http://schemas.openxmlformats.org/officeDocument/2006/relationships/image" Target="../media/image79.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0.png"/><Relationship Id="rId9" Type="http://schemas.openxmlformats.org/officeDocument/2006/relationships/image" Target="../media/image8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image" Target="../media/image83.wmf"/><Relationship Id="rId13" Type="http://schemas.openxmlformats.org/officeDocument/2006/relationships/image" Target="../media/image87.png"/><Relationship Id="rId3" Type="http://schemas.openxmlformats.org/officeDocument/2006/relationships/notesSlide" Target="../notesSlides/notesSlide20.xml"/><Relationship Id="rId7" Type="http://schemas.openxmlformats.org/officeDocument/2006/relationships/oleObject" Target="../embeddings/oleObject27.bin"/><Relationship Id="rId12" Type="http://schemas.openxmlformats.org/officeDocument/2006/relationships/image" Target="../media/image86.png"/><Relationship Id="rId2" Type="http://schemas.openxmlformats.org/officeDocument/2006/relationships/slideLayout" Target="../slideLayouts/slideLayout13.xml"/><Relationship Id="rId1" Type="http://schemas.openxmlformats.org/officeDocument/2006/relationships/vmlDrawing" Target="../drawings/vmlDrawing6.vml"/><Relationship Id="rId6" Type="http://schemas.openxmlformats.org/officeDocument/2006/relationships/image" Target="../media/image82.wmf"/><Relationship Id="rId11" Type="http://schemas.openxmlformats.org/officeDocument/2006/relationships/image" Target="../media/image85.png"/><Relationship Id="rId5" Type="http://schemas.openxmlformats.org/officeDocument/2006/relationships/oleObject" Target="../embeddings/oleObject26.bin"/><Relationship Id="rId15" Type="http://schemas.openxmlformats.org/officeDocument/2006/relationships/image" Target="../media/image89.png"/><Relationship Id="rId10" Type="http://schemas.openxmlformats.org/officeDocument/2006/relationships/image" Target="../media/image84.wmf"/><Relationship Id="rId4" Type="http://schemas.openxmlformats.org/officeDocument/2006/relationships/image" Target="../media/image4.png"/><Relationship Id="rId9" Type="http://schemas.openxmlformats.org/officeDocument/2006/relationships/oleObject" Target="../embeddings/oleObject28.bin"/><Relationship Id="rId14" Type="http://schemas.openxmlformats.org/officeDocument/2006/relationships/image" Target="../media/image88.png"/></Relationships>
</file>

<file path=ppt/slides/_rels/slide21.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4.png"/><Relationship Id="rId7"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 Id="rId9" Type="http://schemas.openxmlformats.org/officeDocument/2006/relationships/image" Target="../media/image95.png"/></Relationships>
</file>

<file path=ppt/slides/_rels/slide2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4.png"/><Relationship Id="rId7"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72.png"/><Relationship Id="rId5" Type="http://schemas.openxmlformats.org/officeDocument/2006/relationships/image" Target="../media/image75.png"/><Relationship Id="rId4" Type="http://schemas.openxmlformats.org/officeDocument/2006/relationships/image" Target="../media/image74.png"/></Relationships>
</file>

<file path=ppt/slides/_rels/slide23.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4.png"/><Relationship Id="rId7"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97.png"/><Relationship Id="rId5" Type="http://schemas.openxmlformats.org/officeDocument/2006/relationships/image" Target="../media/image75.png"/><Relationship Id="rId4" Type="http://schemas.openxmlformats.org/officeDocument/2006/relationships/image" Target="../media/image74.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72.png"/><Relationship Id="rId5" Type="http://schemas.openxmlformats.org/officeDocument/2006/relationships/image" Target="../media/image80.png"/><Relationship Id="rId4" Type="http://schemas.openxmlformats.org/officeDocument/2006/relationships/image" Target="../media/image98.png"/></Relationships>
</file>

<file path=ppt/slides/_rels/slide2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100.png"/></Relationships>
</file>

<file path=ppt/slides/_rels/slide2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5D38D92E-B1A9-46A4-B561-9D52CA2792AF}"/>
              </a:ext>
            </a:extLst>
          </p:cNvPr>
          <p:cNvSpPr/>
          <p:nvPr/>
        </p:nvSpPr>
        <p:spPr>
          <a:xfrm>
            <a:off x="0" y="4411436"/>
            <a:ext cx="12185375" cy="2239346"/>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3010" name="Picture 2" descr="Gcm 1500 Glass Washer for TV Panel - China TV Panel and Flat Glass">
            <a:extLst>
              <a:ext uri="{FF2B5EF4-FFF2-40B4-BE49-F238E27FC236}">
                <a16:creationId xmlns:a16="http://schemas.microsoft.com/office/drawing/2014/main" id="{F719EBF1-4C1C-4BE3-B147-85FEF872F6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568" t="26311" r="24969" b="9562"/>
          <a:stretch/>
        </p:blipFill>
        <p:spPr bwMode="auto">
          <a:xfrm>
            <a:off x="7206135" y="13720"/>
            <a:ext cx="4979240" cy="4397716"/>
          </a:xfrm>
          <a:prstGeom prst="rect">
            <a:avLst/>
          </a:prstGeom>
          <a:noFill/>
          <a:extLst>
            <a:ext uri="{909E8E84-426E-40DD-AFC4-6F175D3DCCD1}">
              <a14:hiddenFill xmlns:a14="http://schemas.microsoft.com/office/drawing/2010/main">
                <a:solidFill>
                  <a:srgbClr val="FFFFFF"/>
                </a:solidFill>
              </a14:hiddenFill>
            </a:ext>
          </a:extLst>
        </p:spPr>
      </p:pic>
      <p:sp>
        <p:nvSpPr>
          <p:cNvPr id="8" name="副標題 2">
            <a:extLst>
              <a:ext uri="{FF2B5EF4-FFF2-40B4-BE49-F238E27FC236}">
                <a16:creationId xmlns:a16="http://schemas.microsoft.com/office/drawing/2014/main" id="{BCFDFC74-69FC-4A8E-A88A-872DDD236CF2}"/>
              </a:ext>
            </a:extLst>
          </p:cNvPr>
          <p:cNvSpPr>
            <a:spLocks noGrp="1"/>
          </p:cNvSpPr>
          <p:nvPr>
            <p:ph type="subTitle" idx="1"/>
          </p:nvPr>
        </p:nvSpPr>
        <p:spPr>
          <a:xfrm>
            <a:off x="222273" y="4610100"/>
            <a:ext cx="11798277" cy="1914110"/>
          </a:xfrm>
        </p:spPr>
        <p:txBody>
          <a:bodyPr>
            <a:normAutofit lnSpcReduction="10000"/>
          </a:bodyPr>
          <a:lstStyle/>
          <a:p>
            <a:pPr algn="l"/>
            <a:r>
              <a:rPr kumimoji="1" lang="en-US" altLang="zh-TW" sz="2000" b="1" dirty="0">
                <a:solidFill>
                  <a:schemeClr val="accent1">
                    <a:lumMod val="25000"/>
                  </a:schemeClr>
                </a:solidFill>
                <a:ea typeface="Georgia" charset="0"/>
                <a:cs typeface="Georgia" charset="0"/>
              </a:rPr>
              <a:t>Committee</a:t>
            </a:r>
            <a:r>
              <a:rPr kumimoji="1" lang="zh-TW" altLang="en-US" sz="2000" b="1" dirty="0">
                <a:solidFill>
                  <a:schemeClr val="accent1">
                    <a:lumMod val="25000"/>
                  </a:schemeClr>
                </a:solidFill>
                <a:ea typeface="Georgia" charset="0"/>
                <a:cs typeface="Georgia" charset="0"/>
              </a:rPr>
              <a:t>：</a:t>
            </a:r>
            <a:r>
              <a:rPr kumimoji="1" lang="en-US" altLang="zh-TW" sz="2000" b="1" dirty="0">
                <a:solidFill>
                  <a:schemeClr val="accent1">
                    <a:lumMod val="25000"/>
                  </a:schemeClr>
                </a:solidFill>
                <a:ea typeface="Georgia" charset="0"/>
                <a:cs typeface="Georgia" charset="0"/>
              </a:rPr>
              <a:t>Jacky Blue Ph.D., Yi-Chun Chen Ph.D., Tzu-Yen Hong Ph.D., Chia-Yu Hsu Ph.D.</a:t>
            </a:r>
          </a:p>
          <a:p>
            <a:pPr algn="l"/>
            <a:r>
              <a:rPr kumimoji="1" lang="en-US" altLang="zh-TW" sz="2000" b="1" dirty="0">
                <a:solidFill>
                  <a:schemeClr val="accent1">
                    <a:lumMod val="25000"/>
                  </a:schemeClr>
                </a:solidFill>
                <a:ea typeface="Georgia" charset="0"/>
                <a:cs typeface="Georgia" charset="0"/>
              </a:rPr>
              <a:t>Student</a:t>
            </a:r>
            <a:r>
              <a:rPr kumimoji="1" lang="zh-TW" altLang="en-US" sz="2000" b="1" dirty="0">
                <a:solidFill>
                  <a:schemeClr val="accent1">
                    <a:lumMod val="25000"/>
                  </a:schemeClr>
                </a:solidFill>
                <a:ea typeface="Georgia" charset="0"/>
                <a:cs typeface="Georgia" charset="0"/>
              </a:rPr>
              <a:t>：</a:t>
            </a:r>
            <a:r>
              <a:rPr kumimoji="1" lang="en-US" altLang="zh-TW" sz="2000" b="1" dirty="0">
                <a:solidFill>
                  <a:schemeClr val="accent1">
                    <a:lumMod val="25000"/>
                  </a:schemeClr>
                </a:solidFill>
                <a:ea typeface="Georgia" charset="0"/>
                <a:cs typeface="Georgia" charset="0"/>
              </a:rPr>
              <a:t>Jia-Zhen Zhuang</a:t>
            </a:r>
          </a:p>
          <a:p>
            <a:pPr algn="l"/>
            <a:r>
              <a:rPr kumimoji="1" lang="en-US" altLang="zh-TW" sz="2000" b="1" dirty="0">
                <a:solidFill>
                  <a:schemeClr val="accent1">
                    <a:lumMod val="25000"/>
                  </a:schemeClr>
                </a:solidFill>
              </a:rPr>
              <a:t>Department of Industrial Engineering and Management</a:t>
            </a:r>
          </a:p>
          <a:p>
            <a:pPr algn="l"/>
            <a:r>
              <a:rPr kumimoji="1" lang="en-US" altLang="zh-TW" sz="2000" b="1" dirty="0">
                <a:solidFill>
                  <a:schemeClr val="accent1">
                    <a:lumMod val="25000"/>
                  </a:schemeClr>
                </a:solidFill>
              </a:rPr>
              <a:t>National Taipei University of Technology</a:t>
            </a:r>
          </a:p>
          <a:p>
            <a:pPr algn="l"/>
            <a:r>
              <a:rPr kumimoji="1" lang="en-US" altLang="zh-TW" sz="2000" b="1" dirty="0">
                <a:solidFill>
                  <a:schemeClr val="accent1">
                    <a:lumMod val="25000"/>
                  </a:schemeClr>
                </a:solidFill>
              </a:rPr>
              <a:t>July 21st, 2023</a:t>
            </a:r>
            <a:endParaRPr kumimoji="1" lang="zh-TW" altLang="en-US" sz="2000" b="1" dirty="0">
              <a:solidFill>
                <a:schemeClr val="accent1">
                  <a:lumMod val="25000"/>
                </a:schemeClr>
              </a:solidFill>
            </a:endParaRPr>
          </a:p>
        </p:txBody>
      </p:sp>
      <p:sp>
        <p:nvSpPr>
          <p:cNvPr id="9" name="標題 1">
            <a:extLst>
              <a:ext uri="{FF2B5EF4-FFF2-40B4-BE49-F238E27FC236}">
                <a16:creationId xmlns:a16="http://schemas.microsoft.com/office/drawing/2014/main" id="{1FD49E70-5224-4CCE-A4AF-1C475C19798B}"/>
              </a:ext>
            </a:extLst>
          </p:cNvPr>
          <p:cNvSpPr txBox="1">
            <a:spLocks/>
          </p:cNvSpPr>
          <p:nvPr/>
        </p:nvSpPr>
        <p:spPr>
          <a:xfrm>
            <a:off x="123826" y="2052226"/>
            <a:ext cx="6980358" cy="95474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gn="l">
              <a:defRPr/>
            </a:pPr>
            <a:r>
              <a:rPr lang="en-US" altLang="zh-TW" sz="2800" b="1" dirty="0">
                <a:solidFill>
                  <a:schemeClr val="accent1">
                    <a:lumMod val="10000"/>
                  </a:schemeClr>
                </a:solidFill>
                <a:latin typeface="+mn-lt"/>
              </a:rPr>
              <a:t>Constructing Anomaly Detection Model for Time Series Data and Empirical Study</a:t>
            </a:r>
            <a:endParaRPr kumimoji="0" lang="en-US" altLang="zh-TW" sz="2800" b="1" i="0" u="none" strike="noStrike" kern="1200" cap="none" spc="0" normalizeH="0" baseline="0" noProof="0" dirty="0">
              <a:ln>
                <a:noFill/>
              </a:ln>
              <a:solidFill>
                <a:schemeClr val="accent1">
                  <a:lumMod val="10000"/>
                </a:schemeClr>
              </a:solidFill>
              <a:effectLst/>
              <a:uLnTx/>
              <a:uFillTx/>
              <a:latin typeface="+mn-lt"/>
              <a:ea typeface="新細明體" panose="02020500000000000000" pitchFamily="18" charset="-120"/>
            </a:endParaRPr>
          </a:p>
        </p:txBody>
      </p:sp>
      <p:pic>
        <p:nvPicPr>
          <p:cNvPr id="10" name="Picture 2" descr="「台北科技大學」的圖片搜尋結果">
            <a:extLst>
              <a:ext uri="{FF2B5EF4-FFF2-40B4-BE49-F238E27FC236}">
                <a16:creationId xmlns:a16="http://schemas.microsoft.com/office/drawing/2014/main" id="{CFCBDD1E-CF45-4934-80C0-FBB655F078BB}"/>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996812" y="141314"/>
            <a:ext cx="1622934" cy="954742"/>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a:extLst>
              <a:ext uri="{FF2B5EF4-FFF2-40B4-BE49-F238E27FC236}">
                <a16:creationId xmlns:a16="http://schemas.microsoft.com/office/drawing/2014/main" id="{BE4E6E6A-1DE8-4F62-9A15-BC19C4D88179}"/>
              </a:ext>
            </a:extLst>
          </p:cNvPr>
          <p:cNvSpPr/>
          <p:nvPr/>
        </p:nvSpPr>
        <p:spPr>
          <a:xfrm>
            <a:off x="506289" y="247160"/>
            <a:ext cx="207264" cy="791302"/>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srgbClr val="00A98B"/>
              </a:solidFill>
              <a:effectLst/>
              <a:uLnTx/>
              <a:uFillTx/>
              <a:ea typeface="等线" panose="02010600030101010101" pitchFamily="2" charset="-122"/>
              <a:cs typeface="Arial" panose="020B0604020202020204" pitchFamily="34" charset="0"/>
            </a:endParaRPr>
          </a:p>
        </p:txBody>
      </p:sp>
      <p:cxnSp>
        <p:nvCxnSpPr>
          <p:cNvPr id="17" name="直接连接符 26">
            <a:extLst>
              <a:ext uri="{FF2B5EF4-FFF2-40B4-BE49-F238E27FC236}">
                <a16:creationId xmlns:a16="http://schemas.microsoft.com/office/drawing/2014/main" id="{2441ABEE-50BD-4F18-85D9-0CF2AC55D752}"/>
              </a:ext>
            </a:extLst>
          </p:cNvPr>
          <p:cNvCxnSpPr/>
          <p:nvPr/>
        </p:nvCxnSpPr>
        <p:spPr>
          <a:xfrm>
            <a:off x="798897" y="247160"/>
            <a:ext cx="0" cy="79130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pic>
        <p:nvPicPr>
          <p:cNvPr id="11" name="圖片 10">
            <a:extLst>
              <a:ext uri="{FF2B5EF4-FFF2-40B4-BE49-F238E27FC236}">
                <a16:creationId xmlns:a16="http://schemas.microsoft.com/office/drawing/2014/main" id="{E9413E5F-028F-4687-91A5-A884053F4A16}"/>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17660" y="299470"/>
            <a:ext cx="3173094" cy="686682"/>
          </a:xfrm>
          <a:prstGeom prst="rect">
            <a:avLst/>
          </a:prstGeom>
          <a:noFill/>
          <a:ln>
            <a:noFill/>
          </a:ln>
        </p:spPr>
      </p:pic>
    </p:spTree>
    <p:extLst>
      <p:ext uri="{BB962C8B-B14F-4D97-AF65-F5344CB8AC3E}">
        <p14:creationId xmlns:p14="http://schemas.microsoft.com/office/powerpoint/2010/main" val="23270349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標題 1">
            <a:extLst>
              <a:ext uri="{FF2B5EF4-FFF2-40B4-BE49-F238E27FC236}">
                <a16:creationId xmlns:a16="http://schemas.microsoft.com/office/drawing/2014/main" id="{12854073-B384-41E7-9CDB-AC4476A9D6AE}"/>
              </a:ext>
            </a:extLst>
          </p:cNvPr>
          <p:cNvSpPr txBox="1">
            <a:spLocks/>
          </p:cNvSpPr>
          <p:nvPr/>
        </p:nvSpPr>
        <p:spPr>
          <a:xfrm>
            <a:off x="805748" y="485706"/>
            <a:ext cx="5317649" cy="13142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spcAft>
                <a:spcPts val="600"/>
              </a:spcAft>
              <a:defRPr/>
            </a:pPr>
            <a:r>
              <a:rPr lang="en-US" altLang="zh-TW" sz="2400" b="1" dirty="0">
                <a:solidFill>
                  <a:prstClr val="black"/>
                </a:solidFill>
                <a:latin typeface="+mn-lt"/>
                <a:ea typeface="微軟正黑體" panose="020B0604030504040204" pitchFamily="34" charset="-120"/>
              </a:rPr>
              <a:t>Data Generation - Time-Series GAN</a:t>
            </a:r>
            <a:endParaRPr kumimoji="1" lang="en-US" altLang="zh-TW" sz="2400" b="1" dirty="0">
              <a:solidFill>
                <a:prstClr val="black">
                  <a:lumMod val="85000"/>
                  <a:lumOff val="15000"/>
                </a:prstClr>
              </a:solidFill>
              <a:latin typeface="+mn-lt"/>
            </a:endParaRPr>
          </a:p>
        </p:txBody>
      </p:sp>
      <p:sp>
        <p:nvSpPr>
          <p:cNvPr id="50" name="矩形 49">
            <a:extLst>
              <a:ext uri="{FF2B5EF4-FFF2-40B4-BE49-F238E27FC236}">
                <a16:creationId xmlns:a16="http://schemas.microsoft.com/office/drawing/2014/main" id="{72B4BCE7-8687-4B47-A0A3-8DCD6D485658}"/>
              </a:ext>
            </a:extLst>
          </p:cNvPr>
          <p:cNvSpPr/>
          <p:nvPr/>
        </p:nvSpPr>
        <p:spPr>
          <a:xfrm>
            <a:off x="429053" y="747159"/>
            <a:ext cx="207264" cy="791302"/>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noProof="0">
              <a:ln>
                <a:noFill/>
              </a:ln>
              <a:solidFill>
                <a:srgbClr val="00A98B"/>
              </a:solidFill>
              <a:effectLst/>
              <a:uLnTx/>
              <a:uFillTx/>
              <a:latin typeface="Calibri" panose="020F0502020204030204" pitchFamily="34" charset="0"/>
              <a:ea typeface="等线" panose="02010600030101010101" pitchFamily="2" charset="-122"/>
              <a:cs typeface="Arial" panose="020B0604020202020204" pitchFamily="34" charset="0"/>
            </a:endParaRPr>
          </a:p>
        </p:txBody>
      </p:sp>
      <p:pic>
        <p:nvPicPr>
          <p:cNvPr id="27" name="Picture 2" descr="「台北科技大學」的圖片搜尋結果">
            <a:extLst>
              <a:ext uri="{FF2B5EF4-FFF2-40B4-BE49-F238E27FC236}">
                <a16:creationId xmlns:a16="http://schemas.microsoft.com/office/drawing/2014/main" id="{A96E6410-838E-4E07-BFB0-D5E29AA6D5C9}"/>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224490" y="74790"/>
            <a:ext cx="976954" cy="574724"/>
          </a:xfrm>
          <a:prstGeom prst="rect">
            <a:avLst/>
          </a:prstGeom>
          <a:noFill/>
          <a:extLst>
            <a:ext uri="{909E8E84-426E-40DD-AFC4-6F175D3DCCD1}">
              <a14:hiddenFill xmlns:a14="http://schemas.microsoft.com/office/drawing/2010/main">
                <a:solidFill>
                  <a:srgbClr val="FFFFFF"/>
                </a:solidFill>
              </a14:hiddenFill>
            </a:ext>
          </a:extLst>
        </p:spPr>
      </p:pic>
      <p:sp>
        <p:nvSpPr>
          <p:cNvPr id="30" name="矩形 29">
            <a:extLst>
              <a:ext uri="{FF2B5EF4-FFF2-40B4-BE49-F238E27FC236}">
                <a16:creationId xmlns:a16="http://schemas.microsoft.com/office/drawing/2014/main" id="{0479ACCD-090B-4919-9371-51D14A14A758}"/>
              </a:ext>
            </a:extLst>
          </p:cNvPr>
          <p:cNvSpPr/>
          <p:nvPr/>
        </p:nvSpPr>
        <p:spPr>
          <a:xfrm>
            <a:off x="443659" y="759685"/>
            <a:ext cx="207264" cy="791302"/>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noProof="0">
              <a:ln>
                <a:noFill/>
              </a:ln>
              <a:solidFill>
                <a:srgbClr val="00A98B"/>
              </a:solidFill>
              <a:effectLst/>
              <a:uLnTx/>
              <a:uFillTx/>
              <a:latin typeface="Calibri" panose="020F0502020204030204" pitchFamily="34" charset="0"/>
              <a:ea typeface="等线" panose="02010600030101010101" pitchFamily="2" charset="-122"/>
              <a:cs typeface="Arial" panose="020B0604020202020204" pitchFamily="34" charset="0"/>
            </a:endParaRPr>
          </a:p>
        </p:txBody>
      </p:sp>
      <p:cxnSp>
        <p:nvCxnSpPr>
          <p:cNvPr id="31" name="直接连接符 26">
            <a:extLst>
              <a:ext uri="{FF2B5EF4-FFF2-40B4-BE49-F238E27FC236}">
                <a16:creationId xmlns:a16="http://schemas.microsoft.com/office/drawing/2014/main" id="{013BF7FA-DCE8-4163-91DA-FCDEB4817DFD}"/>
              </a:ext>
            </a:extLst>
          </p:cNvPr>
          <p:cNvCxnSpPr/>
          <p:nvPr/>
        </p:nvCxnSpPr>
        <p:spPr>
          <a:xfrm>
            <a:off x="736267" y="759685"/>
            <a:ext cx="0" cy="79130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9" name="文字方塊 23">
            <a:extLst>
              <a:ext uri="{FF2B5EF4-FFF2-40B4-BE49-F238E27FC236}">
                <a16:creationId xmlns:a16="http://schemas.microsoft.com/office/drawing/2014/main" id="{6A7652B4-9F9F-4DCF-8EA4-EE85C61C7E54}"/>
              </a:ext>
            </a:extLst>
          </p:cNvPr>
          <p:cNvSpPr txBox="1"/>
          <p:nvPr/>
        </p:nvSpPr>
        <p:spPr>
          <a:xfrm>
            <a:off x="11509523" y="6403983"/>
            <a:ext cx="1785009" cy="3481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sz="1600" b="0" i="0" u="none" strike="noStrike" kern="1200" cap="none" spc="0" normalizeH="0" noProof="0" dirty="0">
                <a:ln>
                  <a:noFill/>
                </a:ln>
                <a:solidFill>
                  <a:prstClr val="white">
                    <a:lumMod val="50000"/>
                  </a:prstClr>
                </a:solidFill>
                <a:effectLst/>
                <a:uLnTx/>
                <a:uFillTx/>
                <a:latin typeface="Calibri" panose="020F0502020204030204" pitchFamily="34" charset="0"/>
                <a:ea typeface="Georgia" charset="0"/>
                <a:cs typeface="Georgia" charset="0"/>
              </a:rPr>
              <a:t>  </a:t>
            </a:r>
            <a:fld id="{9F01719C-F466-4CE8-852F-0BDF474F10FB}" type="slidenum">
              <a:rPr kumimoji="1" lang="en-US" altLang="zh-TW" sz="1600" b="0" i="0" u="none" strike="noStrike" kern="1200" cap="none" spc="0" normalizeH="0" noProof="0" smtClean="0">
                <a:ln>
                  <a:noFill/>
                </a:ln>
                <a:solidFill>
                  <a:prstClr val="white">
                    <a:lumMod val="50000"/>
                  </a:prstClr>
                </a:solidFill>
                <a:effectLst/>
                <a:uLnTx/>
                <a:uFillTx/>
                <a:latin typeface="Calibri" panose="020F0502020204030204" pitchFamily="34" charset="0"/>
                <a:ea typeface="Georgia" charset="0"/>
                <a:cs typeface="Georgia" charset="0"/>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1" lang="zh-TW" altLang="en-US" sz="1600" b="0" i="0" u="none" strike="noStrike" kern="1200" cap="none" spc="0" normalizeH="0" noProof="0" dirty="0">
              <a:ln>
                <a:noFill/>
              </a:ln>
              <a:solidFill>
                <a:prstClr val="white">
                  <a:lumMod val="50000"/>
                </a:prstClr>
              </a:solidFill>
              <a:effectLst/>
              <a:uLnTx/>
              <a:uFillTx/>
              <a:latin typeface="Calibri" panose="020F0502020204030204" pitchFamily="34" charset="0"/>
              <a:ea typeface="Georgia" charset="0"/>
              <a:cs typeface="Georgia" charset="0"/>
            </a:endParaRPr>
          </a:p>
        </p:txBody>
      </p:sp>
      <p:pic>
        <p:nvPicPr>
          <p:cNvPr id="63" name="圖片 62">
            <a:extLst>
              <a:ext uri="{FF2B5EF4-FFF2-40B4-BE49-F238E27FC236}">
                <a16:creationId xmlns:a16="http://schemas.microsoft.com/office/drawing/2014/main" id="{8066B22D-D43A-43AF-837C-355D56B1A433}"/>
              </a:ext>
            </a:extLst>
          </p:cNvPr>
          <p:cNvPicPr>
            <a:picLocks noChangeAspect="1"/>
          </p:cNvPicPr>
          <p:nvPr/>
        </p:nvPicPr>
        <p:blipFill>
          <a:blip r:embed="rId5"/>
          <a:stretch>
            <a:fillRect/>
          </a:stretch>
        </p:blipFill>
        <p:spPr>
          <a:xfrm>
            <a:off x="6263257" y="1527669"/>
            <a:ext cx="3296366" cy="1145166"/>
          </a:xfrm>
          <a:prstGeom prst="rect">
            <a:avLst/>
          </a:prstGeom>
        </p:spPr>
      </p:pic>
      <p:graphicFrame>
        <p:nvGraphicFramePr>
          <p:cNvPr id="64" name="物件 63">
            <a:extLst>
              <a:ext uri="{FF2B5EF4-FFF2-40B4-BE49-F238E27FC236}">
                <a16:creationId xmlns:a16="http://schemas.microsoft.com/office/drawing/2014/main" id="{70369C98-8E27-4FE2-984F-CB82CB7C8AE9}"/>
              </a:ext>
            </a:extLst>
          </p:cNvPr>
          <p:cNvGraphicFramePr>
            <a:graphicFrameLocks noChangeAspect="1"/>
          </p:cNvGraphicFramePr>
          <p:nvPr>
            <p:extLst>
              <p:ext uri="{D42A27DB-BD31-4B8C-83A1-F6EECF244321}">
                <p14:modId xmlns:p14="http://schemas.microsoft.com/office/powerpoint/2010/main" val="1017276338"/>
              </p:ext>
            </p:extLst>
          </p:nvPr>
        </p:nvGraphicFramePr>
        <p:xfrm>
          <a:off x="6304968" y="3814023"/>
          <a:ext cx="3369591" cy="946739"/>
        </p:xfrm>
        <a:graphic>
          <a:graphicData uri="http://schemas.openxmlformats.org/presentationml/2006/ole">
            <mc:AlternateContent xmlns:mc="http://schemas.openxmlformats.org/markup-compatibility/2006">
              <mc:Choice xmlns:v="urn:schemas-microsoft-com:vml" Requires="v">
                <p:oleObj spid="_x0000_s44428" name="Equation" r:id="rId6" imgW="2260440" imgH="634680" progId="Equation.DSMT4">
                  <p:embed/>
                </p:oleObj>
              </mc:Choice>
              <mc:Fallback>
                <p:oleObj name="Equation" r:id="rId6" imgW="2260440" imgH="634680" progId="Equation.DSMT4">
                  <p:embed/>
                  <p:pic>
                    <p:nvPicPr>
                      <p:cNvPr id="33" name="物件 32">
                        <a:extLst>
                          <a:ext uri="{FF2B5EF4-FFF2-40B4-BE49-F238E27FC236}">
                            <a16:creationId xmlns:a16="http://schemas.microsoft.com/office/drawing/2014/main" id="{5A491790-4098-46AB-8643-67B657473C24}"/>
                          </a:ext>
                        </a:extLst>
                      </p:cNvPr>
                      <p:cNvPicPr/>
                      <p:nvPr/>
                    </p:nvPicPr>
                    <p:blipFill>
                      <a:blip r:embed="rId7"/>
                      <a:stretch>
                        <a:fillRect/>
                      </a:stretch>
                    </p:blipFill>
                    <p:spPr>
                      <a:xfrm>
                        <a:off x="6304968" y="3814023"/>
                        <a:ext cx="3369591" cy="946739"/>
                      </a:xfrm>
                      <a:prstGeom prst="rect">
                        <a:avLst/>
                      </a:prstGeom>
                    </p:spPr>
                  </p:pic>
                </p:oleObj>
              </mc:Fallback>
            </mc:AlternateContent>
          </a:graphicData>
        </a:graphic>
      </p:graphicFrame>
      <p:graphicFrame>
        <p:nvGraphicFramePr>
          <p:cNvPr id="65" name="物件 64">
            <a:extLst>
              <a:ext uri="{FF2B5EF4-FFF2-40B4-BE49-F238E27FC236}">
                <a16:creationId xmlns:a16="http://schemas.microsoft.com/office/drawing/2014/main" id="{0731AB52-66D0-458B-BF4D-C44821020515}"/>
              </a:ext>
            </a:extLst>
          </p:cNvPr>
          <p:cNvGraphicFramePr>
            <a:graphicFrameLocks noChangeAspect="1"/>
          </p:cNvGraphicFramePr>
          <p:nvPr>
            <p:extLst>
              <p:ext uri="{D42A27DB-BD31-4B8C-83A1-F6EECF244321}">
                <p14:modId xmlns:p14="http://schemas.microsoft.com/office/powerpoint/2010/main" val="1002933890"/>
              </p:ext>
            </p:extLst>
          </p:nvPr>
        </p:nvGraphicFramePr>
        <p:xfrm>
          <a:off x="6304968" y="6203983"/>
          <a:ext cx="3369591" cy="394314"/>
        </p:xfrm>
        <a:graphic>
          <a:graphicData uri="http://schemas.openxmlformats.org/presentationml/2006/ole">
            <mc:AlternateContent xmlns:mc="http://schemas.openxmlformats.org/markup-compatibility/2006">
              <mc:Choice xmlns:v="urn:schemas-microsoft-com:vml" Requires="v">
                <p:oleObj spid="_x0000_s44429" name="Equation" r:id="rId8" imgW="2387520" imgH="279360" progId="Equation.DSMT4">
                  <p:embed/>
                </p:oleObj>
              </mc:Choice>
              <mc:Fallback>
                <p:oleObj name="Equation" r:id="rId8" imgW="2387520" imgH="279360" progId="Equation.DSMT4">
                  <p:embed/>
                  <p:pic>
                    <p:nvPicPr>
                      <p:cNvPr id="34" name="物件 33">
                        <a:extLst>
                          <a:ext uri="{FF2B5EF4-FFF2-40B4-BE49-F238E27FC236}">
                            <a16:creationId xmlns:a16="http://schemas.microsoft.com/office/drawing/2014/main" id="{308FF9FF-9948-4022-AF57-1A7C18908EC8}"/>
                          </a:ext>
                        </a:extLst>
                      </p:cNvPr>
                      <p:cNvPicPr/>
                      <p:nvPr/>
                    </p:nvPicPr>
                    <p:blipFill>
                      <a:blip r:embed="rId9"/>
                      <a:stretch>
                        <a:fillRect/>
                      </a:stretch>
                    </p:blipFill>
                    <p:spPr>
                      <a:xfrm>
                        <a:off x="6304968" y="6203983"/>
                        <a:ext cx="3369591" cy="394314"/>
                      </a:xfrm>
                      <a:prstGeom prst="rect">
                        <a:avLst/>
                      </a:prstGeom>
                    </p:spPr>
                  </p:pic>
                </p:oleObj>
              </mc:Fallback>
            </mc:AlternateContent>
          </a:graphicData>
        </a:graphic>
      </p:graphicFrame>
      <p:sp>
        <p:nvSpPr>
          <p:cNvPr id="67" name="矩形 66">
            <a:extLst>
              <a:ext uri="{FF2B5EF4-FFF2-40B4-BE49-F238E27FC236}">
                <a16:creationId xmlns:a16="http://schemas.microsoft.com/office/drawing/2014/main" id="{468EBF88-F091-4DDF-8F85-30E4530ED7A8}"/>
              </a:ext>
            </a:extLst>
          </p:cNvPr>
          <p:cNvSpPr/>
          <p:nvPr/>
        </p:nvSpPr>
        <p:spPr>
          <a:xfrm>
            <a:off x="6018433" y="5636891"/>
            <a:ext cx="2398644" cy="471114"/>
          </a:xfrm>
          <a:prstGeom prst="rect">
            <a:avLst/>
          </a:prstGeom>
          <a:solidFill>
            <a:schemeClr val="bg1">
              <a:lumMod val="95000"/>
            </a:schemeClr>
          </a:solid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Supervised loss</a:t>
            </a:r>
            <a:endParaRPr lang="zh-TW" altLang="en-US" dirty="0">
              <a:solidFill>
                <a:schemeClr val="tx1"/>
              </a:solidFill>
            </a:endParaRPr>
          </a:p>
        </p:txBody>
      </p:sp>
      <p:sp>
        <p:nvSpPr>
          <p:cNvPr id="72" name="矩形 71">
            <a:extLst>
              <a:ext uri="{FF2B5EF4-FFF2-40B4-BE49-F238E27FC236}">
                <a16:creationId xmlns:a16="http://schemas.microsoft.com/office/drawing/2014/main" id="{D9756502-A416-4B7E-A8C5-6D26892D9941}"/>
              </a:ext>
            </a:extLst>
          </p:cNvPr>
          <p:cNvSpPr/>
          <p:nvPr/>
        </p:nvSpPr>
        <p:spPr>
          <a:xfrm>
            <a:off x="6021457" y="978790"/>
            <a:ext cx="2398644" cy="471114"/>
          </a:xfrm>
          <a:prstGeom prst="rect">
            <a:avLst/>
          </a:prstGeom>
          <a:solidFill>
            <a:srgbClr val="92D050">
              <a:alpha val="30000"/>
            </a:srgbClr>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dirty="0">
                <a:solidFill>
                  <a:schemeClr val="tx1"/>
                </a:solidFill>
              </a:rPr>
              <a:t>Reconstructed loss</a:t>
            </a:r>
          </a:p>
        </p:txBody>
      </p:sp>
      <p:sp>
        <p:nvSpPr>
          <p:cNvPr id="73" name="矩形 72">
            <a:extLst>
              <a:ext uri="{FF2B5EF4-FFF2-40B4-BE49-F238E27FC236}">
                <a16:creationId xmlns:a16="http://schemas.microsoft.com/office/drawing/2014/main" id="{0B05A465-FF0E-45B0-987B-D81EC499DB5E}"/>
              </a:ext>
            </a:extLst>
          </p:cNvPr>
          <p:cNvSpPr/>
          <p:nvPr/>
        </p:nvSpPr>
        <p:spPr>
          <a:xfrm>
            <a:off x="6018433" y="3281066"/>
            <a:ext cx="2398644" cy="471114"/>
          </a:xfrm>
          <a:prstGeom prst="rect">
            <a:avLst/>
          </a:prstGeom>
          <a:solidFill>
            <a:srgbClr val="90BFD0">
              <a:alpha val="30000"/>
            </a:srgbClr>
          </a:solidFill>
          <a:ln w="28575">
            <a:solidFill>
              <a:srgbClr val="90BF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dirty="0">
                <a:solidFill>
                  <a:schemeClr val="tx1"/>
                </a:solidFill>
              </a:rPr>
              <a:t>Unsupervised loss</a:t>
            </a:r>
          </a:p>
        </p:txBody>
      </p:sp>
      <p:sp>
        <p:nvSpPr>
          <p:cNvPr id="74" name="文字方塊 73">
            <a:extLst>
              <a:ext uri="{FF2B5EF4-FFF2-40B4-BE49-F238E27FC236}">
                <a16:creationId xmlns:a16="http://schemas.microsoft.com/office/drawing/2014/main" id="{A5204BA3-7DD8-4003-B9D3-4D934E73AE5E}"/>
              </a:ext>
            </a:extLst>
          </p:cNvPr>
          <p:cNvSpPr txBox="1"/>
          <p:nvPr/>
        </p:nvSpPr>
        <p:spPr>
          <a:xfrm>
            <a:off x="9674559" y="1449904"/>
            <a:ext cx="2286318" cy="954107"/>
          </a:xfrm>
          <a:prstGeom prst="rect">
            <a:avLst/>
          </a:prstGeom>
          <a:noFill/>
        </p:spPr>
        <p:txBody>
          <a:bodyPr wrap="square" rtlCol="0">
            <a:spAutoFit/>
          </a:bodyPr>
          <a:lstStyle/>
          <a:p>
            <a:r>
              <a:rPr lang="en-US" altLang="zh-TW" sz="2000" b="1" dirty="0">
                <a:solidFill>
                  <a:prstClr val="black"/>
                </a:solidFill>
                <a:ea typeface="微軟正黑體"/>
              </a:rPr>
              <a:t>Step 1.</a:t>
            </a:r>
          </a:p>
          <a:p>
            <a:r>
              <a:rPr lang="en-US" altLang="zh-TW" b="1" dirty="0">
                <a:solidFill>
                  <a:prstClr val="black"/>
                </a:solidFill>
                <a:ea typeface="微軟正黑體"/>
              </a:rPr>
              <a:t>Autoencoder component training</a:t>
            </a:r>
            <a:endParaRPr lang="zh-TW" altLang="en-US" b="1" dirty="0">
              <a:solidFill>
                <a:prstClr val="black"/>
              </a:solidFill>
              <a:ea typeface="微軟正黑體"/>
            </a:endParaRPr>
          </a:p>
        </p:txBody>
      </p:sp>
      <p:sp>
        <p:nvSpPr>
          <p:cNvPr id="75" name="文字方塊 74">
            <a:extLst>
              <a:ext uri="{FF2B5EF4-FFF2-40B4-BE49-F238E27FC236}">
                <a16:creationId xmlns:a16="http://schemas.microsoft.com/office/drawing/2014/main" id="{BA428173-0EE2-46EE-B45B-DA139FB052B6}"/>
              </a:ext>
            </a:extLst>
          </p:cNvPr>
          <p:cNvSpPr txBox="1"/>
          <p:nvPr/>
        </p:nvSpPr>
        <p:spPr>
          <a:xfrm>
            <a:off x="9674559" y="3741650"/>
            <a:ext cx="2286318" cy="892552"/>
          </a:xfrm>
          <a:prstGeom prst="rect">
            <a:avLst/>
          </a:prstGeom>
          <a:noFill/>
        </p:spPr>
        <p:txBody>
          <a:bodyPr wrap="square" rtlCol="0">
            <a:spAutoFit/>
          </a:bodyPr>
          <a:lstStyle/>
          <a:p>
            <a:r>
              <a:rPr lang="en-US" altLang="zh-TW" sz="2000" b="1" dirty="0">
                <a:solidFill>
                  <a:prstClr val="black"/>
                </a:solidFill>
                <a:ea typeface="微軟正黑體"/>
              </a:rPr>
              <a:t>Step 2.</a:t>
            </a:r>
          </a:p>
          <a:p>
            <a:r>
              <a:rPr lang="en-US" altLang="zh-TW" sz="1600" b="1" dirty="0">
                <a:solidFill>
                  <a:prstClr val="black"/>
                </a:solidFill>
                <a:ea typeface="微軟正黑體"/>
              </a:rPr>
              <a:t>adversarial generation component training</a:t>
            </a:r>
            <a:endParaRPr lang="zh-TW" altLang="en-US" sz="1600" b="1" dirty="0">
              <a:solidFill>
                <a:prstClr val="black"/>
              </a:solidFill>
              <a:ea typeface="微軟正黑體"/>
            </a:endParaRPr>
          </a:p>
        </p:txBody>
      </p:sp>
      <p:sp>
        <p:nvSpPr>
          <p:cNvPr id="76" name="文字方塊 75">
            <a:extLst>
              <a:ext uri="{FF2B5EF4-FFF2-40B4-BE49-F238E27FC236}">
                <a16:creationId xmlns:a16="http://schemas.microsoft.com/office/drawing/2014/main" id="{667D2826-4D6B-4BD9-BAA8-296FC903BD95}"/>
              </a:ext>
            </a:extLst>
          </p:cNvPr>
          <p:cNvSpPr txBox="1"/>
          <p:nvPr/>
        </p:nvSpPr>
        <p:spPr>
          <a:xfrm>
            <a:off x="9733069" y="5865429"/>
            <a:ext cx="2286318" cy="677108"/>
          </a:xfrm>
          <a:prstGeom prst="rect">
            <a:avLst/>
          </a:prstGeom>
          <a:noFill/>
        </p:spPr>
        <p:txBody>
          <a:bodyPr wrap="square" rtlCol="0">
            <a:spAutoFit/>
          </a:bodyPr>
          <a:lstStyle/>
          <a:p>
            <a:r>
              <a:rPr lang="en-US" altLang="zh-TW" sz="2000" b="1" dirty="0">
                <a:solidFill>
                  <a:prstClr val="black"/>
                </a:solidFill>
                <a:ea typeface="微軟正黑體"/>
              </a:rPr>
              <a:t>Step 3.</a:t>
            </a:r>
          </a:p>
          <a:p>
            <a:r>
              <a:rPr lang="en-US" altLang="zh-TW" b="1" dirty="0">
                <a:solidFill>
                  <a:prstClr val="black"/>
                </a:solidFill>
                <a:ea typeface="微軟正黑體"/>
              </a:rPr>
              <a:t>Joint learning</a:t>
            </a:r>
            <a:endParaRPr lang="zh-TW" altLang="en-US" b="1" dirty="0">
              <a:solidFill>
                <a:prstClr val="black"/>
              </a:solidFill>
              <a:ea typeface="微軟正黑體"/>
            </a:endParaRPr>
          </a:p>
        </p:txBody>
      </p:sp>
      <p:cxnSp>
        <p:nvCxnSpPr>
          <p:cNvPr id="7" name="直線單箭頭接點 6">
            <a:extLst>
              <a:ext uri="{FF2B5EF4-FFF2-40B4-BE49-F238E27FC236}">
                <a16:creationId xmlns:a16="http://schemas.microsoft.com/office/drawing/2014/main" id="{4861141F-3511-4304-BF8A-759062B375FC}"/>
              </a:ext>
            </a:extLst>
          </p:cNvPr>
          <p:cNvCxnSpPr>
            <a:cxnSpLocks/>
          </p:cNvCxnSpPr>
          <p:nvPr/>
        </p:nvCxnSpPr>
        <p:spPr>
          <a:xfrm>
            <a:off x="8696325" y="2672835"/>
            <a:ext cx="0" cy="504825"/>
          </a:xfrm>
          <a:prstGeom prst="straightConnector1">
            <a:avLst/>
          </a:prstGeom>
          <a:ln w="38100">
            <a:solidFill>
              <a:schemeClr val="tx1">
                <a:lumMod val="75000"/>
                <a:lumOff val="25000"/>
              </a:schemeClr>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7" name="直線單箭頭接點 76">
            <a:extLst>
              <a:ext uri="{FF2B5EF4-FFF2-40B4-BE49-F238E27FC236}">
                <a16:creationId xmlns:a16="http://schemas.microsoft.com/office/drawing/2014/main" id="{2CAAF352-2305-463C-A75C-AC9F6FB60E5B}"/>
              </a:ext>
            </a:extLst>
          </p:cNvPr>
          <p:cNvCxnSpPr>
            <a:cxnSpLocks/>
          </p:cNvCxnSpPr>
          <p:nvPr/>
        </p:nvCxnSpPr>
        <p:spPr>
          <a:xfrm>
            <a:off x="8715375" y="4911210"/>
            <a:ext cx="0" cy="504825"/>
          </a:xfrm>
          <a:prstGeom prst="straightConnector1">
            <a:avLst/>
          </a:prstGeom>
          <a:ln w="38100">
            <a:solidFill>
              <a:schemeClr val="tx1">
                <a:lumMod val="75000"/>
                <a:lumOff val="25000"/>
              </a:schemeClr>
            </a:solidFill>
            <a:tailEnd type="arrow" w="lg" len="lg"/>
          </a:ln>
        </p:spPr>
        <p:style>
          <a:lnRef idx="1">
            <a:schemeClr val="accent1"/>
          </a:lnRef>
          <a:fillRef idx="0">
            <a:schemeClr val="accent1"/>
          </a:fillRef>
          <a:effectRef idx="0">
            <a:schemeClr val="accent1"/>
          </a:effectRef>
          <a:fontRef idx="minor">
            <a:schemeClr val="tx1"/>
          </a:fontRef>
        </p:style>
      </p:cxnSp>
      <p:grpSp>
        <p:nvGrpSpPr>
          <p:cNvPr id="28" name="群組 27">
            <a:extLst>
              <a:ext uri="{FF2B5EF4-FFF2-40B4-BE49-F238E27FC236}">
                <a16:creationId xmlns:a16="http://schemas.microsoft.com/office/drawing/2014/main" id="{FCB6A335-AA46-42F4-A3A3-C1FBF2ADCACB}"/>
              </a:ext>
            </a:extLst>
          </p:cNvPr>
          <p:cNvGrpSpPr/>
          <p:nvPr/>
        </p:nvGrpSpPr>
        <p:grpSpPr>
          <a:xfrm>
            <a:off x="1268954" y="222815"/>
            <a:ext cx="9950174" cy="228068"/>
            <a:chOff x="3" y="302483"/>
            <a:chExt cx="12191997" cy="584393"/>
          </a:xfrm>
        </p:grpSpPr>
        <p:sp>
          <p:nvSpPr>
            <p:cNvPr id="32" name="五邊形 12">
              <a:extLst>
                <a:ext uri="{FF2B5EF4-FFF2-40B4-BE49-F238E27FC236}">
                  <a16:creationId xmlns:a16="http://schemas.microsoft.com/office/drawing/2014/main" id="{7EE32EFF-C3AD-4D40-9B75-AAEA4D65E948}"/>
                </a:ext>
              </a:extLst>
            </p:cNvPr>
            <p:cNvSpPr/>
            <p:nvPr/>
          </p:nvSpPr>
          <p:spPr>
            <a:xfrm>
              <a:off x="3" y="302483"/>
              <a:ext cx="2061141" cy="584393"/>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Introduction</a:t>
              </a:r>
            </a:p>
          </p:txBody>
        </p:sp>
        <p:sp>
          <p:nvSpPr>
            <p:cNvPr id="33" name="五邊形 13">
              <a:extLst>
                <a:ext uri="{FF2B5EF4-FFF2-40B4-BE49-F238E27FC236}">
                  <a16:creationId xmlns:a16="http://schemas.microsoft.com/office/drawing/2014/main" id="{18F7D256-981E-40E9-97C4-B297768DC91E}"/>
                </a:ext>
              </a:extLst>
            </p:cNvPr>
            <p:cNvSpPr/>
            <p:nvPr/>
          </p:nvSpPr>
          <p:spPr>
            <a:xfrm>
              <a:off x="2061144" y="309426"/>
              <a:ext cx="2195548" cy="575971"/>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Literature Review</a:t>
              </a:r>
              <a:endParaRPr kumimoji="0" lang="en-US" altLang="zh-TW" sz="1200" b="1" i="0" u="none" strike="noStrike" kern="0" cap="none" spc="0" normalizeH="0" baseline="0" noProof="0" dirty="0">
                <a:ln>
                  <a:noFill/>
                </a:ln>
                <a:solidFill>
                  <a:prstClr val="black"/>
                </a:solidFill>
                <a:effectLst/>
                <a:uLnTx/>
                <a:uFillTx/>
                <a:ea typeface="微軟正黑體"/>
                <a:cs typeface="+mn-cs"/>
              </a:endParaRPr>
            </a:p>
          </p:txBody>
        </p:sp>
        <p:sp>
          <p:nvSpPr>
            <p:cNvPr id="34" name="五邊形 14">
              <a:extLst>
                <a:ext uri="{FF2B5EF4-FFF2-40B4-BE49-F238E27FC236}">
                  <a16:creationId xmlns:a16="http://schemas.microsoft.com/office/drawing/2014/main" id="{7733EA1D-3F23-4C61-9BDA-CC2E35858824}"/>
                </a:ext>
              </a:extLst>
            </p:cNvPr>
            <p:cNvSpPr/>
            <p:nvPr/>
          </p:nvSpPr>
          <p:spPr>
            <a:xfrm>
              <a:off x="4256692" y="302484"/>
              <a:ext cx="2417377" cy="559598"/>
            </a:xfrm>
            <a:prstGeom prst="homePlat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kern="0">
                  <a:solidFill>
                    <a:prstClr val="black"/>
                  </a:solidFill>
                  <a:latin typeface="Calibri" panose="020F0502020204030204" pitchFamily="34" charset="0"/>
                </a:rPr>
                <a:t>Proposed Methods</a:t>
              </a:r>
              <a:endParaRPr lang="en-US" altLang="zh-TW" sz="1200" b="1" kern="0" dirty="0">
                <a:solidFill>
                  <a:prstClr val="black"/>
                </a:solidFill>
                <a:latin typeface="Calibri" panose="020F0502020204030204" pitchFamily="34" charset="0"/>
              </a:endParaRPr>
            </a:p>
          </p:txBody>
        </p:sp>
        <p:sp>
          <p:nvSpPr>
            <p:cNvPr id="35" name="五邊形 16">
              <a:extLst>
                <a:ext uri="{FF2B5EF4-FFF2-40B4-BE49-F238E27FC236}">
                  <a16:creationId xmlns:a16="http://schemas.microsoft.com/office/drawing/2014/main" id="{37175649-EEA3-4CFA-8809-138BA19685B7}"/>
                </a:ext>
              </a:extLst>
            </p:cNvPr>
            <p:cNvSpPr/>
            <p:nvPr/>
          </p:nvSpPr>
          <p:spPr>
            <a:xfrm>
              <a:off x="6674068" y="302483"/>
              <a:ext cx="2606565" cy="552655"/>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Empirical</a:t>
              </a:r>
              <a:r>
                <a:rPr kumimoji="0" lang="zh-TW" altLang="en-US" sz="1200" b="1" i="0" u="none" strike="noStrike" kern="0" cap="none" spc="0" normalizeH="0" baseline="0" noProof="0" dirty="0">
                  <a:ln>
                    <a:noFill/>
                  </a:ln>
                  <a:solidFill>
                    <a:prstClr val="black"/>
                  </a:solidFill>
                  <a:effectLst/>
                  <a:uLnTx/>
                  <a:uFillTx/>
                  <a:ea typeface="新細明體" panose="02020500000000000000" pitchFamily="18" charset="-120"/>
                  <a:cs typeface="+mn-cs"/>
                </a:rPr>
                <a:t> </a:t>
              </a: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Study</a:t>
              </a:r>
            </a:p>
          </p:txBody>
        </p:sp>
        <p:sp>
          <p:nvSpPr>
            <p:cNvPr id="36" name="五邊形 17">
              <a:extLst>
                <a:ext uri="{FF2B5EF4-FFF2-40B4-BE49-F238E27FC236}">
                  <a16:creationId xmlns:a16="http://schemas.microsoft.com/office/drawing/2014/main" id="{5ECE8251-6CBF-45AA-B5DF-F80D1CFE9334}"/>
                </a:ext>
              </a:extLst>
            </p:cNvPr>
            <p:cNvSpPr/>
            <p:nvPr/>
          </p:nvSpPr>
          <p:spPr>
            <a:xfrm>
              <a:off x="9280634" y="309427"/>
              <a:ext cx="2911366" cy="552656"/>
            </a:xfrm>
            <a:prstGeom prst="homePlat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TW" sz="1200" b="1" kern="0" dirty="0">
                  <a:solidFill>
                    <a:prstClr val="black"/>
                  </a:solidFill>
                  <a:latin typeface="Calibri" panose="020F0502020204030204" pitchFamily="34" charset="0"/>
                </a:rPr>
                <a:t>Conclusion</a:t>
              </a:r>
            </a:p>
          </p:txBody>
        </p:sp>
      </p:grpSp>
      <p:pic>
        <p:nvPicPr>
          <p:cNvPr id="9" name="圖片 8">
            <a:extLst>
              <a:ext uri="{FF2B5EF4-FFF2-40B4-BE49-F238E27FC236}">
                <a16:creationId xmlns:a16="http://schemas.microsoft.com/office/drawing/2014/main" id="{A47657BB-1791-4DA5-9A00-A31A216A7A59}"/>
              </a:ext>
            </a:extLst>
          </p:cNvPr>
          <p:cNvPicPr>
            <a:picLocks noChangeAspect="1"/>
          </p:cNvPicPr>
          <p:nvPr/>
        </p:nvPicPr>
        <p:blipFill>
          <a:blip r:embed="rId10"/>
          <a:stretch>
            <a:fillRect/>
          </a:stretch>
        </p:blipFill>
        <p:spPr>
          <a:xfrm>
            <a:off x="463807" y="1910084"/>
            <a:ext cx="5339838" cy="4543013"/>
          </a:xfrm>
          <a:prstGeom prst="rect">
            <a:avLst/>
          </a:prstGeom>
        </p:spPr>
      </p:pic>
      <p:pic>
        <p:nvPicPr>
          <p:cNvPr id="10" name="圖片 9">
            <a:extLst>
              <a:ext uri="{FF2B5EF4-FFF2-40B4-BE49-F238E27FC236}">
                <a16:creationId xmlns:a16="http://schemas.microsoft.com/office/drawing/2014/main" id="{1FC8F9EC-C107-400D-9182-CF93403B8C21}"/>
              </a:ext>
            </a:extLst>
          </p:cNvPr>
          <p:cNvPicPr>
            <a:picLocks noChangeAspect="1"/>
          </p:cNvPicPr>
          <p:nvPr/>
        </p:nvPicPr>
        <p:blipFill>
          <a:blip r:embed="rId11"/>
          <a:stretch>
            <a:fillRect/>
          </a:stretch>
        </p:blipFill>
        <p:spPr>
          <a:xfrm>
            <a:off x="10662213" y="485706"/>
            <a:ext cx="1448077" cy="614488"/>
          </a:xfrm>
          <a:prstGeom prst="rect">
            <a:avLst/>
          </a:prstGeom>
        </p:spPr>
      </p:pic>
      <p:sp>
        <p:nvSpPr>
          <p:cNvPr id="11" name="矩形 10">
            <a:extLst>
              <a:ext uri="{FF2B5EF4-FFF2-40B4-BE49-F238E27FC236}">
                <a16:creationId xmlns:a16="http://schemas.microsoft.com/office/drawing/2014/main" id="{A1B6EEC7-C587-41B3-8386-4598F0F84BDF}"/>
              </a:ext>
            </a:extLst>
          </p:cNvPr>
          <p:cNvSpPr/>
          <p:nvPr/>
        </p:nvSpPr>
        <p:spPr>
          <a:xfrm>
            <a:off x="8473395" y="980894"/>
            <a:ext cx="2134356" cy="400110"/>
          </a:xfrm>
          <a:prstGeom prst="rect">
            <a:avLst/>
          </a:prstGeom>
        </p:spPr>
        <p:txBody>
          <a:bodyPr wrap="square">
            <a:spAutoFit/>
          </a:bodyPr>
          <a:lstStyle/>
          <a:p>
            <a:r>
              <a:rPr lang="en-US" altLang="zh-TW" sz="2000" b="1" dirty="0">
                <a:solidFill>
                  <a:prstClr val="black"/>
                </a:solidFill>
                <a:ea typeface="微軟正黑體"/>
              </a:rPr>
              <a:t>Encoding learning</a:t>
            </a:r>
            <a:endParaRPr lang="zh-TW" altLang="en-US" sz="2000" b="1" dirty="0">
              <a:solidFill>
                <a:prstClr val="black"/>
              </a:solidFill>
              <a:ea typeface="微軟正黑體"/>
            </a:endParaRPr>
          </a:p>
        </p:txBody>
      </p:sp>
      <p:sp>
        <p:nvSpPr>
          <p:cNvPr id="12" name="矩形 11">
            <a:extLst>
              <a:ext uri="{FF2B5EF4-FFF2-40B4-BE49-F238E27FC236}">
                <a16:creationId xmlns:a16="http://schemas.microsoft.com/office/drawing/2014/main" id="{C86F3F10-57DB-4FEC-8497-075F7A340A88}"/>
              </a:ext>
            </a:extLst>
          </p:cNvPr>
          <p:cNvSpPr/>
          <p:nvPr/>
        </p:nvSpPr>
        <p:spPr>
          <a:xfrm>
            <a:off x="8492445" y="3317878"/>
            <a:ext cx="1893852" cy="400110"/>
          </a:xfrm>
          <a:prstGeom prst="rect">
            <a:avLst/>
          </a:prstGeom>
        </p:spPr>
        <p:txBody>
          <a:bodyPr wrap="none">
            <a:spAutoFit/>
          </a:bodyPr>
          <a:lstStyle/>
          <a:p>
            <a:r>
              <a:rPr lang="en-US" altLang="zh-TW" sz="2000" b="1" dirty="0">
                <a:solidFill>
                  <a:prstClr val="black"/>
                </a:solidFill>
                <a:ea typeface="微軟正黑體"/>
              </a:rPr>
              <a:t>Data generation</a:t>
            </a:r>
            <a:endParaRPr lang="zh-TW" altLang="en-US" sz="2000" b="1" dirty="0">
              <a:solidFill>
                <a:prstClr val="black"/>
              </a:solidFill>
              <a:ea typeface="微軟正黑體"/>
            </a:endParaRPr>
          </a:p>
        </p:txBody>
      </p:sp>
      <p:sp>
        <p:nvSpPr>
          <p:cNvPr id="2" name="矩形 1">
            <a:extLst>
              <a:ext uri="{FF2B5EF4-FFF2-40B4-BE49-F238E27FC236}">
                <a16:creationId xmlns:a16="http://schemas.microsoft.com/office/drawing/2014/main" id="{86AEA2C3-6912-41CB-BF8D-464FFBD0B2C8}"/>
              </a:ext>
            </a:extLst>
          </p:cNvPr>
          <p:cNvSpPr/>
          <p:nvPr/>
        </p:nvSpPr>
        <p:spPr>
          <a:xfrm>
            <a:off x="670587" y="2394179"/>
            <a:ext cx="2102109" cy="1410012"/>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ysClr val="windowText" lastClr="000000"/>
                </a:solidFill>
              </a:rPr>
              <a:t>Recovery network</a:t>
            </a:r>
            <a:endParaRPr lang="zh-TW" altLang="en-US" sz="2000" dirty="0">
              <a:solidFill>
                <a:sysClr val="windowText" lastClr="000000"/>
              </a:solidFill>
            </a:endParaRPr>
          </a:p>
        </p:txBody>
      </p:sp>
      <p:sp>
        <p:nvSpPr>
          <p:cNvPr id="38" name="矩形 37">
            <a:extLst>
              <a:ext uri="{FF2B5EF4-FFF2-40B4-BE49-F238E27FC236}">
                <a16:creationId xmlns:a16="http://schemas.microsoft.com/office/drawing/2014/main" id="{03CED7C0-1CB4-4A67-A73B-B3D440474271}"/>
              </a:ext>
            </a:extLst>
          </p:cNvPr>
          <p:cNvSpPr/>
          <p:nvPr/>
        </p:nvSpPr>
        <p:spPr>
          <a:xfrm>
            <a:off x="631005" y="4524262"/>
            <a:ext cx="2102109" cy="1410012"/>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ysClr val="windowText" lastClr="000000"/>
                </a:solidFill>
              </a:rPr>
              <a:t>Embedding network</a:t>
            </a:r>
            <a:endParaRPr lang="zh-TW" altLang="en-US" sz="2000" dirty="0">
              <a:solidFill>
                <a:sysClr val="windowText" lastClr="000000"/>
              </a:solidFill>
            </a:endParaRPr>
          </a:p>
        </p:txBody>
      </p:sp>
      <p:sp>
        <p:nvSpPr>
          <p:cNvPr id="39" name="矩形 38">
            <a:extLst>
              <a:ext uri="{FF2B5EF4-FFF2-40B4-BE49-F238E27FC236}">
                <a16:creationId xmlns:a16="http://schemas.microsoft.com/office/drawing/2014/main" id="{823CFE5D-C6EC-42B6-9DA1-56CF804091F0}"/>
              </a:ext>
            </a:extLst>
          </p:cNvPr>
          <p:cNvSpPr/>
          <p:nvPr/>
        </p:nvSpPr>
        <p:spPr>
          <a:xfrm>
            <a:off x="3639307" y="2379581"/>
            <a:ext cx="2102109" cy="1410012"/>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ysClr val="windowText" lastClr="000000"/>
                </a:solidFill>
              </a:rPr>
              <a:t>Discriminant network</a:t>
            </a:r>
            <a:endParaRPr lang="zh-TW" altLang="en-US" sz="2000" dirty="0">
              <a:solidFill>
                <a:sysClr val="windowText" lastClr="000000"/>
              </a:solidFill>
            </a:endParaRPr>
          </a:p>
        </p:txBody>
      </p:sp>
      <p:sp>
        <p:nvSpPr>
          <p:cNvPr id="40" name="矩形 39">
            <a:extLst>
              <a:ext uri="{FF2B5EF4-FFF2-40B4-BE49-F238E27FC236}">
                <a16:creationId xmlns:a16="http://schemas.microsoft.com/office/drawing/2014/main" id="{865C8746-EF38-495E-882B-AA23B29AEA14}"/>
              </a:ext>
            </a:extLst>
          </p:cNvPr>
          <p:cNvSpPr/>
          <p:nvPr/>
        </p:nvSpPr>
        <p:spPr>
          <a:xfrm>
            <a:off x="3732115" y="4416339"/>
            <a:ext cx="2102109" cy="1410012"/>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ysClr val="windowText" lastClr="000000"/>
                </a:solidFill>
              </a:rPr>
              <a:t>Generate</a:t>
            </a:r>
          </a:p>
          <a:p>
            <a:pPr algn="ctr"/>
            <a:r>
              <a:rPr lang="en-US" altLang="zh-TW" sz="2000" dirty="0">
                <a:solidFill>
                  <a:sysClr val="windowText" lastClr="000000"/>
                </a:solidFill>
              </a:rPr>
              <a:t>network</a:t>
            </a:r>
            <a:endParaRPr lang="zh-TW" altLang="en-US" sz="2000" dirty="0">
              <a:solidFill>
                <a:sysClr val="windowText" lastClr="000000"/>
              </a:solidFill>
            </a:endParaRPr>
          </a:p>
        </p:txBody>
      </p:sp>
      <p:sp>
        <p:nvSpPr>
          <p:cNvPr id="3" name="矩形 2">
            <a:extLst>
              <a:ext uri="{FF2B5EF4-FFF2-40B4-BE49-F238E27FC236}">
                <a16:creationId xmlns:a16="http://schemas.microsoft.com/office/drawing/2014/main" id="{CE65A604-73E5-44B9-9B68-8A959D7D9118}"/>
              </a:ext>
            </a:extLst>
          </p:cNvPr>
          <p:cNvSpPr/>
          <p:nvPr/>
        </p:nvSpPr>
        <p:spPr>
          <a:xfrm>
            <a:off x="3601069" y="1167026"/>
            <a:ext cx="1280030" cy="276999"/>
          </a:xfrm>
          <a:prstGeom prst="rect">
            <a:avLst/>
          </a:prstGeom>
        </p:spPr>
        <p:txBody>
          <a:bodyPr wrap="none">
            <a:spAutoFit/>
          </a:bodyPr>
          <a:lstStyle/>
          <a:p>
            <a:r>
              <a:rPr lang="en-US" altLang="zh-TW" sz="1200" dirty="0"/>
              <a:t>(Yoon et al. 2019)</a:t>
            </a:r>
            <a:endParaRPr lang="zh-TW" altLang="en-US" sz="1200" dirty="0"/>
          </a:p>
        </p:txBody>
      </p:sp>
    </p:spTree>
    <p:extLst>
      <p:ext uri="{BB962C8B-B14F-4D97-AF65-F5344CB8AC3E}">
        <p14:creationId xmlns:p14="http://schemas.microsoft.com/office/powerpoint/2010/main" val="186144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500"/>
                                        <p:tgtEl>
                                          <p:spTgt spid="6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500"/>
                                        <p:tgtEl>
                                          <p:spTgt spid="7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3"/>
                                        </p:tgtEl>
                                        <p:attrNameLst>
                                          <p:attrName>style.visibility</p:attrName>
                                        </p:attrNameLst>
                                      </p:cBhvr>
                                      <p:to>
                                        <p:strVal val="visible"/>
                                      </p:to>
                                    </p:set>
                                    <p:animEffect transition="in" filter="fade">
                                      <p:cBhvr>
                                        <p:cTn id="32" dur="500"/>
                                        <p:tgtEl>
                                          <p:spTgt spid="7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fade">
                                      <p:cBhvr>
                                        <p:cTn id="38" dur="500"/>
                                        <p:tgtEl>
                                          <p:spTgt spid="75"/>
                                        </p:tgtEl>
                                      </p:cBhvr>
                                    </p:animEffect>
                                  </p:childTnLst>
                                </p:cTn>
                              </p:par>
                              <p:par>
                                <p:cTn id="39" presetID="10" presetClass="entr" presetSubtype="0" fill="hold" nodeType="with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fade">
                                      <p:cBhvr>
                                        <p:cTn id="41" dur="500"/>
                                        <p:tgtEl>
                                          <p:spTgt spid="6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500"/>
                                        <p:tgtEl>
                                          <p:spTgt spid="3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500"/>
                                        <p:tgtEl>
                                          <p:spTgt spid="4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77"/>
                                        </p:tgtEl>
                                        <p:attrNameLst>
                                          <p:attrName>style.visibility</p:attrName>
                                        </p:attrNameLst>
                                      </p:cBhvr>
                                      <p:to>
                                        <p:strVal val="visible"/>
                                      </p:to>
                                    </p:set>
                                    <p:animEffect transition="in" filter="fade">
                                      <p:cBhvr>
                                        <p:cTn id="54" dur="500"/>
                                        <p:tgtEl>
                                          <p:spTgt spid="7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par>
                                <p:cTn id="58" presetID="10" presetClass="entr" presetSubtype="0" fill="hold" nodeType="withEffect">
                                  <p:stCondLst>
                                    <p:cond delay="0"/>
                                  </p:stCondLst>
                                  <p:childTnLst>
                                    <p:set>
                                      <p:cBhvr>
                                        <p:cTn id="59" dur="1" fill="hold">
                                          <p:stCondLst>
                                            <p:cond delay="0"/>
                                          </p:stCondLst>
                                        </p:cTn>
                                        <p:tgtEl>
                                          <p:spTgt spid="65"/>
                                        </p:tgtEl>
                                        <p:attrNameLst>
                                          <p:attrName>style.visibility</p:attrName>
                                        </p:attrNameLst>
                                      </p:cBhvr>
                                      <p:to>
                                        <p:strVal val="visible"/>
                                      </p:to>
                                    </p:set>
                                    <p:animEffect transition="in" filter="fade">
                                      <p:cBhvr>
                                        <p:cTn id="60" dur="500"/>
                                        <p:tgtEl>
                                          <p:spTgt spid="6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6"/>
                                        </p:tgtEl>
                                        <p:attrNameLst>
                                          <p:attrName>style.visibility</p:attrName>
                                        </p:attrNameLst>
                                      </p:cBhvr>
                                      <p:to>
                                        <p:strVal val="visible"/>
                                      </p:to>
                                    </p:set>
                                    <p:animEffect transition="in" filter="fade">
                                      <p:cBhvr>
                                        <p:cTn id="63"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72" grpId="0" animBg="1"/>
      <p:bldP spid="73" grpId="0" animBg="1"/>
      <p:bldP spid="74" grpId="0"/>
      <p:bldP spid="75" grpId="0"/>
      <p:bldP spid="76" grpId="0"/>
      <p:bldP spid="11" grpId="0"/>
      <p:bldP spid="12" grpId="0"/>
      <p:bldP spid="2" grpId="0" animBg="1"/>
      <p:bldP spid="38" grpId="0" animBg="1"/>
      <p:bldP spid="39" grpId="0" animBg="1"/>
      <p:bldP spid="4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a:extLst>
              <a:ext uri="{FF2B5EF4-FFF2-40B4-BE49-F238E27FC236}">
                <a16:creationId xmlns:a16="http://schemas.microsoft.com/office/drawing/2014/main" id="{99A9712C-C7B6-44C0-B322-617806C05D98}"/>
              </a:ext>
            </a:extLst>
          </p:cNvPr>
          <p:cNvSpPr/>
          <p:nvPr/>
        </p:nvSpPr>
        <p:spPr>
          <a:xfrm>
            <a:off x="7260461" y="5304869"/>
            <a:ext cx="4815712" cy="1221908"/>
          </a:xfrm>
          <a:prstGeom prst="rect">
            <a:avLst/>
          </a:prstGeom>
          <a:solidFill>
            <a:srgbClr val="4D7FBB">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4BFD8DC4-7429-4D49-B83C-B6B6A3E501CB}"/>
              </a:ext>
            </a:extLst>
          </p:cNvPr>
          <p:cNvSpPr/>
          <p:nvPr/>
        </p:nvSpPr>
        <p:spPr>
          <a:xfrm>
            <a:off x="7260461" y="1266765"/>
            <a:ext cx="4815712" cy="3889154"/>
          </a:xfrm>
          <a:prstGeom prst="rect">
            <a:avLst/>
          </a:prstGeom>
          <a:solidFill>
            <a:srgbClr val="FF00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標題 1">
            <a:extLst>
              <a:ext uri="{FF2B5EF4-FFF2-40B4-BE49-F238E27FC236}">
                <a16:creationId xmlns:a16="http://schemas.microsoft.com/office/drawing/2014/main" id="{12854073-B384-41E7-9CDB-AC4476A9D6AE}"/>
              </a:ext>
            </a:extLst>
          </p:cNvPr>
          <p:cNvSpPr txBox="1">
            <a:spLocks/>
          </p:cNvSpPr>
          <p:nvPr/>
        </p:nvSpPr>
        <p:spPr>
          <a:xfrm>
            <a:off x="778351" y="498232"/>
            <a:ext cx="5437024" cy="13142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spcAft>
                <a:spcPts val="600"/>
              </a:spcAft>
              <a:defRPr/>
            </a:pPr>
            <a:r>
              <a:rPr kumimoji="1" lang="en-US" altLang="zh-TW" sz="2400" b="1" dirty="0">
                <a:solidFill>
                  <a:prstClr val="black">
                    <a:lumMod val="85000"/>
                    <a:lumOff val="15000"/>
                  </a:prstClr>
                </a:solidFill>
                <a:latin typeface="Calibri" panose="020F0502020204030204" pitchFamily="34" charset="0"/>
              </a:rPr>
              <a:t>Anomaly Detection - DAGMM</a:t>
            </a:r>
          </a:p>
        </p:txBody>
      </p:sp>
      <p:sp>
        <p:nvSpPr>
          <p:cNvPr id="50" name="矩形 49">
            <a:extLst>
              <a:ext uri="{FF2B5EF4-FFF2-40B4-BE49-F238E27FC236}">
                <a16:creationId xmlns:a16="http://schemas.microsoft.com/office/drawing/2014/main" id="{72B4BCE7-8687-4B47-A0A3-8DCD6D485658}"/>
              </a:ext>
            </a:extLst>
          </p:cNvPr>
          <p:cNvSpPr/>
          <p:nvPr/>
        </p:nvSpPr>
        <p:spPr>
          <a:xfrm>
            <a:off x="429053" y="747159"/>
            <a:ext cx="207264" cy="791302"/>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noProof="0">
              <a:ln>
                <a:noFill/>
              </a:ln>
              <a:solidFill>
                <a:srgbClr val="00A98B"/>
              </a:solidFill>
              <a:effectLst/>
              <a:uLnTx/>
              <a:uFillTx/>
              <a:latin typeface="Calibri" panose="020F0502020204030204" pitchFamily="34" charset="0"/>
              <a:ea typeface="等线" panose="02010600030101010101" pitchFamily="2" charset="-122"/>
              <a:cs typeface="Arial" panose="020B0604020202020204" pitchFamily="34" charset="0"/>
            </a:endParaRPr>
          </a:p>
        </p:txBody>
      </p:sp>
      <p:pic>
        <p:nvPicPr>
          <p:cNvPr id="27" name="Picture 2" descr="「台北科技大學」的圖片搜尋結果">
            <a:extLst>
              <a:ext uri="{FF2B5EF4-FFF2-40B4-BE49-F238E27FC236}">
                <a16:creationId xmlns:a16="http://schemas.microsoft.com/office/drawing/2014/main" id="{A96E6410-838E-4E07-BFB0-D5E29AA6D5C9}"/>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224490" y="74790"/>
            <a:ext cx="976954" cy="574724"/>
          </a:xfrm>
          <a:prstGeom prst="rect">
            <a:avLst/>
          </a:prstGeom>
          <a:noFill/>
          <a:extLst>
            <a:ext uri="{909E8E84-426E-40DD-AFC4-6F175D3DCCD1}">
              <a14:hiddenFill xmlns:a14="http://schemas.microsoft.com/office/drawing/2010/main">
                <a:solidFill>
                  <a:srgbClr val="FFFFFF"/>
                </a:solidFill>
              </a14:hiddenFill>
            </a:ext>
          </a:extLst>
        </p:spPr>
      </p:pic>
      <p:sp>
        <p:nvSpPr>
          <p:cNvPr id="30" name="矩形 29">
            <a:extLst>
              <a:ext uri="{FF2B5EF4-FFF2-40B4-BE49-F238E27FC236}">
                <a16:creationId xmlns:a16="http://schemas.microsoft.com/office/drawing/2014/main" id="{0479ACCD-090B-4919-9371-51D14A14A758}"/>
              </a:ext>
            </a:extLst>
          </p:cNvPr>
          <p:cNvSpPr/>
          <p:nvPr/>
        </p:nvSpPr>
        <p:spPr>
          <a:xfrm>
            <a:off x="443659" y="759685"/>
            <a:ext cx="207264" cy="791302"/>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noProof="0">
              <a:ln>
                <a:noFill/>
              </a:ln>
              <a:solidFill>
                <a:srgbClr val="00A98B"/>
              </a:solidFill>
              <a:effectLst/>
              <a:uLnTx/>
              <a:uFillTx/>
              <a:latin typeface="Calibri" panose="020F0502020204030204" pitchFamily="34" charset="0"/>
              <a:ea typeface="等线" panose="02010600030101010101" pitchFamily="2" charset="-122"/>
              <a:cs typeface="Arial" panose="020B0604020202020204" pitchFamily="34" charset="0"/>
            </a:endParaRPr>
          </a:p>
        </p:txBody>
      </p:sp>
      <p:cxnSp>
        <p:nvCxnSpPr>
          <p:cNvPr id="31" name="直接连接符 26">
            <a:extLst>
              <a:ext uri="{FF2B5EF4-FFF2-40B4-BE49-F238E27FC236}">
                <a16:creationId xmlns:a16="http://schemas.microsoft.com/office/drawing/2014/main" id="{013BF7FA-DCE8-4163-91DA-FCDEB4817DFD}"/>
              </a:ext>
            </a:extLst>
          </p:cNvPr>
          <p:cNvCxnSpPr/>
          <p:nvPr/>
        </p:nvCxnSpPr>
        <p:spPr>
          <a:xfrm>
            <a:off x="736267" y="759685"/>
            <a:ext cx="0" cy="79130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9" name="文字方塊 23">
            <a:extLst>
              <a:ext uri="{FF2B5EF4-FFF2-40B4-BE49-F238E27FC236}">
                <a16:creationId xmlns:a16="http://schemas.microsoft.com/office/drawing/2014/main" id="{6A7652B4-9F9F-4DCF-8EA4-EE85C61C7E54}"/>
              </a:ext>
            </a:extLst>
          </p:cNvPr>
          <p:cNvSpPr txBox="1"/>
          <p:nvPr/>
        </p:nvSpPr>
        <p:spPr>
          <a:xfrm>
            <a:off x="11509523" y="6403983"/>
            <a:ext cx="1785009" cy="3481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sz="1600" b="0" i="0" u="none" strike="noStrike" kern="1200" cap="none" spc="0" normalizeH="0" noProof="0" dirty="0">
                <a:ln>
                  <a:noFill/>
                </a:ln>
                <a:solidFill>
                  <a:prstClr val="white">
                    <a:lumMod val="50000"/>
                  </a:prstClr>
                </a:solidFill>
                <a:effectLst/>
                <a:uLnTx/>
                <a:uFillTx/>
                <a:latin typeface="Calibri" panose="020F0502020204030204" pitchFamily="34" charset="0"/>
                <a:ea typeface="Georgia" charset="0"/>
                <a:cs typeface="Georgia" charset="0"/>
              </a:rPr>
              <a:t>  </a:t>
            </a:r>
            <a:fld id="{9F01719C-F466-4CE8-852F-0BDF474F10FB}" type="slidenum">
              <a:rPr kumimoji="1" lang="en-US" altLang="zh-TW" sz="1600" b="0" i="0" u="none" strike="noStrike" kern="1200" cap="none" spc="0" normalizeH="0" noProof="0" smtClean="0">
                <a:ln>
                  <a:noFill/>
                </a:ln>
                <a:solidFill>
                  <a:prstClr val="white">
                    <a:lumMod val="50000"/>
                  </a:prstClr>
                </a:solidFill>
                <a:effectLst/>
                <a:uLnTx/>
                <a:uFillTx/>
                <a:latin typeface="Calibri" panose="020F0502020204030204" pitchFamily="34" charset="0"/>
                <a:ea typeface="Georgia" charset="0"/>
                <a:cs typeface="Georgia" charset="0"/>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1" lang="zh-TW" altLang="en-US" sz="1600" b="0" i="0" u="none" strike="noStrike" kern="1200" cap="none" spc="0" normalizeH="0" noProof="0" dirty="0">
              <a:ln>
                <a:noFill/>
              </a:ln>
              <a:solidFill>
                <a:prstClr val="white">
                  <a:lumMod val="50000"/>
                </a:prstClr>
              </a:solidFill>
              <a:effectLst/>
              <a:uLnTx/>
              <a:uFillTx/>
              <a:latin typeface="Calibri" panose="020F0502020204030204" pitchFamily="34" charset="0"/>
              <a:ea typeface="Georgia" charset="0"/>
              <a:cs typeface="Georgia" charset="0"/>
            </a:endParaRPr>
          </a:p>
        </p:txBody>
      </p:sp>
      <p:graphicFrame>
        <p:nvGraphicFramePr>
          <p:cNvPr id="2" name="物件 1">
            <a:extLst>
              <a:ext uri="{FF2B5EF4-FFF2-40B4-BE49-F238E27FC236}">
                <a16:creationId xmlns:a16="http://schemas.microsoft.com/office/drawing/2014/main" id="{34FE6D04-60BD-45B8-94B6-2D5ADCF6C4C5}"/>
              </a:ext>
            </a:extLst>
          </p:cNvPr>
          <p:cNvGraphicFramePr>
            <a:graphicFrameLocks noChangeAspect="1"/>
          </p:cNvGraphicFramePr>
          <p:nvPr>
            <p:extLst>
              <p:ext uri="{D42A27DB-BD31-4B8C-83A1-F6EECF244321}">
                <p14:modId xmlns:p14="http://schemas.microsoft.com/office/powerpoint/2010/main" val="1721131525"/>
              </p:ext>
            </p:extLst>
          </p:nvPr>
        </p:nvGraphicFramePr>
        <p:xfrm>
          <a:off x="1540431" y="1564024"/>
          <a:ext cx="4436193" cy="605019"/>
        </p:xfrm>
        <a:graphic>
          <a:graphicData uri="http://schemas.openxmlformats.org/presentationml/2006/ole">
            <mc:AlternateContent xmlns:mc="http://schemas.openxmlformats.org/markup-compatibility/2006">
              <mc:Choice xmlns:v="urn:schemas-microsoft-com:vml" Requires="v">
                <p:oleObj spid="_x0000_s35788" name="Equation" r:id="rId5" imgW="3782802" imgH="515179" progId="Equation.DSMT4">
                  <p:embed/>
                </p:oleObj>
              </mc:Choice>
              <mc:Fallback>
                <p:oleObj name="Equation" r:id="rId5" imgW="3782802" imgH="515179" progId="Equation.DSMT4">
                  <p:embed/>
                  <p:pic>
                    <p:nvPicPr>
                      <p:cNvPr id="2" name="物件 1">
                        <a:extLst>
                          <a:ext uri="{FF2B5EF4-FFF2-40B4-BE49-F238E27FC236}">
                            <a16:creationId xmlns:a16="http://schemas.microsoft.com/office/drawing/2014/main" id="{34FE6D04-60BD-45B8-94B6-2D5ADCF6C4C5}"/>
                          </a:ext>
                        </a:extLst>
                      </p:cNvPr>
                      <p:cNvPicPr/>
                      <p:nvPr/>
                    </p:nvPicPr>
                    <p:blipFill>
                      <a:blip r:embed="rId6"/>
                      <a:stretch>
                        <a:fillRect/>
                      </a:stretch>
                    </p:blipFill>
                    <p:spPr>
                      <a:xfrm>
                        <a:off x="1540431" y="1564024"/>
                        <a:ext cx="4436193" cy="605019"/>
                      </a:xfrm>
                      <a:prstGeom prst="rect">
                        <a:avLst/>
                      </a:prstGeom>
                    </p:spPr>
                  </p:pic>
                </p:oleObj>
              </mc:Fallback>
            </mc:AlternateContent>
          </a:graphicData>
        </a:graphic>
      </p:graphicFrame>
      <p:sp>
        <p:nvSpPr>
          <p:cNvPr id="43" name="文字方塊 42">
            <a:extLst>
              <a:ext uri="{FF2B5EF4-FFF2-40B4-BE49-F238E27FC236}">
                <a16:creationId xmlns:a16="http://schemas.microsoft.com/office/drawing/2014/main" id="{ED47ACB1-BA8B-4277-A34D-8E48AF840382}"/>
              </a:ext>
            </a:extLst>
          </p:cNvPr>
          <p:cNvSpPr txBox="1"/>
          <p:nvPr/>
        </p:nvSpPr>
        <p:spPr>
          <a:xfrm>
            <a:off x="7260461" y="1266765"/>
            <a:ext cx="5003491" cy="1508105"/>
          </a:xfrm>
          <a:prstGeom prst="rect">
            <a:avLst/>
          </a:prstGeom>
          <a:noFill/>
        </p:spPr>
        <p:txBody>
          <a:bodyPr wrap="square" rtlCol="0">
            <a:spAutoFit/>
          </a:bodyPr>
          <a:lstStyle/>
          <a:p>
            <a:r>
              <a:rPr lang="en-US" altLang="zh-TW" sz="2000" b="1" dirty="0">
                <a:latin typeface="Calibri" panose="020F0502020204030204" pitchFamily="34" charset="0"/>
                <a:ea typeface="微軟正黑體" panose="020B0604030504040204" pitchFamily="34" charset="-120"/>
              </a:rPr>
              <a:t>Compression network</a:t>
            </a:r>
          </a:p>
          <a:p>
            <a:pPr marL="285750" indent="-285750">
              <a:buFont typeface="Arial" panose="020B0604020202020204" pitchFamily="34" charset="0"/>
              <a:buChar char="•"/>
            </a:pPr>
            <a:r>
              <a:rPr lang="en-US" altLang="zh-TW" dirty="0">
                <a:latin typeface="Calibri" panose="020F0502020204030204" pitchFamily="34" charset="0"/>
                <a:ea typeface="微軟正黑體" panose="020B0604030504040204" pitchFamily="34" charset="-120"/>
              </a:rPr>
              <a:t>Dimensionality reduction and low-dimensional feature space construction.</a:t>
            </a:r>
          </a:p>
          <a:p>
            <a:pPr marL="285750" indent="-285750">
              <a:buFont typeface="Arial" panose="020B0604020202020204" pitchFamily="34" charset="0"/>
              <a:buChar char="•"/>
            </a:pPr>
            <a:r>
              <a:rPr lang="en-US" altLang="zh-TW" b="1" dirty="0">
                <a:latin typeface="Calibri" panose="020F0502020204030204" pitchFamily="34" charset="0"/>
                <a:ea typeface="微軟正黑體" panose="020B0604030504040204" pitchFamily="34" charset="-120"/>
              </a:rPr>
              <a:t>Output</a:t>
            </a:r>
            <a:r>
              <a:rPr lang="zh-TW" altLang="en-US" dirty="0">
                <a:latin typeface="Calibri" panose="020F0502020204030204" pitchFamily="34" charset="0"/>
                <a:ea typeface="微軟正黑體" panose="020B0604030504040204" pitchFamily="34" charset="-120"/>
              </a:rPr>
              <a:t>：</a:t>
            </a:r>
            <a:r>
              <a:rPr lang="en-US" altLang="zh-TW" dirty="0">
                <a:latin typeface="Calibri" panose="020F0502020204030204" pitchFamily="34" charset="0"/>
                <a:ea typeface="微軟正黑體" panose="020B0604030504040204" pitchFamily="34" charset="-120"/>
              </a:rPr>
              <a:t>sequence similarity</a:t>
            </a:r>
            <a:r>
              <a:rPr lang="zh-TW" altLang="en-US" dirty="0">
                <a:latin typeface="Calibri" panose="020F0502020204030204" pitchFamily="34" charset="0"/>
                <a:ea typeface="微軟正黑體" panose="020B0604030504040204" pitchFamily="34" charset="-120"/>
              </a:rPr>
              <a:t> </a:t>
            </a:r>
            <a:r>
              <a:rPr lang="en-US" altLang="zh-TW" dirty="0">
                <a:latin typeface="Calibri" panose="020F0502020204030204" pitchFamily="34" charset="0"/>
                <a:ea typeface="微軟正黑體" panose="020B0604030504040204" pitchFamily="34" charset="-120"/>
              </a:rPr>
              <a:t>and latent</a:t>
            </a:r>
            <a:r>
              <a:rPr lang="zh-TW" altLang="en-US" dirty="0">
                <a:latin typeface="Calibri" panose="020F0502020204030204" pitchFamily="34" charset="0"/>
                <a:ea typeface="微軟正黑體" panose="020B0604030504040204" pitchFamily="34" charset="-120"/>
              </a:rPr>
              <a:t> </a:t>
            </a:r>
            <a:r>
              <a:rPr lang="en-US" altLang="zh-TW" dirty="0">
                <a:latin typeface="Calibri" panose="020F0502020204030204" pitchFamily="34" charset="0"/>
                <a:ea typeface="微軟正黑體" panose="020B0604030504040204" pitchFamily="34" charset="-120"/>
              </a:rPr>
              <a:t>space feature</a:t>
            </a:r>
            <a:r>
              <a:rPr lang="zh-TW" altLang="en-US" dirty="0">
                <a:latin typeface="Calibri" panose="020F0502020204030204" pitchFamily="34" charset="0"/>
                <a:ea typeface="微軟正黑體" panose="020B0604030504040204" pitchFamily="34" charset="-120"/>
              </a:rPr>
              <a:t>      </a:t>
            </a:r>
          </a:p>
        </p:txBody>
      </p:sp>
      <p:sp>
        <p:nvSpPr>
          <p:cNvPr id="44" name="文字方塊 43">
            <a:extLst>
              <a:ext uri="{FF2B5EF4-FFF2-40B4-BE49-F238E27FC236}">
                <a16:creationId xmlns:a16="http://schemas.microsoft.com/office/drawing/2014/main" id="{E93EE971-742B-45FC-9303-B9765D1480AF}"/>
              </a:ext>
            </a:extLst>
          </p:cNvPr>
          <p:cNvSpPr txBox="1"/>
          <p:nvPr/>
        </p:nvSpPr>
        <p:spPr>
          <a:xfrm>
            <a:off x="7341552" y="5254055"/>
            <a:ext cx="4675629" cy="1508105"/>
          </a:xfrm>
          <a:prstGeom prst="rect">
            <a:avLst/>
          </a:prstGeom>
          <a:noFill/>
        </p:spPr>
        <p:txBody>
          <a:bodyPr wrap="square" rtlCol="0">
            <a:spAutoFit/>
          </a:bodyPr>
          <a:lstStyle/>
          <a:p>
            <a:r>
              <a:rPr lang="en-US" altLang="zh-TW" sz="2000" b="1" dirty="0">
                <a:latin typeface="Calibri" panose="020F0502020204030204" pitchFamily="34" charset="0"/>
                <a:ea typeface="微軟正黑體" panose="020B0604030504040204" pitchFamily="34" charset="-120"/>
              </a:rPr>
              <a:t>Estimation network</a:t>
            </a:r>
          </a:p>
          <a:p>
            <a:pPr marL="285750" indent="-285750">
              <a:buFont typeface="Arial" panose="020B0604020202020204" pitchFamily="34" charset="0"/>
              <a:buChar char="•"/>
            </a:pPr>
            <a:r>
              <a:rPr lang="en-US" altLang="zh-TW" dirty="0">
                <a:latin typeface="Calibri" panose="020F0502020204030204" pitchFamily="34" charset="0"/>
                <a:ea typeface="微軟正黑體" panose="020B0604030504040204" pitchFamily="34" charset="-120"/>
              </a:rPr>
              <a:t>Density estimation via reconstruction error and low-dimensional features</a:t>
            </a:r>
          </a:p>
          <a:p>
            <a:pPr marL="285750" indent="-285750">
              <a:buFont typeface="Arial" panose="020B0604020202020204" pitchFamily="34" charset="0"/>
              <a:buChar char="•"/>
            </a:pPr>
            <a:r>
              <a:rPr lang="en-US" altLang="zh-TW" b="1" dirty="0">
                <a:latin typeface="Calibri" panose="020F0502020204030204" pitchFamily="34" charset="0"/>
                <a:ea typeface="微軟正黑體" panose="020B0604030504040204" pitchFamily="34" charset="-120"/>
              </a:rPr>
              <a:t>Output</a:t>
            </a:r>
            <a:r>
              <a:rPr lang="zh-TW" altLang="en-US" dirty="0">
                <a:latin typeface="Calibri" panose="020F0502020204030204" pitchFamily="34" charset="0"/>
                <a:ea typeface="微軟正黑體" panose="020B0604030504040204" pitchFamily="34" charset="-120"/>
              </a:rPr>
              <a:t>：</a:t>
            </a:r>
            <a:r>
              <a:rPr lang="en-US" altLang="zh-TW" dirty="0">
                <a:latin typeface="Calibri" panose="020F0502020204030204" pitchFamily="34" charset="0"/>
                <a:ea typeface="微軟正黑體" panose="020B0604030504040204" pitchFamily="34" charset="-120"/>
              </a:rPr>
              <a:t>Mixed composition</a:t>
            </a:r>
          </a:p>
          <a:p>
            <a:pPr marL="285750" indent="-285750">
              <a:buFont typeface="Arial" panose="020B0604020202020204" pitchFamily="34" charset="0"/>
              <a:buChar char="•"/>
            </a:pPr>
            <a:endParaRPr lang="zh-TW" altLang="en-US" dirty="0">
              <a:latin typeface="Calibri" panose="020F0502020204030204" pitchFamily="34" charset="0"/>
              <a:ea typeface="微軟正黑體" panose="020B0604030504040204" pitchFamily="34" charset="-120"/>
            </a:endParaRPr>
          </a:p>
        </p:txBody>
      </p:sp>
      <p:graphicFrame>
        <p:nvGraphicFramePr>
          <p:cNvPr id="45" name="物件 44">
            <a:extLst>
              <a:ext uri="{FF2B5EF4-FFF2-40B4-BE49-F238E27FC236}">
                <a16:creationId xmlns:a16="http://schemas.microsoft.com/office/drawing/2014/main" id="{7777903A-E336-45EE-99DD-225B4E6CCA67}"/>
              </a:ext>
            </a:extLst>
          </p:cNvPr>
          <p:cNvGraphicFramePr>
            <a:graphicFrameLocks noChangeAspect="1"/>
          </p:cNvGraphicFramePr>
          <p:nvPr>
            <p:extLst>
              <p:ext uri="{D42A27DB-BD31-4B8C-83A1-F6EECF244321}">
                <p14:modId xmlns:p14="http://schemas.microsoft.com/office/powerpoint/2010/main" val="3296298160"/>
              </p:ext>
            </p:extLst>
          </p:nvPr>
        </p:nvGraphicFramePr>
        <p:xfrm>
          <a:off x="8347968" y="2365345"/>
          <a:ext cx="317071" cy="439021"/>
        </p:xfrm>
        <a:graphic>
          <a:graphicData uri="http://schemas.openxmlformats.org/presentationml/2006/ole">
            <mc:AlternateContent xmlns:mc="http://schemas.openxmlformats.org/markup-compatibility/2006">
              <mc:Choice xmlns:v="urn:schemas-microsoft-com:vml" Requires="v">
                <p:oleObj spid="_x0000_s35789" name="Equation" r:id="rId7" imgW="164880" imgH="228600" progId="Equation.DSMT4">
                  <p:embed/>
                </p:oleObj>
              </mc:Choice>
              <mc:Fallback>
                <p:oleObj name="Equation" r:id="rId7" imgW="164880" imgH="228600" progId="Equation.DSMT4">
                  <p:embed/>
                  <p:pic>
                    <p:nvPicPr>
                      <p:cNvPr id="45" name="物件 44">
                        <a:extLst>
                          <a:ext uri="{FF2B5EF4-FFF2-40B4-BE49-F238E27FC236}">
                            <a16:creationId xmlns:a16="http://schemas.microsoft.com/office/drawing/2014/main" id="{7777903A-E336-45EE-99DD-225B4E6CCA67}"/>
                          </a:ext>
                        </a:extLst>
                      </p:cNvPr>
                      <p:cNvPicPr/>
                      <p:nvPr/>
                    </p:nvPicPr>
                    <p:blipFill>
                      <a:blip r:embed="rId8"/>
                      <a:stretch>
                        <a:fillRect/>
                      </a:stretch>
                    </p:blipFill>
                    <p:spPr>
                      <a:xfrm>
                        <a:off x="8347968" y="2365345"/>
                        <a:ext cx="317071" cy="439021"/>
                      </a:xfrm>
                      <a:prstGeom prst="rect">
                        <a:avLst/>
                      </a:prstGeom>
                    </p:spPr>
                  </p:pic>
                </p:oleObj>
              </mc:Fallback>
            </mc:AlternateContent>
          </a:graphicData>
        </a:graphic>
      </p:graphicFrame>
      <p:graphicFrame>
        <p:nvGraphicFramePr>
          <p:cNvPr id="46" name="物件 45">
            <a:extLst>
              <a:ext uri="{FF2B5EF4-FFF2-40B4-BE49-F238E27FC236}">
                <a16:creationId xmlns:a16="http://schemas.microsoft.com/office/drawing/2014/main" id="{B3973BBA-89C2-4927-8587-41E5A51EFAC3}"/>
              </a:ext>
            </a:extLst>
          </p:cNvPr>
          <p:cNvGraphicFramePr>
            <a:graphicFrameLocks noChangeAspect="1"/>
          </p:cNvGraphicFramePr>
          <p:nvPr>
            <p:extLst>
              <p:ext uri="{D42A27DB-BD31-4B8C-83A1-F6EECF244321}">
                <p14:modId xmlns:p14="http://schemas.microsoft.com/office/powerpoint/2010/main" val="2235783272"/>
              </p:ext>
            </p:extLst>
          </p:nvPr>
        </p:nvGraphicFramePr>
        <p:xfrm>
          <a:off x="10428660" y="6077728"/>
          <a:ext cx="323453" cy="449049"/>
        </p:xfrm>
        <a:graphic>
          <a:graphicData uri="http://schemas.openxmlformats.org/presentationml/2006/ole">
            <mc:AlternateContent xmlns:mc="http://schemas.openxmlformats.org/markup-compatibility/2006">
              <mc:Choice xmlns:v="urn:schemas-microsoft-com:vml" Requires="v">
                <p:oleObj spid="_x0000_s35790" name="Equation" r:id="rId9" imgW="298822" imgH="414735" progId="Equation.DSMT4">
                  <p:embed/>
                </p:oleObj>
              </mc:Choice>
              <mc:Fallback>
                <p:oleObj name="Equation" r:id="rId9" imgW="298822" imgH="414735" progId="Equation.DSMT4">
                  <p:embed/>
                  <p:pic>
                    <p:nvPicPr>
                      <p:cNvPr id="46" name="物件 45">
                        <a:extLst>
                          <a:ext uri="{FF2B5EF4-FFF2-40B4-BE49-F238E27FC236}">
                            <a16:creationId xmlns:a16="http://schemas.microsoft.com/office/drawing/2014/main" id="{B3973BBA-89C2-4927-8587-41E5A51EFAC3}"/>
                          </a:ext>
                        </a:extLst>
                      </p:cNvPr>
                      <p:cNvPicPr/>
                      <p:nvPr/>
                    </p:nvPicPr>
                    <p:blipFill>
                      <a:blip r:embed="rId10"/>
                      <a:stretch>
                        <a:fillRect/>
                      </a:stretch>
                    </p:blipFill>
                    <p:spPr>
                      <a:xfrm>
                        <a:off x="10428660" y="6077728"/>
                        <a:ext cx="323453" cy="449049"/>
                      </a:xfrm>
                      <a:prstGeom prst="rect">
                        <a:avLst/>
                      </a:prstGeom>
                    </p:spPr>
                  </p:pic>
                </p:oleObj>
              </mc:Fallback>
            </mc:AlternateContent>
          </a:graphicData>
        </a:graphic>
      </p:graphicFrame>
      <p:sp>
        <p:nvSpPr>
          <p:cNvPr id="52" name="文字方塊 51">
            <a:extLst>
              <a:ext uri="{FF2B5EF4-FFF2-40B4-BE49-F238E27FC236}">
                <a16:creationId xmlns:a16="http://schemas.microsoft.com/office/drawing/2014/main" id="{B2B2B4F9-B045-4867-B411-D12A53B72A17}"/>
              </a:ext>
            </a:extLst>
          </p:cNvPr>
          <p:cNvSpPr txBox="1"/>
          <p:nvPr/>
        </p:nvSpPr>
        <p:spPr>
          <a:xfrm>
            <a:off x="515929" y="5696097"/>
            <a:ext cx="6530490" cy="707886"/>
          </a:xfrm>
          <a:prstGeom prst="rect">
            <a:avLst/>
          </a:prstGeom>
          <a:noFill/>
        </p:spPr>
        <p:txBody>
          <a:bodyPr wrap="square" rtlCol="0">
            <a:spAutoFit/>
          </a:bodyPr>
          <a:lstStyle/>
          <a:p>
            <a:r>
              <a:rPr lang="en-US" altLang="zh-TW" sz="2000" dirty="0">
                <a:solidFill>
                  <a:prstClr val="black"/>
                </a:solidFill>
                <a:ea typeface="微軟正黑體"/>
              </a:rPr>
              <a:t>DAGMM optimizes </a:t>
            </a:r>
            <a:r>
              <a:rPr lang="en-US" altLang="zh-TW" sz="2000" dirty="0">
                <a:solidFill>
                  <a:srgbClr val="FF0000"/>
                </a:solidFill>
                <a:ea typeface="微軟正黑體"/>
              </a:rPr>
              <a:t>the learning of dimensionality reduction </a:t>
            </a:r>
            <a:r>
              <a:rPr lang="en-US" altLang="zh-TW" sz="2000" dirty="0">
                <a:solidFill>
                  <a:prstClr val="black"/>
                </a:solidFill>
                <a:ea typeface="微軟正黑體"/>
              </a:rPr>
              <a:t>and </a:t>
            </a:r>
            <a:r>
              <a:rPr lang="en-US" altLang="zh-TW" sz="2000" dirty="0">
                <a:solidFill>
                  <a:srgbClr val="FF0000"/>
                </a:solidFill>
                <a:ea typeface="微軟正黑體"/>
              </a:rPr>
              <a:t>density estimation at the same time </a:t>
            </a:r>
            <a:r>
              <a:rPr lang="en-US" altLang="zh-TW" sz="2000" dirty="0">
                <a:solidFill>
                  <a:prstClr val="black"/>
                </a:solidFill>
                <a:ea typeface="微軟正黑體"/>
              </a:rPr>
              <a:t>by joint training.</a:t>
            </a:r>
            <a:endParaRPr lang="zh-TW" altLang="en-US" sz="2000" dirty="0">
              <a:solidFill>
                <a:prstClr val="black"/>
              </a:solidFill>
              <a:ea typeface="微軟正黑體"/>
            </a:endParaRPr>
          </a:p>
        </p:txBody>
      </p:sp>
      <p:grpSp>
        <p:nvGrpSpPr>
          <p:cNvPr id="28" name="群組 27">
            <a:extLst>
              <a:ext uri="{FF2B5EF4-FFF2-40B4-BE49-F238E27FC236}">
                <a16:creationId xmlns:a16="http://schemas.microsoft.com/office/drawing/2014/main" id="{A48FC4C4-3359-437B-BF08-C9C56F8DE67B}"/>
              </a:ext>
            </a:extLst>
          </p:cNvPr>
          <p:cNvGrpSpPr/>
          <p:nvPr/>
        </p:nvGrpSpPr>
        <p:grpSpPr>
          <a:xfrm>
            <a:off x="1268954" y="222815"/>
            <a:ext cx="9950174" cy="228068"/>
            <a:chOff x="3" y="302483"/>
            <a:chExt cx="12191997" cy="584393"/>
          </a:xfrm>
        </p:grpSpPr>
        <p:sp>
          <p:nvSpPr>
            <p:cNvPr id="38" name="五邊形 12">
              <a:extLst>
                <a:ext uri="{FF2B5EF4-FFF2-40B4-BE49-F238E27FC236}">
                  <a16:creationId xmlns:a16="http://schemas.microsoft.com/office/drawing/2014/main" id="{80641113-0C86-4C3C-A0D1-BA5C32AF4BBE}"/>
                </a:ext>
              </a:extLst>
            </p:cNvPr>
            <p:cNvSpPr/>
            <p:nvPr/>
          </p:nvSpPr>
          <p:spPr>
            <a:xfrm>
              <a:off x="3" y="302483"/>
              <a:ext cx="2061141" cy="584393"/>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Introduction</a:t>
              </a:r>
            </a:p>
          </p:txBody>
        </p:sp>
        <p:sp>
          <p:nvSpPr>
            <p:cNvPr id="39" name="五邊形 13">
              <a:extLst>
                <a:ext uri="{FF2B5EF4-FFF2-40B4-BE49-F238E27FC236}">
                  <a16:creationId xmlns:a16="http://schemas.microsoft.com/office/drawing/2014/main" id="{CD8D22F7-99D2-4EB5-B25A-982AABED5EA0}"/>
                </a:ext>
              </a:extLst>
            </p:cNvPr>
            <p:cNvSpPr/>
            <p:nvPr/>
          </p:nvSpPr>
          <p:spPr>
            <a:xfrm>
              <a:off x="2061144" y="309426"/>
              <a:ext cx="2195548" cy="575971"/>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Literature Review</a:t>
              </a:r>
              <a:endParaRPr kumimoji="0" lang="en-US" altLang="zh-TW" sz="1200" b="1" i="0" u="none" strike="noStrike" kern="0" cap="none" spc="0" normalizeH="0" baseline="0" noProof="0" dirty="0">
                <a:ln>
                  <a:noFill/>
                </a:ln>
                <a:solidFill>
                  <a:prstClr val="black"/>
                </a:solidFill>
                <a:effectLst/>
                <a:uLnTx/>
                <a:uFillTx/>
                <a:ea typeface="微軟正黑體"/>
                <a:cs typeface="+mn-cs"/>
              </a:endParaRPr>
            </a:p>
          </p:txBody>
        </p:sp>
        <p:sp>
          <p:nvSpPr>
            <p:cNvPr id="40" name="五邊形 14">
              <a:extLst>
                <a:ext uri="{FF2B5EF4-FFF2-40B4-BE49-F238E27FC236}">
                  <a16:creationId xmlns:a16="http://schemas.microsoft.com/office/drawing/2014/main" id="{5C5D89FC-2275-4A46-A7CF-600C0BA23D38}"/>
                </a:ext>
              </a:extLst>
            </p:cNvPr>
            <p:cNvSpPr/>
            <p:nvPr/>
          </p:nvSpPr>
          <p:spPr>
            <a:xfrm>
              <a:off x="4256692" y="302484"/>
              <a:ext cx="2417377" cy="559598"/>
            </a:xfrm>
            <a:prstGeom prst="homePlat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kern="0">
                  <a:solidFill>
                    <a:prstClr val="black"/>
                  </a:solidFill>
                  <a:latin typeface="Calibri" panose="020F0502020204030204" pitchFamily="34" charset="0"/>
                </a:rPr>
                <a:t>Proposed Methods</a:t>
              </a:r>
              <a:endParaRPr lang="en-US" altLang="zh-TW" sz="1200" b="1" kern="0" dirty="0">
                <a:solidFill>
                  <a:prstClr val="black"/>
                </a:solidFill>
                <a:latin typeface="Calibri" panose="020F0502020204030204" pitchFamily="34" charset="0"/>
              </a:endParaRPr>
            </a:p>
          </p:txBody>
        </p:sp>
        <p:sp>
          <p:nvSpPr>
            <p:cNvPr id="47" name="五邊形 16">
              <a:extLst>
                <a:ext uri="{FF2B5EF4-FFF2-40B4-BE49-F238E27FC236}">
                  <a16:creationId xmlns:a16="http://schemas.microsoft.com/office/drawing/2014/main" id="{15AE0FA4-775A-4A28-A2D5-F0A76D72236C}"/>
                </a:ext>
              </a:extLst>
            </p:cNvPr>
            <p:cNvSpPr/>
            <p:nvPr/>
          </p:nvSpPr>
          <p:spPr>
            <a:xfrm>
              <a:off x="6674068" y="302483"/>
              <a:ext cx="2606565" cy="552655"/>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Empirical</a:t>
              </a:r>
              <a:r>
                <a:rPr kumimoji="0" lang="zh-TW" altLang="en-US" sz="1200" b="1" i="0" u="none" strike="noStrike" kern="0" cap="none" spc="0" normalizeH="0" baseline="0" noProof="0" dirty="0">
                  <a:ln>
                    <a:noFill/>
                  </a:ln>
                  <a:solidFill>
                    <a:prstClr val="black"/>
                  </a:solidFill>
                  <a:effectLst/>
                  <a:uLnTx/>
                  <a:uFillTx/>
                  <a:ea typeface="新細明體" panose="02020500000000000000" pitchFamily="18" charset="-120"/>
                  <a:cs typeface="+mn-cs"/>
                </a:rPr>
                <a:t> </a:t>
              </a: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Study</a:t>
              </a:r>
            </a:p>
          </p:txBody>
        </p:sp>
        <p:sp>
          <p:nvSpPr>
            <p:cNvPr id="48" name="五邊形 17">
              <a:extLst>
                <a:ext uri="{FF2B5EF4-FFF2-40B4-BE49-F238E27FC236}">
                  <a16:creationId xmlns:a16="http://schemas.microsoft.com/office/drawing/2014/main" id="{BE7629AD-E0C4-42E9-9606-D9FBA862E50F}"/>
                </a:ext>
              </a:extLst>
            </p:cNvPr>
            <p:cNvSpPr/>
            <p:nvPr/>
          </p:nvSpPr>
          <p:spPr>
            <a:xfrm>
              <a:off x="9280634" y="309426"/>
              <a:ext cx="2911366" cy="552655"/>
            </a:xfrm>
            <a:prstGeom prst="homePlat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TW" sz="1200" b="1" kern="0" dirty="0">
                  <a:solidFill>
                    <a:prstClr val="black"/>
                  </a:solidFill>
                  <a:latin typeface="Calibri" panose="020F0502020204030204" pitchFamily="34" charset="0"/>
                </a:rPr>
                <a:t>Conclusion</a:t>
              </a:r>
            </a:p>
          </p:txBody>
        </p:sp>
      </p:grpSp>
      <p:pic>
        <p:nvPicPr>
          <p:cNvPr id="4" name="圖片 3">
            <a:extLst>
              <a:ext uri="{FF2B5EF4-FFF2-40B4-BE49-F238E27FC236}">
                <a16:creationId xmlns:a16="http://schemas.microsoft.com/office/drawing/2014/main" id="{9367248A-4BF3-4272-95ED-38CBF9FDC30C}"/>
              </a:ext>
            </a:extLst>
          </p:cNvPr>
          <p:cNvPicPr>
            <a:picLocks noChangeAspect="1"/>
          </p:cNvPicPr>
          <p:nvPr/>
        </p:nvPicPr>
        <p:blipFill>
          <a:blip r:embed="rId11"/>
          <a:stretch>
            <a:fillRect/>
          </a:stretch>
        </p:blipFill>
        <p:spPr>
          <a:xfrm>
            <a:off x="134113" y="2361452"/>
            <a:ext cx="6982549" cy="2874591"/>
          </a:xfrm>
          <a:prstGeom prst="rect">
            <a:avLst/>
          </a:prstGeom>
        </p:spPr>
      </p:pic>
      <p:pic>
        <p:nvPicPr>
          <p:cNvPr id="6" name="圖片 5">
            <a:extLst>
              <a:ext uri="{FF2B5EF4-FFF2-40B4-BE49-F238E27FC236}">
                <a16:creationId xmlns:a16="http://schemas.microsoft.com/office/drawing/2014/main" id="{86E1EE04-312A-484B-9723-165D26085643}"/>
              </a:ext>
            </a:extLst>
          </p:cNvPr>
          <p:cNvPicPr>
            <a:picLocks noChangeAspect="1"/>
          </p:cNvPicPr>
          <p:nvPr/>
        </p:nvPicPr>
        <p:blipFill>
          <a:blip r:embed="rId12"/>
          <a:stretch>
            <a:fillRect/>
          </a:stretch>
        </p:blipFill>
        <p:spPr>
          <a:xfrm>
            <a:off x="10267104" y="497718"/>
            <a:ext cx="1750077" cy="710727"/>
          </a:xfrm>
          <a:prstGeom prst="rect">
            <a:avLst/>
          </a:prstGeom>
        </p:spPr>
      </p:pic>
      <p:sp>
        <p:nvSpPr>
          <p:cNvPr id="5" name="矩形 4">
            <a:extLst>
              <a:ext uri="{FF2B5EF4-FFF2-40B4-BE49-F238E27FC236}">
                <a16:creationId xmlns:a16="http://schemas.microsoft.com/office/drawing/2014/main" id="{06B175D6-FBEC-4425-B5EC-10AB50707693}"/>
              </a:ext>
            </a:extLst>
          </p:cNvPr>
          <p:cNvSpPr/>
          <p:nvPr/>
        </p:nvSpPr>
        <p:spPr>
          <a:xfrm>
            <a:off x="3373657" y="1126851"/>
            <a:ext cx="1364669" cy="369332"/>
          </a:xfrm>
          <a:prstGeom prst="rect">
            <a:avLst/>
          </a:prstGeom>
        </p:spPr>
        <p:txBody>
          <a:bodyPr wrap="none">
            <a:spAutoFit/>
          </a:bodyPr>
          <a:lstStyle/>
          <a:p>
            <a:r>
              <a:rPr lang="en-US" altLang="zh-TW" dirty="0"/>
              <a:t> </a:t>
            </a:r>
            <a:r>
              <a:rPr lang="en-US" altLang="zh-TW" sz="1200" dirty="0"/>
              <a:t>( </a:t>
            </a:r>
            <a:r>
              <a:rPr lang="en-US" altLang="zh-TW" sz="1200" dirty="0" err="1"/>
              <a:t>Zong</a:t>
            </a:r>
            <a:r>
              <a:rPr lang="en-US" altLang="zh-TW" sz="1200" dirty="0"/>
              <a:t> et al. 2018)</a:t>
            </a:r>
            <a:endParaRPr lang="zh-TW" altLang="en-US" sz="1200" dirty="0"/>
          </a:p>
        </p:txBody>
      </p:sp>
      <p:sp>
        <p:nvSpPr>
          <p:cNvPr id="32" name="文字方塊 31">
            <a:extLst>
              <a:ext uri="{FF2B5EF4-FFF2-40B4-BE49-F238E27FC236}">
                <a16:creationId xmlns:a16="http://schemas.microsoft.com/office/drawing/2014/main" id="{12B2830A-1287-403F-BADE-5CCEE01A4D43}"/>
              </a:ext>
            </a:extLst>
          </p:cNvPr>
          <p:cNvSpPr txBox="1"/>
          <p:nvPr/>
        </p:nvSpPr>
        <p:spPr>
          <a:xfrm>
            <a:off x="7555105" y="2757128"/>
            <a:ext cx="3742162" cy="369332"/>
          </a:xfrm>
          <a:prstGeom prst="rect">
            <a:avLst/>
          </a:prstGeom>
          <a:noFill/>
        </p:spPr>
        <p:txBody>
          <a:bodyPr wrap="square" rtlCol="0">
            <a:spAutoFit/>
          </a:bodyPr>
          <a:lstStyle/>
          <a:p>
            <a:r>
              <a:rPr lang="en-US" altLang="zh-TW" dirty="0">
                <a:latin typeface="Calibri" panose="020F0502020204030204" pitchFamily="34" charset="0"/>
                <a:ea typeface="微軟正黑體" panose="020B0604030504040204" pitchFamily="34" charset="-120"/>
              </a:rPr>
              <a:t>Where sequence similarities are : </a:t>
            </a:r>
            <a:endParaRPr lang="zh-TW" altLang="en-US" dirty="0">
              <a:latin typeface="Calibri" panose="020F0502020204030204" pitchFamily="34" charset="0"/>
              <a:ea typeface="微軟正黑體" panose="020B0604030504040204" pitchFamily="34" charset="-120"/>
            </a:endParaRPr>
          </a:p>
        </p:txBody>
      </p:sp>
      <p:graphicFrame>
        <p:nvGraphicFramePr>
          <p:cNvPr id="7" name="物件 6">
            <a:extLst>
              <a:ext uri="{FF2B5EF4-FFF2-40B4-BE49-F238E27FC236}">
                <a16:creationId xmlns:a16="http://schemas.microsoft.com/office/drawing/2014/main" id="{FD5A4B98-6B14-42BB-8B7E-1A1A7CA34181}"/>
              </a:ext>
            </a:extLst>
          </p:cNvPr>
          <p:cNvGraphicFramePr>
            <a:graphicFrameLocks noChangeAspect="1"/>
          </p:cNvGraphicFramePr>
          <p:nvPr>
            <p:extLst>
              <p:ext uri="{D42A27DB-BD31-4B8C-83A1-F6EECF244321}">
                <p14:modId xmlns:p14="http://schemas.microsoft.com/office/powerpoint/2010/main" val="3556090499"/>
              </p:ext>
            </p:extLst>
          </p:nvPr>
        </p:nvGraphicFramePr>
        <p:xfrm>
          <a:off x="7936690" y="3183064"/>
          <a:ext cx="2923575" cy="725453"/>
        </p:xfrm>
        <a:graphic>
          <a:graphicData uri="http://schemas.openxmlformats.org/presentationml/2006/ole">
            <mc:AlternateContent xmlns:mc="http://schemas.openxmlformats.org/markup-compatibility/2006">
              <mc:Choice xmlns:v="urn:schemas-microsoft-com:vml" Requires="v">
                <p:oleObj spid="_x0000_s35791" name="Equation" r:id="rId13" imgW="1919501" imgH="477040" progId="Equation.DSMT4">
                  <p:embed/>
                </p:oleObj>
              </mc:Choice>
              <mc:Fallback>
                <p:oleObj name="Equation" r:id="rId13" imgW="1919501" imgH="477040" progId="Equation.DSMT4">
                  <p:embed/>
                  <p:pic>
                    <p:nvPicPr>
                      <p:cNvPr id="0" name=""/>
                      <p:cNvPicPr/>
                      <p:nvPr/>
                    </p:nvPicPr>
                    <p:blipFill>
                      <a:blip r:embed="rId14"/>
                      <a:stretch>
                        <a:fillRect/>
                      </a:stretch>
                    </p:blipFill>
                    <p:spPr>
                      <a:xfrm>
                        <a:off x="7936690" y="3183064"/>
                        <a:ext cx="2923575" cy="725453"/>
                      </a:xfrm>
                      <a:prstGeom prst="rect">
                        <a:avLst/>
                      </a:prstGeom>
                    </p:spPr>
                  </p:pic>
                </p:oleObj>
              </mc:Fallback>
            </mc:AlternateContent>
          </a:graphicData>
        </a:graphic>
      </p:graphicFrame>
      <p:graphicFrame>
        <p:nvGraphicFramePr>
          <p:cNvPr id="9" name="物件 8">
            <a:extLst>
              <a:ext uri="{FF2B5EF4-FFF2-40B4-BE49-F238E27FC236}">
                <a16:creationId xmlns:a16="http://schemas.microsoft.com/office/drawing/2014/main" id="{52FAA959-599C-4197-9DEE-DA531A755FBA}"/>
              </a:ext>
            </a:extLst>
          </p:cNvPr>
          <p:cNvGraphicFramePr>
            <a:graphicFrameLocks noChangeAspect="1"/>
          </p:cNvGraphicFramePr>
          <p:nvPr>
            <p:extLst>
              <p:ext uri="{D42A27DB-BD31-4B8C-83A1-F6EECF244321}">
                <p14:modId xmlns:p14="http://schemas.microsoft.com/office/powerpoint/2010/main" val="2420671479"/>
              </p:ext>
            </p:extLst>
          </p:nvPr>
        </p:nvGraphicFramePr>
        <p:xfrm>
          <a:off x="7936690" y="3835230"/>
          <a:ext cx="3302347" cy="1150818"/>
        </p:xfrm>
        <a:graphic>
          <a:graphicData uri="http://schemas.openxmlformats.org/presentationml/2006/ole">
            <mc:AlternateContent xmlns:mc="http://schemas.openxmlformats.org/markup-compatibility/2006">
              <mc:Choice xmlns:v="urn:schemas-microsoft-com:vml" Requires="v">
                <p:oleObj spid="_x0000_s35792" name="Equation" r:id="rId15" imgW="2514600" imgH="876240" progId="Equation.DSMT4">
                  <p:embed/>
                </p:oleObj>
              </mc:Choice>
              <mc:Fallback>
                <p:oleObj name="Equation" r:id="rId15" imgW="2514600" imgH="876240" progId="Equation.DSMT4">
                  <p:embed/>
                  <p:pic>
                    <p:nvPicPr>
                      <p:cNvPr id="0" name=""/>
                      <p:cNvPicPr/>
                      <p:nvPr/>
                    </p:nvPicPr>
                    <p:blipFill>
                      <a:blip r:embed="rId16"/>
                      <a:stretch>
                        <a:fillRect/>
                      </a:stretch>
                    </p:blipFill>
                    <p:spPr>
                      <a:xfrm>
                        <a:off x="7936690" y="3835230"/>
                        <a:ext cx="3302347" cy="1150818"/>
                      </a:xfrm>
                      <a:prstGeom prst="rect">
                        <a:avLst/>
                      </a:prstGeom>
                    </p:spPr>
                  </p:pic>
                </p:oleObj>
              </mc:Fallback>
            </mc:AlternateContent>
          </a:graphicData>
        </a:graphic>
      </p:graphicFrame>
      <p:sp>
        <p:nvSpPr>
          <p:cNvPr id="35" name="矩形 34">
            <a:extLst>
              <a:ext uri="{FF2B5EF4-FFF2-40B4-BE49-F238E27FC236}">
                <a16:creationId xmlns:a16="http://schemas.microsoft.com/office/drawing/2014/main" id="{A6CB3AA4-426D-4B6B-A328-022AB2A8455C}"/>
              </a:ext>
            </a:extLst>
          </p:cNvPr>
          <p:cNvSpPr/>
          <p:nvPr/>
        </p:nvSpPr>
        <p:spPr>
          <a:xfrm>
            <a:off x="134113" y="2360021"/>
            <a:ext cx="4604211" cy="2874591"/>
          </a:xfrm>
          <a:prstGeom prst="rect">
            <a:avLst/>
          </a:prstGeom>
          <a:solidFill>
            <a:srgbClr val="FF00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CCF184EB-6FF3-4D57-8391-59A0F391663A}"/>
              </a:ext>
            </a:extLst>
          </p:cNvPr>
          <p:cNvSpPr/>
          <p:nvPr/>
        </p:nvSpPr>
        <p:spPr>
          <a:xfrm>
            <a:off x="4991055" y="3167672"/>
            <a:ext cx="2108499" cy="1747228"/>
          </a:xfrm>
          <a:prstGeom prst="rect">
            <a:avLst/>
          </a:prstGeom>
          <a:solidFill>
            <a:srgbClr val="4D7FB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437900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a:extLst>
              <a:ext uri="{FF2B5EF4-FFF2-40B4-BE49-F238E27FC236}">
                <a16:creationId xmlns:a16="http://schemas.microsoft.com/office/drawing/2014/main" id="{47A3CD10-1A47-4CAB-B985-7D1C59472FDB}"/>
              </a:ext>
            </a:extLst>
          </p:cNvPr>
          <p:cNvSpPr/>
          <p:nvPr/>
        </p:nvSpPr>
        <p:spPr>
          <a:xfrm>
            <a:off x="57785" y="4552521"/>
            <a:ext cx="6420758" cy="2160103"/>
          </a:xfrm>
          <a:prstGeom prst="rect">
            <a:avLst/>
          </a:prstGeom>
          <a:solidFill>
            <a:srgbClr val="92D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TW" altLang="en-US" dirty="0">
              <a:solidFill>
                <a:schemeClr val="tx1"/>
              </a:solidFill>
            </a:endParaRPr>
          </a:p>
        </p:txBody>
      </p:sp>
      <p:sp>
        <p:nvSpPr>
          <p:cNvPr id="78" name="矩形 77">
            <a:extLst>
              <a:ext uri="{FF2B5EF4-FFF2-40B4-BE49-F238E27FC236}">
                <a16:creationId xmlns:a16="http://schemas.microsoft.com/office/drawing/2014/main" id="{2E50B648-F982-4545-BF96-87AF917B1202}"/>
              </a:ext>
            </a:extLst>
          </p:cNvPr>
          <p:cNvSpPr/>
          <p:nvPr/>
        </p:nvSpPr>
        <p:spPr>
          <a:xfrm>
            <a:off x="6510435" y="943896"/>
            <a:ext cx="5555397" cy="5808242"/>
          </a:xfrm>
          <a:prstGeom prst="rect">
            <a:avLst/>
          </a:prstGeom>
          <a:solidFill>
            <a:srgbClr val="5B9BD5">
              <a:alpha val="2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49" name="標題 1">
            <a:extLst>
              <a:ext uri="{FF2B5EF4-FFF2-40B4-BE49-F238E27FC236}">
                <a16:creationId xmlns:a16="http://schemas.microsoft.com/office/drawing/2014/main" id="{12854073-B384-41E7-9CDB-AC4476A9D6AE}"/>
              </a:ext>
            </a:extLst>
          </p:cNvPr>
          <p:cNvSpPr txBox="1">
            <a:spLocks/>
          </p:cNvSpPr>
          <p:nvPr/>
        </p:nvSpPr>
        <p:spPr>
          <a:xfrm>
            <a:off x="778351" y="498232"/>
            <a:ext cx="5317649" cy="13142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spcAft>
                <a:spcPts val="600"/>
              </a:spcAft>
              <a:defRPr/>
            </a:pPr>
            <a:r>
              <a:rPr kumimoji="1" lang="en-US" altLang="zh-TW" sz="2400" b="1" dirty="0">
                <a:solidFill>
                  <a:prstClr val="black">
                    <a:lumMod val="85000"/>
                    <a:lumOff val="15000"/>
                  </a:prstClr>
                </a:solidFill>
                <a:latin typeface="Calibri" panose="020F0502020204030204" pitchFamily="34" charset="0"/>
              </a:rPr>
              <a:t>Monitor strategy</a:t>
            </a:r>
          </a:p>
        </p:txBody>
      </p:sp>
      <p:sp>
        <p:nvSpPr>
          <p:cNvPr id="50" name="矩形 49">
            <a:extLst>
              <a:ext uri="{FF2B5EF4-FFF2-40B4-BE49-F238E27FC236}">
                <a16:creationId xmlns:a16="http://schemas.microsoft.com/office/drawing/2014/main" id="{72B4BCE7-8687-4B47-A0A3-8DCD6D485658}"/>
              </a:ext>
            </a:extLst>
          </p:cNvPr>
          <p:cNvSpPr/>
          <p:nvPr/>
        </p:nvSpPr>
        <p:spPr>
          <a:xfrm>
            <a:off x="429053" y="747159"/>
            <a:ext cx="207264" cy="791302"/>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noProof="0">
              <a:ln>
                <a:noFill/>
              </a:ln>
              <a:solidFill>
                <a:srgbClr val="00A98B"/>
              </a:solidFill>
              <a:effectLst/>
              <a:uLnTx/>
              <a:uFillTx/>
              <a:latin typeface="Calibri" panose="020F0502020204030204" pitchFamily="34" charset="0"/>
              <a:ea typeface="等线" panose="02010600030101010101" pitchFamily="2" charset="-122"/>
              <a:cs typeface="Arial" panose="020B0604020202020204" pitchFamily="34" charset="0"/>
            </a:endParaRPr>
          </a:p>
        </p:txBody>
      </p:sp>
      <p:pic>
        <p:nvPicPr>
          <p:cNvPr id="27" name="Picture 2" descr="「台北科技大學」的圖片搜尋結果">
            <a:extLst>
              <a:ext uri="{FF2B5EF4-FFF2-40B4-BE49-F238E27FC236}">
                <a16:creationId xmlns:a16="http://schemas.microsoft.com/office/drawing/2014/main" id="{A96E6410-838E-4E07-BFB0-D5E29AA6D5C9}"/>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224490" y="74790"/>
            <a:ext cx="976954" cy="574724"/>
          </a:xfrm>
          <a:prstGeom prst="rect">
            <a:avLst/>
          </a:prstGeom>
          <a:noFill/>
          <a:extLst>
            <a:ext uri="{909E8E84-426E-40DD-AFC4-6F175D3DCCD1}">
              <a14:hiddenFill xmlns:a14="http://schemas.microsoft.com/office/drawing/2010/main">
                <a:solidFill>
                  <a:srgbClr val="FFFFFF"/>
                </a:solidFill>
              </a14:hiddenFill>
            </a:ext>
          </a:extLst>
        </p:spPr>
      </p:pic>
      <p:sp>
        <p:nvSpPr>
          <p:cNvPr id="30" name="矩形 29">
            <a:extLst>
              <a:ext uri="{FF2B5EF4-FFF2-40B4-BE49-F238E27FC236}">
                <a16:creationId xmlns:a16="http://schemas.microsoft.com/office/drawing/2014/main" id="{0479ACCD-090B-4919-9371-51D14A14A758}"/>
              </a:ext>
            </a:extLst>
          </p:cNvPr>
          <p:cNvSpPr/>
          <p:nvPr/>
        </p:nvSpPr>
        <p:spPr>
          <a:xfrm>
            <a:off x="443659" y="759685"/>
            <a:ext cx="207264" cy="791302"/>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noProof="0">
              <a:ln>
                <a:noFill/>
              </a:ln>
              <a:solidFill>
                <a:srgbClr val="00A98B"/>
              </a:solidFill>
              <a:effectLst/>
              <a:uLnTx/>
              <a:uFillTx/>
              <a:latin typeface="Calibri" panose="020F0502020204030204" pitchFamily="34" charset="0"/>
              <a:ea typeface="等线" panose="02010600030101010101" pitchFamily="2" charset="-122"/>
              <a:cs typeface="Arial" panose="020B0604020202020204" pitchFamily="34" charset="0"/>
            </a:endParaRPr>
          </a:p>
        </p:txBody>
      </p:sp>
      <p:cxnSp>
        <p:nvCxnSpPr>
          <p:cNvPr id="31" name="直接连接符 26">
            <a:extLst>
              <a:ext uri="{FF2B5EF4-FFF2-40B4-BE49-F238E27FC236}">
                <a16:creationId xmlns:a16="http://schemas.microsoft.com/office/drawing/2014/main" id="{013BF7FA-DCE8-4163-91DA-FCDEB4817DFD}"/>
              </a:ext>
            </a:extLst>
          </p:cNvPr>
          <p:cNvCxnSpPr/>
          <p:nvPr/>
        </p:nvCxnSpPr>
        <p:spPr>
          <a:xfrm>
            <a:off x="736267" y="759685"/>
            <a:ext cx="0" cy="79130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9" name="文字方塊 23">
            <a:extLst>
              <a:ext uri="{FF2B5EF4-FFF2-40B4-BE49-F238E27FC236}">
                <a16:creationId xmlns:a16="http://schemas.microsoft.com/office/drawing/2014/main" id="{6A7652B4-9F9F-4DCF-8EA4-EE85C61C7E54}"/>
              </a:ext>
            </a:extLst>
          </p:cNvPr>
          <p:cNvSpPr txBox="1"/>
          <p:nvPr/>
        </p:nvSpPr>
        <p:spPr>
          <a:xfrm>
            <a:off x="11509523" y="6403983"/>
            <a:ext cx="1785009" cy="3481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sz="1600" b="0" i="0" u="none" strike="noStrike" kern="1200" cap="none" spc="0" normalizeH="0" noProof="0" dirty="0">
                <a:ln>
                  <a:noFill/>
                </a:ln>
                <a:solidFill>
                  <a:prstClr val="white">
                    <a:lumMod val="50000"/>
                  </a:prstClr>
                </a:solidFill>
                <a:effectLst/>
                <a:uLnTx/>
                <a:uFillTx/>
                <a:latin typeface="Calibri" panose="020F0502020204030204" pitchFamily="34" charset="0"/>
                <a:ea typeface="Georgia" charset="0"/>
                <a:cs typeface="Georgia" charset="0"/>
              </a:rPr>
              <a:t>  </a:t>
            </a:r>
            <a:fld id="{9F01719C-F466-4CE8-852F-0BDF474F10FB}" type="slidenum">
              <a:rPr kumimoji="1" lang="en-US" altLang="zh-TW" sz="1600" b="0" i="0" u="none" strike="noStrike" kern="1200" cap="none" spc="0" normalizeH="0" noProof="0" smtClean="0">
                <a:ln>
                  <a:noFill/>
                </a:ln>
                <a:solidFill>
                  <a:prstClr val="white">
                    <a:lumMod val="50000"/>
                  </a:prstClr>
                </a:solidFill>
                <a:effectLst/>
                <a:uLnTx/>
                <a:uFillTx/>
                <a:latin typeface="Calibri" panose="020F0502020204030204" pitchFamily="34" charset="0"/>
                <a:ea typeface="Georgia" charset="0"/>
                <a:cs typeface="Georgia" charset="0"/>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1" lang="zh-TW" altLang="en-US" sz="1600" b="0" i="0" u="none" strike="noStrike" kern="1200" cap="none" spc="0" normalizeH="0" noProof="0" dirty="0">
              <a:ln>
                <a:noFill/>
              </a:ln>
              <a:solidFill>
                <a:prstClr val="white">
                  <a:lumMod val="50000"/>
                </a:prstClr>
              </a:solidFill>
              <a:effectLst/>
              <a:uLnTx/>
              <a:uFillTx/>
              <a:latin typeface="Calibri" panose="020F0502020204030204" pitchFamily="34" charset="0"/>
              <a:ea typeface="Georgia" charset="0"/>
              <a:cs typeface="Georgia" charset="0"/>
            </a:endParaRPr>
          </a:p>
        </p:txBody>
      </p:sp>
      <p:graphicFrame>
        <p:nvGraphicFramePr>
          <p:cNvPr id="5" name="物件 4">
            <a:extLst>
              <a:ext uri="{FF2B5EF4-FFF2-40B4-BE49-F238E27FC236}">
                <a16:creationId xmlns:a16="http://schemas.microsoft.com/office/drawing/2014/main" id="{91E8AE09-9E7C-46C8-BCDA-DD358489F72D}"/>
              </a:ext>
            </a:extLst>
          </p:cNvPr>
          <p:cNvGraphicFramePr>
            <a:graphicFrameLocks noChangeAspect="1"/>
          </p:cNvGraphicFramePr>
          <p:nvPr>
            <p:extLst>
              <p:ext uri="{D42A27DB-BD31-4B8C-83A1-F6EECF244321}">
                <p14:modId xmlns:p14="http://schemas.microsoft.com/office/powerpoint/2010/main" val="2439163066"/>
              </p:ext>
            </p:extLst>
          </p:nvPr>
        </p:nvGraphicFramePr>
        <p:xfrm>
          <a:off x="9531393" y="2589130"/>
          <a:ext cx="1902154" cy="637976"/>
        </p:xfrm>
        <a:graphic>
          <a:graphicData uri="http://schemas.openxmlformats.org/presentationml/2006/ole">
            <mc:AlternateContent xmlns:mc="http://schemas.openxmlformats.org/markup-compatibility/2006">
              <mc:Choice xmlns:v="urn:schemas-microsoft-com:vml" Requires="v">
                <p:oleObj spid="_x0000_s42602" name="Equation" r:id="rId5" imgW="1282779" imgH="429444" progId="Equation.DSMT4">
                  <p:embed/>
                </p:oleObj>
              </mc:Choice>
              <mc:Fallback>
                <p:oleObj name="Equation" r:id="rId5" imgW="1282779" imgH="429444" progId="Equation.DSMT4">
                  <p:embed/>
                  <p:pic>
                    <p:nvPicPr>
                      <p:cNvPr id="0" name=""/>
                      <p:cNvPicPr/>
                      <p:nvPr/>
                    </p:nvPicPr>
                    <p:blipFill>
                      <a:blip r:embed="rId6"/>
                      <a:stretch>
                        <a:fillRect/>
                      </a:stretch>
                    </p:blipFill>
                    <p:spPr>
                      <a:xfrm>
                        <a:off x="9531393" y="2589130"/>
                        <a:ext cx="1902154" cy="637976"/>
                      </a:xfrm>
                      <a:prstGeom prst="rect">
                        <a:avLst/>
                      </a:prstGeom>
                    </p:spPr>
                  </p:pic>
                </p:oleObj>
              </mc:Fallback>
            </mc:AlternateContent>
          </a:graphicData>
        </a:graphic>
      </p:graphicFrame>
      <p:graphicFrame>
        <p:nvGraphicFramePr>
          <p:cNvPr id="28" name="物件 27">
            <a:extLst>
              <a:ext uri="{FF2B5EF4-FFF2-40B4-BE49-F238E27FC236}">
                <a16:creationId xmlns:a16="http://schemas.microsoft.com/office/drawing/2014/main" id="{21A9DD5D-B028-4B30-AF8E-76EF244127E4}"/>
              </a:ext>
            </a:extLst>
          </p:cNvPr>
          <p:cNvGraphicFramePr>
            <a:graphicFrameLocks noChangeAspect="1"/>
          </p:cNvGraphicFramePr>
          <p:nvPr>
            <p:extLst>
              <p:ext uri="{D42A27DB-BD31-4B8C-83A1-F6EECF244321}">
                <p14:modId xmlns:p14="http://schemas.microsoft.com/office/powerpoint/2010/main" val="4191995366"/>
              </p:ext>
            </p:extLst>
          </p:nvPr>
        </p:nvGraphicFramePr>
        <p:xfrm>
          <a:off x="8802618" y="5510847"/>
          <a:ext cx="3229260" cy="779956"/>
        </p:xfrm>
        <a:graphic>
          <a:graphicData uri="http://schemas.openxmlformats.org/presentationml/2006/ole">
            <mc:AlternateContent xmlns:mc="http://schemas.openxmlformats.org/markup-compatibility/2006">
              <mc:Choice xmlns:v="urn:schemas-microsoft-com:vml" Requires="v">
                <p:oleObj spid="_x0000_s42603" name="Equation" r:id="rId7" imgW="3047760" imgH="736560" progId="Equation.DSMT4">
                  <p:embed/>
                </p:oleObj>
              </mc:Choice>
              <mc:Fallback>
                <p:oleObj name="Equation" r:id="rId7" imgW="3047760" imgH="736560" progId="Equation.DSMT4">
                  <p:embed/>
                  <p:pic>
                    <p:nvPicPr>
                      <p:cNvPr id="0" name=""/>
                      <p:cNvPicPr/>
                      <p:nvPr/>
                    </p:nvPicPr>
                    <p:blipFill>
                      <a:blip r:embed="rId8"/>
                      <a:stretch>
                        <a:fillRect/>
                      </a:stretch>
                    </p:blipFill>
                    <p:spPr>
                      <a:xfrm>
                        <a:off x="8802618" y="5510847"/>
                        <a:ext cx="3229260" cy="779956"/>
                      </a:xfrm>
                      <a:prstGeom prst="rect">
                        <a:avLst/>
                      </a:prstGeom>
                    </p:spPr>
                  </p:pic>
                </p:oleObj>
              </mc:Fallback>
            </mc:AlternateContent>
          </a:graphicData>
        </a:graphic>
      </p:graphicFrame>
      <p:grpSp>
        <p:nvGrpSpPr>
          <p:cNvPr id="44" name="群組 43">
            <a:extLst>
              <a:ext uri="{FF2B5EF4-FFF2-40B4-BE49-F238E27FC236}">
                <a16:creationId xmlns:a16="http://schemas.microsoft.com/office/drawing/2014/main" id="{2489B60C-0A2F-4777-9577-76061579990F}"/>
              </a:ext>
            </a:extLst>
          </p:cNvPr>
          <p:cNvGrpSpPr/>
          <p:nvPr/>
        </p:nvGrpSpPr>
        <p:grpSpPr>
          <a:xfrm>
            <a:off x="1268954" y="222815"/>
            <a:ext cx="9950174" cy="228068"/>
            <a:chOff x="3" y="302483"/>
            <a:chExt cx="12191997" cy="584393"/>
          </a:xfrm>
        </p:grpSpPr>
        <p:sp>
          <p:nvSpPr>
            <p:cNvPr id="45" name="五邊形 12">
              <a:extLst>
                <a:ext uri="{FF2B5EF4-FFF2-40B4-BE49-F238E27FC236}">
                  <a16:creationId xmlns:a16="http://schemas.microsoft.com/office/drawing/2014/main" id="{378CA3D5-F24A-431B-AC78-BA526E0DCB99}"/>
                </a:ext>
              </a:extLst>
            </p:cNvPr>
            <p:cNvSpPr/>
            <p:nvPr/>
          </p:nvSpPr>
          <p:spPr>
            <a:xfrm>
              <a:off x="3" y="302483"/>
              <a:ext cx="2061141" cy="584393"/>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Introduction</a:t>
              </a:r>
            </a:p>
          </p:txBody>
        </p:sp>
        <p:sp>
          <p:nvSpPr>
            <p:cNvPr id="46" name="五邊形 13">
              <a:extLst>
                <a:ext uri="{FF2B5EF4-FFF2-40B4-BE49-F238E27FC236}">
                  <a16:creationId xmlns:a16="http://schemas.microsoft.com/office/drawing/2014/main" id="{C6B9D6F7-F762-4AA3-9C5C-9D881D06DE59}"/>
                </a:ext>
              </a:extLst>
            </p:cNvPr>
            <p:cNvSpPr/>
            <p:nvPr/>
          </p:nvSpPr>
          <p:spPr>
            <a:xfrm>
              <a:off x="2061144" y="309426"/>
              <a:ext cx="2195548" cy="575971"/>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Literature Review</a:t>
              </a:r>
              <a:endParaRPr kumimoji="0" lang="en-US" altLang="zh-TW" sz="1200" b="1" i="0" u="none" strike="noStrike" kern="0" cap="none" spc="0" normalizeH="0" baseline="0" noProof="0" dirty="0">
                <a:ln>
                  <a:noFill/>
                </a:ln>
                <a:solidFill>
                  <a:prstClr val="black"/>
                </a:solidFill>
                <a:effectLst/>
                <a:uLnTx/>
                <a:uFillTx/>
                <a:ea typeface="微軟正黑體"/>
                <a:cs typeface="+mn-cs"/>
              </a:endParaRPr>
            </a:p>
          </p:txBody>
        </p:sp>
        <p:sp>
          <p:nvSpPr>
            <p:cNvPr id="47" name="五邊形 14">
              <a:extLst>
                <a:ext uri="{FF2B5EF4-FFF2-40B4-BE49-F238E27FC236}">
                  <a16:creationId xmlns:a16="http://schemas.microsoft.com/office/drawing/2014/main" id="{742D8BAF-AF2B-4EA4-9BDD-238C08E678F3}"/>
                </a:ext>
              </a:extLst>
            </p:cNvPr>
            <p:cNvSpPr/>
            <p:nvPr/>
          </p:nvSpPr>
          <p:spPr>
            <a:xfrm>
              <a:off x="4256692" y="302484"/>
              <a:ext cx="2417377" cy="559598"/>
            </a:xfrm>
            <a:prstGeom prst="homePlat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kern="0">
                  <a:solidFill>
                    <a:prstClr val="black"/>
                  </a:solidFill>
                  <a:latin typeface="Calibri" panose="020F0502020204030204" pitchFamily="34" charset="0"/>
                </a:rPr>
                <a:t>Proposed Methods</a:t>
              </a:r>
              <a:endParaRPr lang="en-US" altLang="zh-TW" sz="1200" b="1" kern="0" dirty="0">
                <a:solidFill>
                  <a:prstClr val="black"/>
                </a:solidFill>
                <a:latin typeface="Calibri" panose="020F0502020204030204" pitchFamily="34" charset="0"/>
              </a:endParaRPr>
            </a:p>
          </p:txBody>
        </p:sp>
        <p:sp>
          <p:nvSpPr>
            <p:cNvPr id="48" name="五邊形 16">
              <a:extLst>
                <a:ext uri="{FF2B5EF4-FFF2-40B4-BE49-F238E27FC236}">
                  <a16:creationId xmlns:a16="http://schemas.microsoft.com/office/drawing/2014/main" id="{DC32820C-EFD8-455D-85FB-7765EF74F9B2}"/>
                </a:ext>
              </a:extLst>
            </p:cNvPr>
            <p:cNvSpPr/>
            <p:nvPr/>
          </p:nvSpPr>
          <p:spPr>
            <a:xfrm>
              <a:off x="6674068" y="302483"/>
              <a:ext cx="2606565" cy="552655"/>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Empirical</a:t>
              </a:r>
              <a:r>
                <a:rPr kumimoji="0" lang="zh-TW" altLang="en-US" sz="1200" b="1" i="0" u="none" strike="noStrike" kern="0" cap="none" spc="0" normalizeH="0" baseline="0" noProof="0" dirty="0">
                  <a:ln>
                    <a:noFill/>
                  </a:ln>
                  <a:solidFill>
                    <a:prstClr val="black"/>
                  </a:solidFill>
                  <a:effectLst/>
                  <a:uLnTx/>
                  <a:uFillTx/>
                  <a:ea typeface="新細明體" panose="02020500000000000000" pitchFamily="18" charset="-120"/>
                  <a:cs typeface="+mn-cs"/>
                </a:rPr>
                <a:t> </a:t>
              </a: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Study</a:t>
              </a:r>
            </a:p>
          </p:txBody>
        </p:sp>
        <p:sp>
          <p:nvSpPr>
            <p:cNvPr id="51" name="五邊形 17">
              <a:extLst>
                <a:ext uri="{FF2B5EF4-FFF2-40B4-BE49-F238E27FC236}">
                  <a16:creationId xmlns:a16="http://schemas.microsoft.com/office/drawing/2014/main" id="{484B7E9A-BCEA-4D1F-A53B-5592DA251EC9}"/>
                </a:ext>
              </a:extLst>
            </p:cNvPr>
            <p:cNvSpPr/>
            <p:nvPr/>
          </p:nvSpPr>
          <p:spPr>
            <a:xfrm>
              <a:off x="9280634" y="309426"/>
              <a:ext cx="2911366" cy="552655"/>
            </a:xfrm>
            <a:prstGeom prst="homePlat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TW" sz="1200" b="1" kern="0" dirty="0">
                  <a:solidFill>
                    <a:prstClr val="black"/>
                  </a:solidFill>
                  <a:latin typeface="Calibri" panose="020F0502020204030204" pitchFamily="34" charset="0"/>
                </a:rPr>
                <a:t>Conclusion</a:t>
              </a:r>
            </a:p>
          </p:txBody>
        </p:sp>
      </p:grpSp>
      <p:grpSp>
        <p:nvGrpSpPr>
          <p:cNvPr id="11" name="群組 10">
            <a:extLst>
              <a:ext uri="{FF2B5EF4-FFF2-40B4-BE49-F238E27FC236}">
                <a16:creationId xmlns:a16="http://schemas.microsoft.com/office/drawing/2014/main" id="{0B3CB6C2-D12A-4FFA-A0DF-97449FEB523F}"/>
              </a:ext>
            </a:extLst>
          </p:cNvPr>
          <p:cNvGrpSpPr/>
          <p:nvPr/>
        </p:nvGrpSpPr>
        <p:grpSpPr>
          <a:xfrm>
            <a:off x="37676" y="4725619"/>
            <a:ext cx="2742607" cy="589982"/>
            <a:chOff x="1268954" y="5183731"/>
            <a:chExt cx="2742607" cy="589982"/>
          </a:xfrm>
        </p:grpSpPr>
        <p:sp>
          <p:nvSpPr>
            <p:cNvPr id="75" name="文字方塊 74">
              <a:extLst>
                <a:ext uri="{FF2B5EF4-FFF2-40B4-BE49-F238E27FC236}">
                  <a16:creationId xmlns:a16="http://schemas.microsoft.com/office/drawing/2014/main" id="{3697189D-C139-462E-9377-221C742B33E8}"/>
                </a:ext>
              </a:extLst>
            </p:cNvPr>
            <p:cNvSpPr txBox="1"/>
            <p:nvPr/>
          </p:nvSpPr>
          <p:spPr>
            <a:xfrm>
              <a:off x="1272499" y="5183731"/>
              <a:ext cx="2739062" cy="400110"/>
            </a:xfrm>
            <a:prstGeom prst="rect">
              <a:avLst/>
            </a:prstGeom>
            <a:noFill/>
          </p:spPr>
          <p:txBody>
            <a:bodyPr wrap="square" rtlCol="0">
              <a:spAutoFit/>
            </a:bodyPr>
            <a:lstStyle/>
            <a:p>
              <a:r>
                <a:rPr lang="en-US" altLang="zh-TW" sz="2000" b="1" dirty="0">
                  <a:solidFill>
                    <a:prstClr val="black"/>
                  </a:solidFill>
                  <a:ea typeface="微軟正黑體"/>
                </a:rPr>
                <a:t>Instantaneous  indicator</a:t>
              </a:r>
              <a:r>
                <a:rPr lang="zh-TW" altLang="en-US" sz="2000" b="1" dirty="0">
                  <a:solidFill>
                    <a:prstClr val="black"/>
                  </a:solidFill>
                  <a:ea typeface="微軟正黑體"/>
                </a:rPr>
                <a:t>：</a:t>
              </a:r>
              <a:endParaRPr lang="en-US" altLang="zh-TW" sz="2000" b="1" dirty="0">
                <a:solidFill>
                  <a:prstClr val="black"/>
                </a:solidFill>
                <a:ea typeface="微軟正黑體"/>
              </a:endParaRPr>
            </a:p>
          </p:txBody>
        </p:sp>
        <p:sp>
          <p:nvSpPr>
            <p:cNvPr id="53" name="文字方塊 52">
              <a:extLst>
                <a:ext uri="{FF2B5EF4-FFF2-40B4-BE49-F238E27FC236}">
                  <a16:creationId xmlns:a16="http://schemas.microsoft.com/office/drawing/2014/main" id="{D4F7AC57-CFCD-4BD4-9160-FC75C1D336D8}"/>
                </a:ext>
              </a:extLst>
            </p:cNvPr>
            <p:cNvSpPr txBox="1"/>
            <p:nvPr/>
          </p:nvSpPr>
          <p:spPr>
            <a:xfrm>
              <a:off x="1268954" y="5465936"/>
              <a:ext cx="2739062" cy="307777"/>
            </a:xfrm>
            <a:prstGeom prst="rect">
              <a:avLst/>
            </a:prstGeom>
            <a:noFill/>
          </p:spPr>
          <p:txBody>
            <a:bodyPr wrap="square" rtlCol="0">
              <a:spAutoFit/>
            </a:bodyPr>
            <a:lstStyle/>
            <a:p>
              <a:r>
                <a:rPr lang="en-US" altLang="zh-TW" sz="1400" b="1" dirty="0">
                  <a:solidFill>
                    <a:prstClr val="black"/>
                  </a:solidFill>
                  <a:ea typeface="微軟正黑體"/>
                </a:rPr>
                <a:t>( Time domain features similarity)</a:t>
              </a:r>
            </a:p>
          </p:txBody>
        </p:sp>
      </p:grpSp>
      <p:grpSp>
        <p:nvGrpSpPr>
          <p:cNvPr id="9" name="群組 8">
            <a:extLst>
              <a:ext uri="{FF2B5EF4-FFF2-40B4-BE49-F238E27FC236}">
                <a16:creationId xmlns:a16="http://schemas.microsoft.com/office/drawing/2014/main" id="{38D99CFC-98A6-45C4-B211-AF7A4A6ABA7D}"/>
              </a:ext>
            </a:extLst>
          </p:cNvPr>
          <p:cNvGrpSpPr/>
          <p:nvPr/>
        </p:nvGrpSpPr>
        <p:grpSpPr>
          <a:xfrm>
            <a:off x="6482731" y="3869219"/>
            <a:ext cx="2439287" cy="564456"/>
            <a:chOff x="9611295" y="3766324"/>
            <a:chExt cx="2439287" cy="564456"/>
          </a:xfrm>
        </p:grpSpPr>
        <p:sp>
          <p:nvSpPr>
            <p:cNvPr id="76" name="文字方塊 75">
              <a:extLst>
                <a:ext uri="{FF2B5EF4-FFF2-40B4-BE49-F238E27FC236}">
                  <a16:creationId xmlns:a16="http://schemas.microsoft.com/office/drawing/2014/main" id="{D0092F45-21BC-4BD3-9BE6-6FC1D0E8EFEF}"/>
                </a:ext>
              </a:extLst>
            </p:cNvPr>
            <p:cNvSpPr txBox="1"/>
            <p:nvPr/>
          </p:nvSpPr>
          <p:spPr>
            <a:xfrm>
              <a:off x="9611295" y="3766324"/>
              <a:ext cx="2439287" cy="400110"/>
            </a:xfrm>
            <a:prstGeom prst="rect">
              <a:avLst/>
            </a:prstGeom>
            <a:noFill/>
          </p:spPr>
          <p:txBody>
            <a:bodyPr wrap="square" rtlCol="0">
              <a:spAutoFit/>
            </a:bodyPr>
            <a:lstStyle/>
            <a:p>
              <a:r>
                <a:rPr lang="en-US" altLang="zh-TW" sz="2000" b="1" dirty="0">
                  <a:solidFill>
                    <a:prstClr val="black"/>
                  </a:solidFill>
                  <a:ea typeface="微軟正黑體"/>
                </a:rPr>
                <a:t>Distribution indicator</a:t>
              </a:r>
              <a:r>
                <a:rPr lang="zh-TW" altLang="en-US" sz="2000" b="1" dirty="0">
                  <a:solidFill>
                    <a:prstClr val="black"/>
                  </a:solidFill>
                  <a:ea typeface="微軟正黑體"/>
                </a:rPr>
                <a:t>：</a:t>
              </a:r>
              <a:endParaRPr lang="en-US" altLang="zh-TW" sz="2000" b="1" dirty="0">
                <a:solidFill>
                  <a:prstClr val="black"/>
                </a:solidFill>
                <a:ea typeface="微軟正黑體"/>
              </a:endParaRPr>
            </a:p>
          </p:txBody>
        </p:sp>
        <p:sp>
          <p:nvSpPr>
            <p:cNvPr id="54" name="文字方塊 53">
              <a:extLst>
                <a:ext uri="{FF2B5EF4-FFF2-40B4-BE49-F238E27FC236}">
                  <a16:creationId xmlns:a16="http://schemas.microsoft.com/office/drawing/2014/main" id="{8C485549-C59D-48D4-A06C-926A0EB9A0E1}"/>
                </a:ext>
              </a:extLst>
            </p:cNvPr>
            <p:cNvSpPr txBox="1"/>
            <p:nvPr/>
          </p:nvSpPr>
          <p:spPr>
            <a:xfrm>
              <a:off x="9672552" y="4023003"/>
              <a:ext cx="2063126" cy="307777"/>
            </a:xfrm>
            <a:prstGeom prst="rect">
              <a:avLst/>
            </a:prstGeom>
            <a:noFill/>
          </p:spPr>
          <p:txBody>
            <a:bodyPr wrap="square" rtlCol="0">
              <a:spAutoFit/>
            </a:bodyPr>
            <a:lstStyle/>
            <a:p>
              <a:r>
                <a:rPr lang="en-US" altLang="zh-TW" sz="1400" b="1" dirty="0">
                  <a:solidFill>
                    <a:prstClr val="black"/>
                  </a:solidFill>
                  <a:ea typeface="微軟正黑體"/>
                </a:rPr>
                <a:t>( Estimation network )</a:t>
              </a:r>
            </a:p>
          </p:txBody>
        </p:sp>
      </p:grpSp>
      <p:grpSp>
        <p:nvGrpSpPr>
          <p:cNvPr id="3" name="群組 2">
            <a:extLst>
              <a:ext uri="{FF2B5EF4-FFF2-40B4-BE49-F238E27FC236}">
                <a16:creationId xmlns:a16="http://schemas.microsoft.com/office/drawing/2014/main" id="{4B043FAD-06CF-49E2-906C-3388275CF97B}"/>
              </a:ext>
            </a:extLst>
          </p:cNvPr>
          <p:cNvGrpSpPr/>
          <p:nvPr/>
        </p:nvGrpSpPr>
        <p:grpSpPr>
          <a:xfrm>
            <a:off x="126168" y="1812438"/>
            <a:ext cx="6291366" cy="2590043"/>
            <a:chOff x="126168" y="1625708"/>
            <a:chExt cx="6744946" cy="2776774"/>
          </a:xfrm>
        </p:grpSpPr>
        <p:pic>
          <p:nvPicPr>
            <p:cNvPr id="4" name="圖片 3">
              <a:extLst>
                <a:ext uri="{FF2B5EF4-FFF2-40B4-BE49-F238E27FC236}">
                  <a16:creationId xmlns:a16="http://schemas.microsoft.com/office/drawing/2014/main" id="{9367248A-4BF3-4272-95ED-38CBF9FDC30C}"/>
                </a:ext>
              </a:extLst>
            </p:cNvPr>
            <p:cNvPicPr>
              <a:picLocks noChangeAspect="1"/>
            </p:cNvPicPr>
            <p:nvPr/>
          </p:nvPicPr>
          <p:blipFill>
            <a:blip r:embed="rId9"/>
            <a:stretch>
              <a:fillRect/>
            </a:stretch>
          </p:blipFill>
          <p:spPr>
            <a:xfrm>
              <a:off x="126168" y="1625708"/>
              <a:ext cx="6744946" cy="2776774"/>
            </a:xfrm>
            <a:prstGeom prst="rect">
              <a:avLst/>
            </a:prstGeom>
          </p:spPr>
        </p:pic>
        <p:sp>
          <p:nvSpPr>
            <p:cNvPr id="55" name="文字方塊 54">
              <a:extLst>
                <a:ext uri="{FF2B5EF4-FFF2-40B4-BE49-F238E27FC236}">
                  <a16:creationId xmlns:a16="http://schemas.microsoft.com/office/drawing/2014/main" id="{50609B92-7FDB-4CCA-8F7C-16D84594DE5D}"/>
                </a:ext>
              </a:extLst>
            </p:cNvPr>
            <p:cNvSpPr txBox="1"/>
            <p:nvPr/>
          </p:nvSpPr>
          <p:spPr>
            <a:xfrm>
              <a:off x="5290091" y="1869465"/>
              <a:ext cx="1245490" cy="523220"/>
            </a:xfrm>
            <a:prstGeom prst="rect">
              <a:avLst/>
            </a:prstGeom>
            <a:noFill/>
          </p:spPr>
          <p:txBody>
            <a:bodyPr wrap="square" rtlCol="0">
              <a:spAutoFit/>
            </a:bodyPr>
            <a:lstStyle/>
            <a:p>
              <a:pPr algn="ctr"/>
              <a:r>
                <a:rPr lang="en-US" altLang="zh-TW" sz="1400" b="1" dirty="0">
                  <a:solidFill>
                    <a:schemeClr val="accent1">
                      <a:lumMod val="25000"/>
                    </a:schemeClr>
                  </a:solidFill>
                  <a:ea typeface="微軟正黑體"/>
                </a:rPr>
                <a:t>Estimation network</a:t>
              </a:r>
            </a:p>
          </p:txBody>
        </p:sp>
      </p:grpSp>
      <p:pic>
        <p:nvPicPr>
          <p:cNvPr id="6" name="圖片 5">
            <a:extLst>
              <a:ext uri="{FF2B5EF4-FFF2-40B4-BE49-F238E27FC236}">
                <a16:creationId xmlns:a16="http://schemas.microsoft.com/office/drawing/2014/main" id="{E3DEE743-369E-4AAE-8220-DD44C78E8FEF}"/>
              </a:ext>
            </a:extLst>
          </p:cNvPr>
          <p:cNvPicPr>
            <a:picLocks noChangeAspect="1"/>
          </p:cNvPicPr>
          <p:nvPr/>
        </p:nvPicPr>
        <p:blipFill>
          <a:blip r:embed="rId10"/>
          <a:stretch>
            <a:fillRect/>
          </a:stretch>
        </p:blipFill>
        <p:spPr>
          <a:xfrm>
            <a:off x="7435320" y="1798203"/>
            <a:ext cx="2167427" cy="1908039"/>
          </a:xfrm>
          <a:prstGeom prst="rect">
            <a:avLst/>
          </a:prstGeom>
        </p:spPr>
      </p:pic>
      <p:pic>
        <p:nvPicPr>
          <p:cNvPr id="8" name="圖片 7">
            <a:extLst>
              <a:ext uri="{FF2B5EF4-FFF2-40B4-BE49-F238E27FC236}">
                <a16:creationId xmlns:a16="http://schemas.microsoft.com/office/drawing/2014/main" id="{1C81899E-5931-47E2-8DDA-D59BAAFED6C9}"/>
              </a:ext>
            </a:extLst>
          </p:cNvPr>
          <p:cNvPicPr>
            <a:picLocks noChangeAspect="1"/>
          </p:cNvPicPr>
          <p:nvPr/>
        </p:nvPicPr>
        <p:blipFill>
          <a:blip r:embed="rId11"/>
          <a:stretch>
            <a:fillRect/>
          </a:stretch>
        </p:blipFill>
        <p:spPr>
          <a:xfrm>
            <a:off x="6484798" y="4534987"/>
            <a:ext cx="2412163" cy="2285973"/>
          </a:xfrm>
          <a:prstGeom prst="rect">
            <a:avLst/>
          </a:prstGeom>
        </p:spPr>
      </p:pic>
      <p:grpSp>
        <p:nvGrpSpPr>
          <p:cNvPr id="52" name="群組 51">
            <a:extLst>
              <a:ext uri="{FF2B5EF4-FFF2-40B4-BE49-F238E27FC236}">
                <a16:creationId xmlns:a16="http://schemas.microsoft.com/office/drawing/2014/main" id="{42FE7CDC-960E-4B10-ADFE-8E9EF8E4B50E}"/>
              </a:ext>
            </a:extLst>
          </p:cNvPr>
          <p:cNvGrpSpPr/>
          <p:nvPr/>
        </p:nvGrpSpPr>
        <p:grpSpPr>
          <a:xfrm>
            <a:off x="6478543" y="1067218"/>
            <a:ext cx="2063126" cy="583573"/>
            <a:chOff x="10143318" y="557075"/>
            <a:chExt cx="2063126" cy="583573"/>
          </a:xfrm>
        </p:grpSpPr>
        <p:sp>
          <p:nvSpPr>
            <p:cNvPr id="56" name="文字方塊 55">
              <a:extLst>
                <a:ext uri="{FF2B5EF4-FFF2-40B4-BE49-F238E27FC236}">
                  <a16:creationId xmlns:a16="http://schemas.microsoft.com/office/drawing/2014/main" id="{C2C5B391-0230-41D1-93A8-F9E06723C0AA}"/>
                </a:ext>
              </a:extLst>
            </p:cNvPr>
            <p:cNvSpPr txBox="1"/>
            <p:nvPr/>
          </p:nvSpPr>
          <p:spPr>
            <a:xfrm>
              <a:off x="10214373" y="557075"/>
              <a:ext cx="1879864" cy="400110"/>
            </a:xfrm>
            <a:prstGeom prst="rect">
              <a:avLst/>
            </a:prstGeom>
            <a:noFill/>
          </p:spPr>
          <p:txBody>
            <a:bodyPr wrap="square" rtlCol="0">
              <a:spAutoFit/>
            </a:bodyPr>
            <a:lstStyle/>
            <a:p>
              <a:r>
                <a:rPr lang="en-US" altLang="zh-TW" sz="2000" b="1" dirty="0">
                  <a:solidFill>
                    <a:prstClr val="black"/>
                  </a:solidFill>
                  <a:ea typeface="微軟正黑體"/>
                </a:rPr>
                <a:t>Shape indicator</a:t>
              </a:r>
              <a:r>
                <a:rPr lang="zh-TW" altLang="en-US" sz="2000" b="1" dirty="0">
                  <a:solidFill>
                    <a:prstClr val="black"/>
                  </a:solidFill>
                  <a:ea typeface="微軟正黑體"/>
                </a:rPr>
                <a:t>：</a:t>
              </a:r>
              <a:endParaRPr lang="en-US" altLang="zh-TW" sz="2000" b="1" dirty="0">
                <a:solidFill>
                  <a:prstClr val="black"/>
                </a:solidFill>
                <a:ea typeface="微軟正黑體"/>
              </a:endParaRPr>
            </a:p>
          </p:txBody>
        </p:sp>
        <p:sp>
          <p:nvSpPr>
            <p:cNvPr id="57" name="文字方塊 56">
              <a:extLst>
                <a:ext uri="{FF2B5EF4-FFF2-40B4-BE49-F238E27FC236}">
                  <a16:creationId xmlns:a16="http://schemas.microsoft.com/office/drawing/2014/main" id="{DB84F461-3C69-4F06-AC04-62AB4F0B5DBF}"/>
                </a:ext>
              </a:extLst>
            </p:cNvPr>
            <p:cNvSpPr txBox="1"/>
            <p:nvPr/>
          </p:nvSpPr>
          <p:spPr>
            <a:xfrm>
              <a:off x="10143318" y="832871"/>
              <a:ext cx="2063126" cy="307777"/>
            </a:xfrm>
            <a:prstGeom prst="rect">
              <a:avLst/>
            </a:prstGeom>
            <a:noFill/>
          </p:spPr>
          <p:txBody>
            <a:bodyPr wrap="square" rtlCol="0">
              <a:spAutoFit/>
            </a:bodyPr>
            <a:lstStyle/>
            <a:p>
              <a:r>
                <a:rPr lang="en-US" altLang="zh-TW" sz="1400" b="1" dirty="0">
                  <a:solidFill>
                    <a:prstClr val="black"/>
                  </a:solidFill>
                  <a:ea typeface="微軟正黑體"/>
                </a:rPr>
                <a:t>( Compression network )</a:t>
              </a:r>
            </a:p>
          </p:txBody>
        </p:sp>
      </p:grpSp>
      <p:graphicFrame>
        <p:nvGraphicFramePr>
          <p:cNvPr id="13" name="物件 12">
            <a:extLst>
              <a:ext uri="{FF2B5EF4-FFF2-40B4-BE49-F238E27FC236}">
                <a16:creationId xmlns:a16="http://schemas.microsoft.com/office/drawing/2014/main" id="{847303AE-DF71-4B49-B26A-3486AA2CF0DC}"/>
              </a:ext>
            </a:extLst>
          </p:cNvPr>
          <p:cNvGraphicFramePr>
            <a:graphicFrameLocks noChangeAspect="1"/>
          </p:cNvGraphicFramePr>
          <p:nvPr>
            <p:extLst>
              <p:ext uri="{D42A27DB-BD31-4B8C-83A1-F6EECF244321}">
                <p14:modId xmlns:p14="http://schemas.microsoft.com/office/powerpoint/2010/main" val="3283583410"/>
              </p:ext>
            </p:extLst>
          </p:nvPr>
        </p:nvGraphicFramePr>
        <p:xfrm>
          <a:off x="3206281" y="6000569"/>
          <a:ext cx="3211253" cy="452869"/>
        </p:xfrm>
        <a:graphic>
          <a:graphicData uri="http://schemas.openxmlformats.org/presentationml/2006/ole">
            <mc:AlternateContent xmlns:mc="http://schemas.openxmlformats.org/markup-compatibility/2006">
              <mc:Choice xmlns:v="urn:schemas-microsoft-com:vml" Requires="v">
                <p:oleObj spid="_x0000_s42604" name="Equation" r:id="rId12" imgW="1981080" imgH="279360" progId="Equation.DSMT4">
                  <p:embed/>
                </p:oleObj>
              </mc:Choice>
              <mc:Fallback>
                <p:oleObj name="Equation" r:id="rId12" imgW="1981080" imgH="279360" progId="Equation.DSMT4">
                  <p:embed/>
                  <p:pic>
                    <p:nvPicPr>
                      <p:cNvPr id="0" name=""/>
                      <p:cNvPicPr/>
                      <p:nvPr/>
                    </p:nvPicPr>
                    <p:blipFill>
                      <a:blip r:embed="rId13"/>
                      <a:stretch>
                        <a:fillRect/>
                      </a:stretch>
                    </p:blipFill>
                    <p:spPr>
                      <a:xfrm>
                        <a:off x="3206281" y="6000569"/>
                        <a:ext cx="3211253" cy="452869"/>
                      </a:xfrm>
                      <a:prstGeom prst="rect">
                        <a:avLst/>
                      </a:prstGeom>
                    </p:spPr>
                  </p:pic>
                </p:oleObj>
              </mc:Fallback>
            </mc:AlternateContent>
          </a:graphicData>
        </a:graphic>
      </p:graphicFrame>
      <p:pic>
        <p:nvPicPr>
          <p:cNvPr id="14" name="圖片 13">
            <a:extLst>
              <a:ext uri="{FF2B5EF4-FFF2-40B4-BE49-F238E27FC236}">
                <a16:creationId xmlns:a16="http://schemas.microsoft.com/office/drawing/2014/main" id="{B66750BD-83BE-43FE-85C9-657EDE2DA077}"/>
              </a:ext>
            </a:extLst>
          </p:cNvPr>
          <p:cNvPicPr>
            <a:picLocks noChangeAspect="1"/>
          </p:cNvPicPr>
          <p:nvPr/>
        </p:nvPicPr>
        <p:blipFill>
          <a:blip r:embed="rId14"/>
          <a:stretch>
            <a:fillRect/>
          </a:stretch>
        </p:blipFill>
        <p:spPr>
          <a:xfrm>
            <a:off x="1327070" y="5731608"/>
            <a:ext cx="1189111" cy="981017"/>
          </a:xfrm>
          <a:prstGeom prst="rect">
            <a:avLst/>
          </a:prstGeom>
        </p:spPr>
      </p:pic>
      <p:cxnSp>
        <p:nvCxnSpPr>
          <p:cNvPr id="61" name="直線單箭頭接點 60">
            <a:extLst>
              <a:ext uri="{FF2B5EF4-FFF2-40B4-BE49-F238E27FC236}">
                <a16:creationId xmlns:a16="http://schemas.microsoft.com/office/drawing/2014/main" id="{6E64ABAB-2292-44CD-9787-DB1D8B22E971}"/>
              </a:ext>
            </a:extLst>
          </p:cNvPr>
          <p:cNvCxnSpPr>
            <a:cxnSpLocks/>
            <a:stCxn id="14" idx="3"/>
            <a:endCxn id="13" idx="1"/>
          </p:cNvCxnSpPr>
          <p:nvPr/>
        </p:nvCxnSpPr>
        <p:spPr>
          <a:xfrm>
            <a:off x="2516181" y="6222117"/>
            <a:ext cx="690100" cy="4886"/>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5" name="文字方塊 64">
            <a:extLst>
              <a:ext uri="{FF2B5EF4-FFF2-40B4-BE49-F238E27FC236}">
                <a16:creationId xmlns:a16="http://schemas.microsoft.com/office/drawing/2014/main" id="{60016129-8158-4A7F-B5A1-13E5C9050061}"/>
              </a:ext>
            </a:extLst>
          </p:cNvPr>
          <p:cNvSpPr txBox="1"/>
          <p:nvPr/>
        </p:nvSpPr>
        <p:spPr>
          <a:xfrm>
            <a:off x="36297" y="5443917"/>
            <a:ext cx="1781925" cy="307777"/>
          </a:xfrm>
          <a:prstGeom prst="rect">
            <a:avLst/>
          </a:prstGeom>
          <a:noFill/>
        </p:spPr>
        <p:txBody>
          <a:bodyPr wrap="square" rtlCol="0">
            <a:spAutoFit/>
          </a:bodyPr>
          <a:lstStyle/>
          <a:p>
            <a:r>
              <a:rPr lang="en-US" altLang="zh-TW" sz="1400" b="1" dirty="0">
                <a:solidFill>
                  <a:prstClr val="black"/>
                </a:solidFill>
                <a:ea typeface="微軟正黑體"/>
              </a:rPr>
              <a:t>Time domain feature</a:t>
            </a:r>
          </a:p>
        </p:txBody>
      </p:sp>
      <p:sp>
        <p:nvSpPr>
          <p:cNvPr id="22" name="矩形 21">
            <a:extLst>
              <a:ext uri="{FF2B5EF4-FFF2-40B4-BE49-F238E27FC236}">
                <a16:creationId xmlns:a16="http://schemas.microsoft.com/office/drawing/2014/main" id="{154AC017-CDC2-4DE1-97FD-45ECEDC726D4}"/>
              </a:ext>
            </a:extLst>
          </p:cNvPr>
          <p:cNvSpPr/>
          <p:nvPr/>
        </p:nvSpPr>
        <p:spPr>
          <a:xfrm>
            <a:off x="8432250" y="1096460"/>
            <a:ext cx="3328280" cy="923330"/>
          </a:xfrm>
          <a:prstGeom prst="rect">
            <a:avLst/>
          </a:prstGeom>
        </p:spPr>
        <p:txBody>
          <a:bodyPr wrap="square">
            <a:spAutoFit/>
          </a:bodyPr>
          <a:lstStyle/>
          <a:p>
            <a:r>
              <a:rPr lang="en-US" altLang="zh-TW" dirty="0"/>
              <a:t>Determine if the samples exhibit unexpected performance in the original space by MSE .</a:t>
            </a:r>
            <a:endParaRPr lang="zh-TW" altLang="en-US" dirty="0"/>
          </a:p>
        </p:txBody>
      </p:sp>
      <p:sp>
        <p:nvSpPr>
          <p:cNvPr id="24" name="矩形 23">
            <a:extLst>
              <a:ext uri="{FF2B5EF4-FFF2-40B4-BE49-F238E27FC236}">
                <a16:creationId xmlns:a16="http://schemas.microsoft.com/office/drawing/2014/main" id="{7AC6CB0F-0862-4611-8FD8-D15586787057}"/>
              </a:ext>
            </a:extLst>
          </p:cNvPr>
          <p:cNvSpPr/>
          <p:nvPr/>
        </p:nvSpPr>
        <p:spPr>
          <a:xfrm>
            <a:off x="8961822" y="3884167"/>
            <a:ext cx="2789667" cy="1200329"/>
          </a:xfrm>
          <a:prstGeom prst="rect">
            <a:avLst/>
          </a:prstGeom>
        </p:spPr>
        <p:txBody>
          <a:bodyPr wrap="square">
            <a:spAutoFit/>
          </a:bodyPr>
          <a:lstStyle/>
          <a:p>
            <a:r>
              <a:rPr lang="en-US" altLang="zh-TW" dirty="0"/>
              <a:t>The calculation of the NLL. A higher value indicates a poorer match with the model.</a:t>
            </a:r>
            <a:endParaRPr lang="zh-TW" altLang="en-US" dirty="0"/>
          </a:p>
        </p:txBody>
      </p:sp>
      <p:sp>
        <p:nvSpPr>
          <p:cNvPr id="25" name="矩形 24">
            <a:extLst>
              <a:ext uri="{FF2B5EF4-FFF2-40B4-BE49-F238E27FC236}">
                <a16:creationId xmlns:a16="http://schemas.microsoft.com/office/drawing/2014/main" id="{10281F60-36C7-4D84-B553-D06EBC9D4AC4}"/>
              </a:ext>
            </a:extLst>
          </p:cNvPr>
          <p:cNvSpPr/>
          <p:nvPr/>
        </p:nvSpPr>
        <p:spPr>
          <a:xfrm>
            <a:off x="2823916" y="4750593"/>
            <a:ext cx="3683880" cy="923330"/>
          </a:xfrm>
          <a:prstGeom prst="rect">
            <a:avLst/>
          </a:prstGeom>
        </p:spPr>
        <p:txBody>
          <a:bodyPr wrap="square">
            <a:spAutoFit/>
          </a:bodyPr>
          <a:lstStyle/>
          <a:p>
            <a:r>
              <a:rPr lang="en-US" altLang="zh-TW" dirty="0"/>
              <a:t>Obtaining by </a:t>
            </a:r>
            <a:r>
              <a:rPr lang="en-US" altLang="zh-TW" dirty="0" err="1"/>
              <a:t>Mahalanobis</a:t>
            </a:r>
            <a:r>
              <a:rPr lang="en-US" altLang="zh-TW" dirty="0"/>
              <a:t> distance and time-domain features, determine small and short changes in series.</a:t>
            </a:r>
            <a:endParaRPr lang="zh-TW" altLang="en-US" dirty="0"/>
          </a:p>
        </p:txBody>
      </p:sp>
      <p:pic>
        <p:nvPicPr>
          <p:cNvPr id="26" name="圖片 25">
            <a:extLst>
              <a:ext uri="{FF2B5EF4-FFF2-40B4-BE49-F238E27FC236}">
                <a16:creationId xmlns:a16="http://schemas.microsoft.com/office/drawing/2014/main" id="{A85681F3-785C-4531-8781-EE83AA5FDB48}"/>
              </a:ext>
            </a:extLst>
          </p:cNvPr>
          <p:cNvPicPr>
            <a:picLocks noChangeAspect="1"/>
          </p:cNvPicPr>
          <p:nvPr/>
        </p:nvPicPr>
        <p:blipFill>
          <a:blip r:embed="rId15"/>
          <a:stretch>
            <a:fillRect/>
          </a:stretch>
        </p:blipFill>
        <p:spPr>
          <a:xfrm>
            <a:off x="10594517" y="343137"/>
            <a:ext cx="1441377" cy="585360"/>
          </a:xfrm>
          <a:prstGeom prst="rect">
            <a:avLst/>
          </a:prstGeom>
        </p:spPr>
      </p:pic>
    </p:spTree>
    <p:extLst>
      <p:ext uri="{BB962C8B-B14F-4D97-AF65-F5344CB8AC3E}">
        <p14:creationId xmlns:p14="http://schemas.microsoft.com/office/powerpoint/2010/main" val="3629396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65" grpId="0"/>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矩形 82">
            <a:extLst>
              <a:ext uri="{FF2B5EF4-FFF2-40B4-BE49-F238E27FC236}">
                <a16:creationId xmlns:a16="http://schemas.microsoft.com/office/drawing/2014/main" id="{92B0B4F0-BFEC-4932-9114-BFDB987DEA30}"/>
              </a:ext>
            </a:extLst>
          </p:cNvPr>
          <p:cNvSpPr/>
          <p:nvPr/>
        </p:nvSpPr>
        <p:spPr>
          <a:xfrm>
            <a:off x="6560868" y="2285229"/>
            <a:ext cx="1802970" cy="2857041"/>
          </a:xfrm>
          <a:prstGeom prst="rect">
            <a:avLst/>
          </a:prstGeom>
          <a:solidFill>
            <a:srgbClr val="92D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7" name="矩形 56">
            <a:extLst>
              <a:ext uri="{FF2B5EF4-FFF2-40B4-BE49-F238E27FC236}">
                <a16:creationId xmlns:a16="http://schemas.microsoft.com/office/drawing/2014/main" id="{0E227773-C5B2-46EC-88BF-BE38B7C39854}"/>
              </a:ext>
            </a:extLst>
          </p:cNvPr>
          <p:cNvSpPr/>
          <p:nvPr/>
        </p:nvSpPr>
        <p:spPr>
          <a:xfrm>
            <a:off x="8627594" y="4683772"/>
            <a:ext cx="3433092" cy="2068467"/>
          </a:xfrm>
          <a:prstGeom prst="rect">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矩形 101">
            <a:extLst>
              <a:ext uri="{FF2B5EF4-FFF2-40B4-BE49-F238E27FC236}">
                <a16:creationId xmlns:a16="http://schemas.microsoft.com/office/drawing/2014/main" id="{A1D63E0D-9451-415A-80D1-8D342C38806D}"/>
              </a:ext>
            </a:extLst>
          </p:cNvPr>
          <p:cNvSpPr/>
          <p:nvPr/>
        </p:nvSpPr>
        <p:spPr>
          <a:xfrm>
            <a:off x="9323146" y="5833022"/>
            <a:ext cx="2023054" cy="811642"/>
          </a:xfrm>
          <a:prstGeom prst="rect">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7C22590F-D7AF-453D-A9CC-366E46EAD9F0}"/>
              </a:ext>
            </a:extLst>
          </p:cNvPr>
          <p:cNvSpPr/>
          <p:nvPr/>
        </p:nvSpPr>
        <p:spPr>
          <a:xfrm>
            <a:off x="8627594" y="1515565"/>
            <a:ext cx="3455911" cy="2838736"/>
          </a:xfrm>
          <a:prstGeom prst="rect">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a:extLst>
              <a:ext uri="{FF2B5EF4-FFF2-40B4-BE49-F238E27FC236}">
                <a16:creationId xmlns:a16="http://schemas.microsoft.com/office/drawing/2014/main" id="{E60DE627-C93C-42DA-BBAF-47C7170454DB}"/>
              </a:ext>
            </a:extLst>
          </p:cNvPr>
          <p:cNvSpPr/>
          <p:nvPr/>
        </p:nvSpPr>
        <p:spPr>
          <a:xfrm>
            <a:off x="431779" y="670407"/>
            <a:ext cx="207264" cy="791302"/>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noProof="0">
              <a:ln>
                <a:noFill/>
              </a:ln>
              <a:solidFill>
                <a:srgbClr val="00A98B"/>
              </a:solidFill>
              <a:effectLst/>
              <a:uLnTx/>
              <a:uFillTx/>
              <a:latin typeface="Calibri" panose="020F0502020204030204" pitchFamily="34" charset="0"/>
              <a:ea typeface="等线" panose="02010600030101010101" pitchFamily="2" charset="-122"/>
              <a:cs typeface="Arial" panose="020B0604020202020204" pitchFamily="34" charset="0"/>
            </a:endParaRPr>
          </a:p>
        </p:txBody>
      </p:sp>
      <p:cxnSp>
        <p:nvCxnSpPr>
          <p:cNvPr id="6" name="直接连接符 26">
            <a:extLst>
              <a:ext uri="{FF2B5EF4-FFF2-40B4-BE49-F238E27FC236}">
                <a16:creationId xmlns:a16="http://schemas.microsoft.com/office/drawing/2014/main" id="{996B95BC-052D-4990-B940-4C31976A5266}"/>
              </a:ext>
            </a:extLst>
          </p:cNvPr>
          <p:cNvCxnSpPr/>
          <p:nvPr/>
        </p:nvCxnSpPr>
        <p:spPr>
          <a:xfrm>
            <a:off x="724387" y="670407"/>
            <a:ext cx="0" cy="79130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93" name="群組 92">
            <a:extLst>
              <a:ext uri="{FF2B5EF4-FFF2-40B4-BE49-F238E27FC236}">
                <a16:creationId xmlns:a16="http://schemas.microsoft.com/office/drawing/2014/main" id="{00FDE632-CA81-47F7-97B8-07430A3FAA93}"/>
              </a:ext>
            </a:extLst>
          </p:cNvPr>
          <p:cNvGrpSpPr/>
          <p:nvPr/>
        </p:nvGrpSpPr>
        <p:grpSpPr>
          <a:xfrm>
            <a:off x="213414" y="54237"/>
            <a:ext cx="976954" cy="1450797"/>
            <a:chOff x="224490" y="74790"/>
            <a:chExt cx="976954" cy="1450797"/>
          </a:xfrm>
        </p:grpSpPr>
        <p:pic>
          <p:nvPicPr>
            <p:cNvPr id="94" name="Picture 2" descr="「台北科技大學」的圖片搜尋結果">
              <a:extLst>
                <a:ext uri="{FF2B5EF4-FFF2-40B4-BE49-F238E27FC236}">
                  <a16:creationId xmlns:a16="http://schemas.microsoft.com/office/drawing/2014/main" id="{569DBACD-6398-4D59-AB24-2F526E0B73F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224490" y="74790"/>
              <a:ext cx="976954" cy="574724"/>
            </a:xfrm>
            <a:prstGeom prst="rect">
              <a:avLst/>
            </a:prstGeom>
            <a:noFill/>
            <a:extLst>
              <a:ext uri="{909E8E84-426E-40DD-AFC4-6F175D3DCCD1}">
                <a14:hiddenFill xmlns:a14="http://schemas.microsoft.com/office/drawing/2010/main">
                  <a:solidFill>
                    <a:srgbClr val="FFFFFF"/>
                  </a:solidFill>
                </a14:hiddenFill>
              </a:ext>
            </a:extLst>
          </p:spPr>
        </p:pic>
        <p:cxnSp>
          <p:nvCxnSpPr>
            <p:cNvPr id="95" name="直接连接符 26">
              <a:extLst>
                <a:ext uri="{FF2B5EF4-FFF2-40B4-BE49-F238E27FC236}">
                  <a16:creationId xmlns:a16="http://schemas.microsoft.com/office/drawing/2014/main" id="{3577B17A-5ECA-4264-A381-AB35FC0797FB}"/>
                </a:ext>
              </a:extLst>
            </p:cNvPr>
            <p:cNvCxnSpPr/>
            <p:nvPr/>
          </p:nvCxnSpPr>
          <p:spPr>
            <a:xfrm>
              <a:off x="736267" y="734285"/>
              <a:ext cx="0" cy="79130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343" name="投影片編號版面配置區 3">
            <a:extLst>
              <a:ext uri="{FF2B5EF4-FFF2-40B4-BE49-F238E27FC236}">
                <a16:creationId xmlns:a16="http://schemas.microsoft.com/office/drawing/2014/main" id="{BBE0CCB9-C13A-4E56-9539-50511460BBF2}"/>
              </a:ext>
            </a:extLst>
          </p:cNvPr>
          <p:cNvSpPr>
            <a:spLocks noGrp="1"/>
          </p:cNvSpPr>
          <p:nvPr>
            <p:ph type="sldNum" sz="quarter" idx="12"/>
          </p:nvPr>
        </p:nvSpPr>
        <p:spPr>
          <a:xfrm>
            <a:off x="9387602" y="6475541"/>
            <a:ext cx="2743200" cy="365125"/>
          </a:xfrm>
        </p:spPr>
        <p:txBody>
          <a:bodyPr/>
          <a:lstStyle/>
          <a:p>
            <a:fld id="{AE1A832B-0495-4AA2-BEEA-FC9802FB9C4A}" type="slidenum">
              <a:rPr lang="zh-TW" altLang="en-US" smtClean="0"/>
              <a:t>13</a:t>
            </a:fld>
            <a:endParaRPr lang="zh-TW" altLang="en-US"/>
          </a:p>
        </p:txBody>
      </p:sp>
      <p:sp>
        <p:nvSpPr>
          <p:cNvPr id="2" name="Rectangle 2">
            <a:extLst>
              <a:ext uri="{FF2B5EF4-FFF2-40B4-BE49-F238E27FC236}">
                <a16:creationId xmlns:a16="http://schemas.microsoft.com/office/drawing/2014/main" id="{94B17081-0A4E-4FA3-8C23-40B5879C0E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graphicFrame>
        <p:nvGraphicFramePr>
          <p:cNvPr id="7" name="物件 6">
            <a:extLst>
              <a:ext uri="{FF2B5EF4-FFF2-40B4-BE49-F238E27FC236}">
                <a16:creationId xmlns:a16="http://schemas.microsoft.com/office/drawing/2014/main" id="{AC52A919-CE55-46C2-B141-0017DFC4D9C8}"/>
              </a:ext>
            </a:extLst>
          </p:cNvPr>
          <p:cNvGraphicFramePr>
            <a:graphicFrameLocks noChangeAspect="1"/>
          </p:cNvGraphicFramePr>
          <p:nvPr>
            <p:extLst>
              <p:ext uri="{D42A27DB-BD31-4B8C-83A1-F6EECF244321}">
                <p14:modId xmlns:p14="http://schemas.microsoft.com/office/powerpoint/2010/main" val="916884813"/>
              </p:ext>
            </p:extLst>
          </p:nvPr>
        </p:nvGraphicFramePr>
        <p:xfrm>
          <a:off x="8721150" y="5322346"/>
          <a:ext cx="3085989" cy="509936"/>
        </p:xfrm>
        <a:graphic>
          <a:graphicData uri="http://schemas.openxmlformats.org/presentationml/2006/ole">
            <mc:AlternateContent xmlns:mc="http://schemas.openxmlformats.org/markup-compatibility/2006">
              <mc:Choice xmlns:v="urn:schemas-microsoft-com:vml" Requires="v">
                <p:oleObj spid="_x0000_s72872" name="Equation" r:id="rId5" imgW="1672426" imgH="276560" progId="Equation.DSMT4">
                  <p:embed/>
                </p:oleObj>
              </mc:Choice>
              <mc:Fallback>
                <p:oleObj name="Equation" r:id="rId5" imgW="1672426" imgH="276560" progId="Equation.DSMT4">
                  <p:embed/>
                  <p:pic>
                    <p:nvPicPr>
                      <p:cNvPr id="7" name="物件 6">
                        <a:extLst>
                          <a:ext uri="{FF2B5EF4-FFF2-40B4-BE49-F238E27FC236}">
                            <a16:creationId xmlns:a16="http://schemas.microsoft.com/office/drawing/2014/main" id="{AC52A919-CE55-46C2-B141-0017DFC4D9C8}"/>
                          </a:ext>
                        </a:extLst>
                      </p:cNvPr>
                      <p:cNvPicPr/>
                      <p:nvPr/>
                    </p:nvPicPr>
                    <p:blipFill>
                      <a:blip r:embed="rId6"/>
                      <a:stretch>
                        <a:fillRect/>
                      </a:stretch>
                    </p:blipFill>
                    <p:spPr>
                      <a:xfrm>
                        <a:off x="8721150" y="5322346"/>
                        <a:ext cx="3085989" cy="509936"/>
                      </a:xfrm>
                      <a:prstGeom prst="rect">
                        <a:avLst/>
                      </a:prstGeom>
                    </p:spPr>
                  </p:pic>
                </p:oleObj>
              </mc:Fallback>
            </mc:AlternateContent>
          </a:graphicData>
        </a:graphic>
      </p:graphicFrame>
      <p:graphicFrame>
        <p:nvGraphicFramePr>
          <p:cNvPr id="73" name="表格 72">
            <a:extLst>
              <a:ext uri="{FF2B5EF4-FFF2-40B4-BE49-F238E27FC236}">
                <a16:creationId xmlns:a16="http://schemas.microsoft.com/office/drawing/2014/main" id="{B597AE5D-04B4-4B55-89E8-8AC814A84250}"/>
              </a:ext>
            </a:extLst>
          </p:cNvPr>
          <p:cNvGraphicFramePr>
            <a:graphicFrameLocks noGrp="1"/>
          </p:cNvGraphicFramePr>
          <p:nvPr>
            <p:extLst>
              <p:ext uri="{D42A27DB-BD31-4B8C-83A1-F6EECF244321}">
                <p14:modId xmlns:p14="http://schemas.microsoft.com/office/powerpoint/2010/main" val="766311389"/>
              </p:ext>
            </p:extLst>
          </p:nvPr>
        </p:nvGraphicFramePr>
        <p:xfrm>
          <a:off x="2421722" y="1515565"/>
          <a:ext cx="3811930" cy="5175715"/>
        </p:xfrm>
        <a:graphic>
          <a:graphicData uri="http://schemas.openxmlformats.org/drawingml/2006/table">
            <a:tbl>
              <a:tblPr firstRow="1" bandRow="1">
                <a:noFill/>
                <a:tableStyleId>{073A0DAA-6AF3-43AB-8588-CEC1D06C72B9}</a:tableStyleId>
              </a:tblPr>
              <a:tblGrid>
                <a:gridCol w="960575">
                  <a:extLst>
                    <a:ext uri="{9D8B030D-6E8A-4147-A177-3AD203B41FA5}">
                      <a16:colId xmlns:a16="http://schemas.microsoft.com/office/drawing/2014/main" val="3840406248"/>
                    </a:ext>
                  </a:extLst>
                </a:gridCol>
                <a:gridCol w="1189703">
                  <a:extLst>
                    <a:ext uri="{9D8B030D-6E8A-4147-A177-3AD203B41FA5}">
                      <a16:colId xmlns:a16="http://schemas.microsoft.com/office/drawing/2014/main" val="2780715911"/>
                    </a:ext>
                  </a:extLst>
                </a:gridCol>
                <a:gridCol w="1661652">
                  <a:extLst>
                    <a:ext uri="{9D8B030D-6E8A-4147-A177-3AD203B41FA5}">
                      <a16:colId xmlns:a16="http://schemas.microsoft.com/office/drawing/2014/main" val="2579740472"/>
                    </a:ext>
                  </a:extLst>
                </a:gridCol>
              </a:tblGrid>
              <a:tr h="370840">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accent1">
                              <a:lumMod val="10000"/>
                            </a:schemeClr>
                          </a:solidFill>
                        </a:rPr>
                        <a:t>Time domain feature transformation</a:t>
                      </a:r>
                      <a:endParaRPr lang="en-US" altLang="zh-TW" sz="1400" b="1" dirty="0">
                        <a:solidFill>
                          <a:schemeClr val="accent1">
                            <a:lumMod val="10000"/>
                          </a:schemeClr>
                        </a:solidFill>
                      </a:endParaRPr>
                    </a:p>
                  </a:txBody>
                  <a:tcPr anchor="ctr">
                    <a:solidFill>
                      <a:srgbClr val="92D050"/>
                    </a:solidFill>
                  </a:tcPr>
                </a:tc>
                <a:tc hMerge="1">
                  <a:txBody>
                    <a:bodyPr/>
                    <a:lstStyle/>
                    <a:p>
                      <a:endParaRPr lang="zh-TW" altLang="en-US"/>
                    </a:p>
                  </a:txBody>
                  <a:tcPr/>
                </a:tc>
                <a:tc hMerge="1">
                  <a:txBody>
                    <a:bodyPr/>
                    <a:lstStyle/>
                    <a:p>
                      <a:endParaRPr lang="zh-TW" altLang="en-US" dirty="0"/>
                    </a:p>
                  </a:txBody>
                  <a:tcPr/>
                </a:tc>
                <a:extLst>
                  <a:ext uri="{0D108BD9-81ED-4DB2-BD59-A6C34878D82A}">
                    <a16:rowId xmlns:a16="http://schemas.microsoft.com/office/drawing/2014/main" val="1454020832"/>
                  </a:ext>
                </a:extLst>
              </a:tr>
              <a:tr h="370840">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Statistic feature</a:t>
                      </a:r>
                      <a:endParaRPr lang="en-US" altLang="zh-TW" sz="1400" b="1" dirty="0">
                        <a:solidFill>
                          <a:schemeClr val="tx1"/>
                        </a:solidFill>
                      </a:endParaRPr>
                    </a:p>
                  </a:txBody>
                  <a:tcPr anchor="ctr">
                    <a:solidFill>
                      <a:srgbClr val="92D050">
                        <a:alpha val="50000"/>
                      </a:srgbClr>
                    </a:solidFill>
                  </a:tcPr>
                </a:tc>
                <a:tc>
                  <a:txBody>
                    <a:bodyPr/>
                    <a:lstStyle/>
                    <a:p>
                      <a:pPr algn="ctr"/>
                      <a:r>
                        <a:rPr lang="en-US" altLang="zh-TW" sz="1400" dirty="0"/>
                        <a:t>Maximum</a:t>
                      </a:r>
                      <a:endParaRPr lang="zh-TW" altLang="en-US" sz="1400" dirty="0"/>
                    </a:p>
                  </a:txBody>
                  <a:tcPr anchor="ctr">
                    <a:solidFill>
                      <a:srgbClr val="92D050">
                        <a:alpha val="50000"/>
                      </a:srgbClr>
                    </a:solidFill>
                  </a:tcPr>
                </a:tc>
                <a:tc>
                  <a:txBody>
                    <a:bodyPr/>
                    <a:lstStyle/>
                    <a:p>
                      <a:pPr algn="ctr"/>
                      <a:endParaRPr lang="zh-TW" altLang="en-US" sz="1400" dirty="0"/>
                    </a:p>
                  </a:txBody>
                  <a:tcPr anchor="ctr">
                    <a:solidFill>
                      <a:srgbClr val="92D050">
                        <a:alpha val="50000"/>
                      </a:srgbClr>
                    </a:solidFill>
                  </a:tcPr>
                </a:tc>
                <a:extLst>
                  <a:ext uri="{0D108BD9-81ED-4DB2-BD59-A6C34878D82A}">
                    <a16:rowId xmlns:a16="http://schemas.microsoft.com/office/drawing/2014/main" val="3982247366"/>
                  </a:ext>
                </a:extLst>
              </a:tr>
              <a:tr h="370840">
                <a:tc vMerge="1">
                  <a:txBody>
                    <a:bodyPr/>
                    <a:lstStyle/>
                    <a:p>
                      <a:endParaRPr lang="zh-TW"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TW" sz="1400" dirty="0"/>
                        <a:t>Minimum</a:t>
                      </a:r>
                      <a:endParaRPr lang="zh-TW" altLang="en-US" sz="1400" dirty="0"/>
                    </a:p>
                  </a:txBody>
                  <a:tcPr anchor="ctr">
                    <a:solidFill>
                      <a:srgbClr val="92D050">
                        <a:alpha val="30000"/>
                      </a:srgbClr>
                    </a:solidFill>
                  </a:tcPr>
                </a:tc>
                <a:tc>
                  <a:txBody>
                    <a:bodyPr/>
                    <a:lstStyle/>
                    <a:p>
                      <a:pPr algn="ctr"/>
                      <a:endParaRPr lang="zh-TW" altLang="en-US" sz="1400" dirty="0"/>
                    </a:p>
                  </a:txBody>
                  <a:tcPr anchor="ctr">
                    <a:solidFill>
                      <a:srgbClr val="92D050">
                        <a:alpha val="30000"/>
                      </a:srgbClr>
                    </a:solidFill>
                  </a:tcPr>
                </a:tc>
                <a:extLst>
                  <a:ext uri="{0D108BD9-81ED-4DB2-BD59-A6C34878D82A}">
                    <a16:rowId xmlns:a16="http://schemas.microsoft.com/office/drawing/2014/main" val="2703692794"/>
                  </a:ext>
                </a:extLst>
              </a:tr>
              <a:tr h="370840">
                <a:tc vMerge="1">
                  <a:txBody>
                    <a:bodyPr/>
                    <a:lstStyle/>
                    <a:p>
                      <a:endParaRPr lang="zh-TW"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TW" sz="1400" dirty="0"/>
                        <a:t>Standard deviation</a:t>
                      </a:r>
                      <a:endParaRPr lang="zh-TW" altLang="en-US" sz="1400" dirty="0"/>
                    </a:p>
                  </a:txBody>
                  <a:tcPr anchor="ctr">
                    <a:solidFill>
                      <a:srgbClr val="92D050">
                        <a:alpha val="50000"/>
                      </a:srgbClr>
                    </a:solidFill>
                  </a:tcPr>
                </a:tc>
                <a:tc>
                  <a:txBody>
                    <a:bodyPr/>
                    <a:lstStyle/>
                    <a:p>
                      <a:pPr algn="ctr"/>
                      <a:endParaRPr lang="zh-TW" altLang="en-US" sz="1400" dirty="0"/>
                    </a:p>
                  </a:txBody>
                  <a:tcPr anchor="ctr">
                    <a:solidFill>
                      <a:srgbClr val="92D050">
                        <a:alpha val="50000"/>
                      </a:srgbClr>
                    </a:solidFill>
                  </a:tcPr>
                </a:tc>
                <a:extLst>
                  <a:ext uri="{0D108BD9-81ED-4DB2-BD59-A6C34878D82A}">
                    <a16:rowId xmlns:a16="http://schemas.microsoft.com/office/drawing/2014/main" val="218166717"/>
                  </a:ext>
                </a:extLst>
              </a:tr>
              <a:tr h="370840">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Sequence feature</a:t>
                      </a:r>
                      <a:endParaRPr lang="en-US" altLang="zh-TW" sz="1400" b="1" dirty="0">
                        <a:solidFill>
                          <a:schemeClr val="tx1"/>
                        </a:solidFill>
                      </a:endParaRPr>
                    </a:p>
                  </a:txBody>
                  <a:tcPr anchor="ctr">
                    <a:solidFill>
                      <a:srgbClr val="92D050">
                        <a:alpha val="3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p to p value</a:t>
                      </a:r>
                    </a:p>
                  </a:txBody>
                  <a:tcPr anchor="ctr">
                    <a:solidFill>
                      <a:srgbClr val="92D050">
                        <a:alpha val="30000"/>
                      </a:srgbClr>
                    </a:solidFill>
                  </a:tcPr>
                </a:tc>
                <a:tc>
                  <a:txBody>
                    <a:bodyPr/>
                    <a:lstStyle/>
                    <a:p>
                      <a:pPr algn="ctr"/>
                      <a:endParaRPr lang="zh-TW" altLang="en-US" sz="1400" dirty="0"/>
                    </a:p>
                  </a:txBody>
                  <a:tcPr anchor="ctr">
                    <a:solidFill>
                      <a:srgbClr val="92D050">
                        <a:alpha val="30000"/>
                      </a:srgbClr>
                    </a:solidFill>
                  </a:tcPr>
                </a:tc>
                <a:extLst>
                  <a:ext uri="{0D108BD9-81ED-4DB2-BD59-A6C34878D82A}">
                    <a16:rowId xmlns:a16="http://schemas.microsoft.com/office/drawing/2014/main" val="4239175582"/>
                  </a:ext>
                </a:extLst>
              </a:tr>
              <a:tr h="634839">
                <a:tc vMerge="1">
                  <a:txBody>
                    <a:bodyPr/>
                    <a:lstStyle/>
                    <a:p>
                      <a:endParaRPr lang="zh-TW"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peak index</a:t>
                      </a:r>
                    </a:p>
                  </a:txBody>
                  <a:tcPr anchor="ctr">
                    <a:solidFill>
                      <a:srgbClr val="92D050">
                        <a:alpha val="50000"/>
                      </a:srgbClr>
                    </a:solidFill>
                  </a:tcPr>
                </a:tc>
                <a:tc>
                  <a:txBody>
                    <a:bodyPr/>
                    <a:lstStyle/>
                    <a:p>
                      <a:pPr algn="ctr"/>
                      <a:endParaRPr lang="zh-TW" altLang="en-US" sz="1400" dirty="0"/>
                    </a:p>
                  </a:txBody>
                  <a:tcPr anchor="ctr">
                    <a:solidFill>
                      <a:srgbClr val="92D050">
                        <a:alpha val="50000"/>
                      </a:srgbClr>
                    </a:solidFill>
                  </a:tcPr>
                </a:tc>
                <a:extLst>
                  <a:ext uri="{0D108BD9-81ED-4DB2-BD59-A6C34878D82A}">
                    <a16:rowId xmlns:a16="http://schemas.microsoft.com/office/drawing/2014/main" val="1386750371"/>
                  </a:ext>
                </a:extLst>
              </a:tr>
              <a:tr h="634839">
                <a:tc vMerge="1">
                  <a:txBody>
                    <a:bodyPr/>
                    <a:lstStyle/>
                    <a:p>
                      <a:endParaRPr lang="zh-TW"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crest factor</a:t>
                      </a:r>
                    </a:p>
                  </a:txBody>
                  <a:tcPr anchor="ctr">
                    <a:solidFill>
                      <a:srgbClr val="92D050">
                        <a:alpha val="30000"/>
                      </a:srgbClr>
                    </a:solidFill>
                  </a:tcPr>
                </a:tc>
                <a:tc>
                  <a:txBody>
                    <a:bodyPr/>
                    <a:lstStyle/>
                    <a:p>
                      <a:pPr algn="ctr"/>
                      <a:endParaRPr lang="zh-TW" altLang="en-US" sz="1400" dirty="0"/>
                    </a:p>
                  </a:txBody>
                  <a:tcPr anchor="ctr">
                    <a:solidFill>
                      <a:srgbClr val="92D050">
                        <a:alpha val="30000"/>
                      </a:srgbClr>
                    </a:solidFill>
                  </a:tcPr>
                </a:tc>
                <a:extLst>
                  <a:ext uri="{0D108BD9-81ED-4DB2-BD59-A6C34878D82A}">
                    <a16:rowId xmlns:a16="http://schemas.microsoft.com/office/drawing/2014/main" val="2095593530"/>
                  </a:ext>
                </a:extLst>
              </a:tr>
              <a:tr h="634839">
                <a:tc vMerge="1">
                  <a:txBody>
                    <a:bodyPr/>
                    <a:lstStyle/>
                    <a:p>
                      <a:endParaRPr lang="zh-TW"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clearance factor</a:t>
                      </a:r>
                      <a:endParaRPr lang="zh-TW" altLang="en-US" sz="1400" dirty="0"/>
                    </a:p>
                  </a:txBody>
                  <a:tcPr anchor="ctr">
                    <a:solidFill>
                      <a:srgbClr val="92D050">
                        <a:alpha val="50000"/>
                      </a:srgbClr>
                    </a:solidFill>
                  </a:tcPr>
                </a:tc>
                <a:tc>
                  <a:txBody>
                    <a:bodyPr/>
                    <a:lstStyle/>
                    <a:p>
                      <a:pPr algn="ctr"/>
                      <a:endParaRPr lang="zh-TW" altLang="en-US" sz="1400" dirty="0"/>
                    </a:p>
                  </a:txBody>
                  <a:tcPr anchor="ctr">
                    <a:solidFill>
                      <a:srgbClr val="92D050">
                        <a:alpha val="50000"/>
                      </a:srgbClr>
                    </a:solidFill>
                  </a:tcPr>
                </a:tc>
                <a:extLst>
                  <a:ext uri="{0D108BD9-81ED-4DB2-BD59-A6C34878D82A}">
                    <a16:rowId xmlns:a16="http://schemas.microsoft.com/office/drawing/2014/main" val="3516143091"/>
                  </a:ext>
                </a:extLst>
              </a:tr>
              <a:tr h="634839">
                <a:tc vMerge="1">
                  <a:txBody>
                    <a:bodyPr/>
                    <a:lstStyle/>
                    <a:p>
                      <a:endParaRPr lang="zh-TW"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shape factor</a:t>
                      </a:r>
                    </a:p>
                  </a:txBody>
                  <a:tcPr anchor="ctr">
                    <a:solidFill>
                      <a:srgbClr val="92D050">
                        <a:alpha val="30000"/>
                      </a:srgbClr>
                    </a:solidFill>
                  </a:tcPr>
                </a:tc>
                <a:tc>
                  <a:txBody>
                    <a:bodyPr/>
                    <a:lstStyle/>
                    <a:p>
                      <a:pPr algn="ctr"/>
                      <a:endParaRPr lang="zh-TW" altLang="en-US" sz="1400" dirty="0"/>
                    </a:p>
                  </a:txBody>
                  <a:tcPr anchor="ctr">
                    <a:solidFill>
                      <a:srgbClr val="92D050">
                        <a:alpha val="30000"/>
                      </a:srgbClr>
                    </a:solidFill>
                  </a:tcPr>
                </a:tc>
                <a:extLst>
                  <a:ext uri="{0D108BD9-81ED-4DB2-BD59-A6C34878D82A}">
                    <a16:rowId xmlns:a16="http://schemas.microsoft.com/office/drawing/2014/main" val="116081797"/>
                  </a:ext>
                </a:extLst>
              </a:tr>
              <a:tr h="634839">
                <a:tc vMerge="1">
                  <a:txBody>
                    <a:bodyPr/>
                    <a:lstStyle/>
                    <a:p>
                      <a:endParaRPr lang="zh-TW"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impulse factor</a:t>
                      </a:r>
                    </a:p>
                  </a:txBody>
                  <a:tcPr anchor="ctr">
                    <a:solidFill>
                      <a:srgbClr val="92D050">
                        <a:alpha val="50000"/>
                      </a:srgbClr>
                    </a:solidFill>
                  </a:tcPr>
                </a:tc>
                <a:tc>
                  <a:txBody>
                    <a:bodyPr/>
                    <a:lstStyle/>
                    <a:p>
                      <a:pPr algn="ctr"/>
                      <a:endParaRPr lang="zh-TW" altLang="en-US" sz="1400" dirty="0"/>
                    </a:p>
                  </a:txBody>
                  <a:tcPr anchor="ctr">
                    <a:solidFill>
                      <a:srgbClr val="92D050">
                        <a:alpha val="50000"/>
                      </a:srgbClr>
                    </a:solidFill>
                  </a:tcPr>
                </a:tc>
                <a:extLst>
                  <a:ext uri="{0D108BD9-81ED-4DB2-BD59-A6C34878D82A}">
                    <a16:rowId xmlns:a16="http://schemas.microsoft.com/office/drawing/2014/main" val="2472279094"/>
                  </a:ext>
                </a:extLst>
              </a:tr>
            </a:tbl>
          </a:graphicData>
        </a:graphic>
      </p:graphicFrame>
      <p:graphicFrame>
        <p:nvGraphicFramePr>
          <p:cNvPr id="74" name="物件 73">
            <a:extLst>
              <a:ext uri="{FF2B5EF4-FFF2-40B4-BE49-F238E27FC236}">
                <a16:creationId xmlns:a16="http://schemas.microsoft.com/office/drawing/2014/main" id="{538C04FC-FD6B-4D09-AC85-E7B13BD792D7}"/>
              </a:ext>
            </a:extLst>
          </p:cNvPr>
          <p:cNvGraphicFramePr>
            <a:graphicFrameLocks noChangeAspect="1"/>
          </p:cNvGraphicFramePr>
          <p:nvPr>
            <p:extLst>
              <p:ext uri="{D42A27DB-BD31-4B8C-83A1-F6EECF244321}">
                <p14:modId xmlns:p14="http://schemas.microsoft.com/office/powerpoint/2010/main" val="765979754"/>
              </p:ext>
            </p:extLst>
          </p:nvPr>
        </p:nvGraphicFramePr>
        <p:xfrm>
          <a:off x="4771529" y="1943302"/>
          <a:ext cx="1234679" cy="268223"/>
        </p:xfrm>
        <a:graphic>
          <a:graphicData uri="http://schemas.openxmlformats.org/presentationml/2006/ole">
            <mc:AlternateContent xmlns:mc="http://schemas.openxmlformats.org/markup-compatibility/2006">
              <mc:Choice xmlns:v="urn:schemas-microsoft-com:vml" Requires="v">
                <p:oleObj spid="_x0000_s72873" name="Equation" r:id="rId7" imgW="921504" imgH="200479" progId="Equation.DSMT4">
                  <p:embed/>
                </p:oleObj>
              </mc:Choice>
              <mc:Fallback>
                <p:oleObj name="Equation" r:id="rId7" imgW="921504" imgH="200479" progId="Equation.DSMT4">
                  <p:embed/>
                  <p:pic>
                    <p:nvPicPr>
                      <p:cNvPr id="74" name="物件 73">
                        <a:extLst>
                          <a:ext uri="{FF2B5EF4-FFF2-40B4-BE49-F238E27FC236}">
                            <a16:creationId xmlns:a16="http://schemas.microsoft.com/office/drawing/2014/main" id="{538C04FC-FD6B-4D09-AC85-E7B13BD792D7}"/>
                          </a:ext>
                        </a:extLst>
                      </p:cNvPr>
                      <p:cNvPicPr/>
                      <p:nvPr/>
                    </p:nvPicPr>
                    <p:blipFill>
                      <a:blip r:embed="rId8"/>
                      <a:stretch>
                        <a:fillRect/>
                      </a:stretch>
                    </p:blipFill>
                    <p:spPr>
                      <a:xfrm>
                        <a:off x="4771529" y="1943302"/>
                        <a:ext cx="1234679" cy="268223"/>
                      </a:xfrm>
                      <a:prstGeom prst="rect">
                        <a:avLst/>
                      </a:prstGeom>
                    </p:spPr>
                  </p:pic>
                </p:oleObj>
              </mc:Fallback>
            </mc:AlternateContent>
          </a:graphicData>
        </a:graphic>
      </p:graphicFrame>
      <p:graphicFrame>
        <p:nvGraphicFramePr>
          <p:cNvPr id="75" name="物件 74">
            <a:extLst>
              <a:ext uri="{FF2B5EF4-FFF2-40B4-BE49-F238E27FC236}">
                <a16:creationId xmlns:a16="http://schemas.microsoft.com/office/drawing/2014/main" id="{BAA2DAAE-7537-4A62-9A50-9FC2C6BB2E7D}"/>
              </a:ext>
            </a:extLst>
          </p:cNvPr>
          <p:cNvGraphicFramePr>
            <a:graphicFrameLocks noChangeAspect="1"/>
          </p:cNvGraphicFramePr>
          <p:nvPr>
            <p:extLst>
              <p:ext uri="{D42A27DB-BD31-4B8C-83A1-F6EECF244321}">
                <p14:modId xmlns:p14="http://schemas.microsoft.com/office/powerpoint/2010/main" val="1556565667"/>
              </p:ext>
            </p:extLst>
          </p:nvPr>
        </p:nvGraphicFramePr>
        <p:xfrm>
          <a:off x="4807844" y="2318328"/>
          <a:ext cx="1162051" cy="265732"/>
        </p:xfrm>
        <a:graphic>
          <a:graphicData uri="http://schemas.openxmlformats.org/presentationml/2006/ole">
            <mc:AlternateContent xmlns:mc="http://schemas.openxmlformats.org/markup-compatibility/2006">
              <mc:Choice xmlns:v="urn:schemas-microsoft-com:vml" Requires="v">
                <p:oleObj spid="_x0000_s72874" name="Equation" r:id="rId9" imgW="874100" imgH="200479" progId="Equation.DSMT4">
                  <p:embed/>
                </p:oleObj>
              </mc:Choice>
              <mc:Fallback>
                <p:oleObj name="Equation" r:id="rId9" imgW="874100" imgH="200479" progId="Equation.DSMT4">
                  <p:embed/>
                  <p:pic>
                    <p:nvPicPr>
                      <p:cNvPr id="75" name="物件 74">
                        <a:extLst>
                          <a:ext uri="{FF2B5EF4-FFF2-40B4-BE49-F238E27FC236}">
                            <a16:creationId xmlns:a16="http://schemas.microsoft.com/office/drawing/2014/main" id="{BAA2DAAE-7537-4A62-9A50-9FC2C6BB2E7D}"/>
                          </a:ext>
                        </a:extLst>
                      </p:cNvPr>
                      <p:cNvPicPr/>
                      <p:nvPr/>
                    </p:nvPicPr>
                    <p:blipFill>
                      <a:blip r:embed="rId10"/>
                      <a:stretch>
                        <a:fillRect/>
                      </a:stretch>
                    </p:blipFill>
                    <p:spPr>
                      <a:xfrm>
                        <a:off x="4807844" y="2318328"/>
                        <a:ext cx="1162051" cy="265732"/>
                      </a:xfrm>
                      <a:prstGeom prst="rect">
                        <a:avLst/>
                      </a:prstGeom>
                    </p:spPr>
                  </p:pic>
                </p:oleObj>
              </mc:Fallback>
            </mc:AlternateContent>
          </a:graphicData>
        </a:graphic>
      </p:graphicFrame>
      <p:graphicFrame>
        <p:nvGraphicFramePr>
          <p:cNvPr id="76" name="物件 75">
            <a:extLst>
              <a:ext uri="{FF2B5EF4-FFF2-40B4-BE49-F238E27FC236}">
                <a16:creationId xmlns:a16="http://schemas.microsoft.com/office/drawing/2014/main" id="{CCAC696D-6BE2-4C0C-A7CF-9C7926EDC980}"/>
              </a:ext>
            </a:extLst>
          </p:cNvPr>
          <p:cNvGraphicFramePr>
            <a:graphicFrameLocks noChangeAspect="1"/>
          </p:cNvGraphicFramePr>
          <p:nvPr>
            <p:extLst>
              <p:ext uri="{D42A27DB-BD31-4B8C-83A1-F6EECF244321}">
                <p14:modId xmlns:p14="http://schemas.microsoft.com/office/powerpoint/2010/main" val="833404069"/>
              </p:ext>
            </p:extLst>
          </p:nvPr>
        </p:nvGraphicFramePr>
        <p:xfrm>
          <a:off x="4600048" y="2718336"/>
          <a:ext cx="1568140" cy="462454"/>
        </p:xfrm>
        <a:graphic>
          <a:graphicData uri="http://schemas.openxmlformats.org/presentationml/2006/ole">
            <mc:AlternateContent xmlns:mc="http://schemas.openxmlformats.org/markup-compatibility/2006">
              <mc:Choice xmlns:v="urn:schemas-microsoft-com:vml" Requires="v">
                <p:oleObj spid="_x0000_s72875" name="Equation" r:id="rId11" imgW="1776930" imgH="524635" progId="Equation.DSMT4">
                  <p:embed/>
                </p:oleObj>
              </mc:Choice>
              <mc:Fallback>
                <p:oleObj name="Equation" r:id="rId11" imgW="1776930" imgH="524635" progId="Equation.DSMT4">
                  <p:embed/>
                  <p:pic>
                    <p:nvPicPr>
                      <p:cNvPr id="76" name="物件 75">
                        <a:extLst>
                          <a:ext uri="{FF2B5EF4-FFF2-40B4-BE49-F238E27FC236}">
                            <a16:creationId xmlns:a16="http://schemas.microsoft.com/office/drawing/2014/main" id="{CCAC696D-6BE2-4C0C-A7CF-9C7926EDC980}"/>
                          </a:ext>
                        </a:extLst>
                      </p:cNvPr>
                      <p:cNvPicPr/>
                      <p:nvPr/>
                    </p:nvPicPr>
                    <p:blipFill>
                      <a:blip r:embed="rId12"/>
                      <a:stretch>
                        <a:fillRect/>
                      </a:stretch>
                    </p:blipFill>
                    <p:spPr>
                      <a:xfrm>
                        <a:off x="4600048" y="2718336"/>
                        <a:ext cx="1568140" cy="462454"/>
                      </a:xfrm>
                      <a:prstGeom prst="rect">
                        <a:avLst/>
                      </a:prstGeom>
                    </p:spPr>
                  </p:pic>
                </p:oleObj>
              </mc:Fallback>
            </mc:AlternateContent>
          </a:graphicData>
        </a:graphic>
      </p:graphicFrame>
      <p:graphicFrame>
        <p:nvGraphicFramePr>
          <p:cNvPr id="77" name="物件 76">
            <a:extLst>
              <a:ext uri="{FF2B5EF4-FFF2-40B4-BE49-F238E27FC236}">
                <a16:creationId xmlns:a16="http://schemas.microsoft.com/office/drawing/2014/main" id="{337F60DC-4280-4ECE-A970-6A71DFBCA96D}"/>
              </a:ext>
            </a:extLst>
          </p:cNvPr>
          <p:cNvGraphicFramePr>
            <a:graphicFrameLocks noChangeAspect="1"/>
          </p:cNvGraphicFramePr>
          <p:nvPr>
            <p:extLst>
              <p:ext uri="{D42A27DB-BD31-4B8C-83A1-F6EECF244321}">
                <p14:modId xmlns:p14="http://schemas.microsoft.com/office/powerpoint/2010/main" val="2880256856"/>
              </p:ext>
            </p:extLst>
          </p:nvPr>
        </p:nvGraphicFramePr>
        <p:xfrm>
          <a:off x="4641181" y="3291829"/>
          <a:ext cx="1594019" cy="244934"/>
        </p:xfrm>
        <a:graphic>
          <a:graphicData uri="http://schemas.openxmlformats.org/presentationml/2006/ole">
            <mc:AlternateContent xmlns:mc="http://schemas.openxmlformats.org/markup-compatibility/2006">
              <mc:Choice xmlns:v="urn:schemas-microsoft-com:vml" Requires="v">
                <p:oleObj spid="_x0000_s72876" name="Equation" r:id="rId13" imgW="1301813" imgH="200479" progId="Equation.DSMT4">
                  <p:embed/>
                </p:oleObj>
              </mc:Choice>
              <mc:Fallback>
                <p:oleObj name="Equation" r:id="rId13" imgW="1301813" imgH="200479" progId="Equation.DSMT4">
                  <p:embed/>
                  <p:pic>
                    <p:nvPicPr>
                      <p:cNvPr id="77" name="物件 76">
                        <a:extLst>
                          <a:ext uri="{FF2B5EF4-FFF2-40B4-BE49-F238E27FC236}">
                            <a16:creationId xmlns:a16="http://schemas.microsoft.com/office/drawing/2014/main" id="{337F60DC-4280-4ECE-A970-6A71DFBCA96D}"/>
                          </a:ext>
                        </a:extLst>
                      </p:cNvPr>
                      <p:cNvPicPr/>
                      <p:nvPr/>
                    </p:nvPicPr>
                    <p:blipFill>
                      <a:blip r:embed="rId14"/>
                      <a:stretch>
                        <a:fillRect/>
                      </a:stretch>
                    </p:blipFill>
                    <p:spPr>
                      <a:xfrm>
                        <a:off x="4641181" y="3291829"/>
                        <a:ext cx="1594019" cy="244934"/>
                      </a:xfrm>
                      <a:prstGeom prst="rect">
                        <a:avLst/>
                      </a:prstGeom>
                    </p:spPr>
                  </p:pic>
                </p:oleObj>
              </mc:Fallback>
            </mc:AlternateContent>
          </a:graphicData>
        </a:graphic>
      </p:graphicFrame>
      <p:graphicFrame>
        <p:nvGraphicFramePr>
          <p:cNvPr id="78" name="物件 77">
            <a:extLst>
              <a:ext uri="{FF2B5EF4-FFF2-40B4-BE49-F238E27FC236}">
                <a16:creationId xmlns:a16="http://schemas.microsoft.com/office/drawing/2014/main" id="{905940B8-6366-450E-9A25-D901B1D36054}"/>
              </a:ext>
            </a:extLst>
          </p:cNvPr>
          <p:cNvGraphicFramePr>
            <a:graphicFrameLocks noChangeAspect="1"/>
          </p:cNvGraphicFramePr>
          <p:nvPr>
            <p:extLst>
              <p:ext uri="{D42A27DB-BD31-4B8C-83A1-F6EECF244321}">
                <p14:modId xmlns:p14="http://schemas.microsoft.com/office/powerpoint/2010/main" val="1734102284"/>
              </p:ext>
            </p:extLst>
          </p:nvPr>
        </p:nvGraphicFramePr>
        <p:xfrm>
          <a:off x="4961058" y="3542723"/>
          <a:ext cx="898969" cy="556076"/>
        </p:xfrm>
        <a:graphic>
          <a:graphicData uri="http://schemas.openxmlformats.org/presentationml/2006/ole">
            <mc:AlternateContent xmlns:mc="http://schemas.openxmlformats.org/markup-compatibility/2006">
              <mc:Choice xmlns:v="urn:schemas-microsoft-com:vml" Requires="v">
                <p:oleObj spid="_x0000_s72877" name="Equation" r:id="rId15" imgW="1111838" imgH="686894" progId="Equation.DSMT4">
                  <p:embed/>
                </p:oleObj>
              </mc:Choice>
              <mc:Fallback>
                <p:oleObj name="Equation" r:id="rId15" imgW="1111838" imgH="686894" progId="Equation.DSMT4">
                  <p:embed/>
                  <p:pic>
                    <p:nvPicPr>
                      <p:cNvPr id="78" name="物件 77">
                        <a:extLst>
                          <a:ext uri="{FF2B5EF4-FFF2-40B4-BE49-F238E27FC236}">
                            <a16:creationId xmlns:a16="http://schemas.microsoft.com/office/drawing/2014/main" id="{905940B8-6366-450E-9A25-D901B1D36054}"/>
                          </a:ext>
                        </a:extLst>
                      </p:cNvPr>
                      <p:cNvPicPr/>
                      <p:nvPr/>
                    </p:nvPicPr>
                    <p:blipFill>
                      <a:blip r:embed="rId16"/>
                      <a:stretch>
                        <a:fillRect/>
                      </a:stretch>
                    </p:blipFill>
                    <p:spPr>
                      <a:xfrm>
                        <a:off x="4961058" y="3542723"/>
                        <a:ext cx="898969" cy="556076"/>
                      </a:xfrm>
                      <a:prstGeom prst="rect">
                        <a:avLst/>
                      </a:prstGeom>
                    </p:spPr>
                  </p:pic>
                </p:oleObj>
              </mc:Fallback>
            </mc:AlternateContent>
          </a:graphicData>
        </a:graphic>
      </p:graphicFrame>
      <p:graphicFrame>
        <p:nvGraphicFramePr>
          <p:cNvPr id="79" name="物件 78">
            <a:extLst>
              <a:ext uri="{FF2B5EF4-FFF2-40B4-BE49-F238E27FC236}">
                <a16:creationId xmlns:a16="http://schemas.microsoft.com/office/drawing/2014/main" id="{5C4B6A2E-927B-40C1-84A4-227607777A8F}"/>
              </a:ext>
            </a:extLst>
          </p:cNvPr>
          <p:cNvGraphicFramePr>
            <a:graphicFrameLocks noChangeAspect="1"/>
          </p:cNvGraphicFramePr>
          <p:nvPr>
            <p:extLst>
              <p:ext uri="{D42A27DB-BD31-4B8C-83A1-F6EECF244321}">
                <p14:modId xmlns:p14="http://schemas.microsoft.com/office/powerpoint/2010/main" val="1254899454"/>
              </p:ext>
            </p:extLst>
          </p:nvPr>
        </p:nvGraphicFramePr>
        <p:xfrm>
          <a:off x="4809248" y="4143837"/>
          <a:ext cx="1013489" cy="664927"/>
        </p:xfrm>
        <a:graphic>
          <a:graphicData uri="http://schemas.openxmlformats.org/presentationml/2006/ole">
            <mc:AlternateContent xmlns:mc="http://schemas.openxmlformats.org/markup-compatibility/2006">
              <mc:Choice xmlns:v="urn:schemas-microsoft-com:vml" Requires="v">
                <p:oleObj spid="_x0000_s72878" name="Equation" r:id="rId17" imgW="1149546" imgH="753600" progId="Equation.DSMT4">
                  <p:embed/>
                </p:oleObj>
              </mc:Choice>
              <mc:Fallback>
                <p:oleObj name="Equation" r:id="rId17" imgW="1149546" imgH="753600" progId="Equation.DSMT4">
                  <p:embed/>
                  <p:pic>
                    <p:nvPicPr>
                      <p:cNvPr id="79" name="物件 78">
                        <a:extLst>
                          <a:ext uri="{FF2B5EF4-FFF2-40B4-BE49-F238E27FC236}">
                            <a16:creationId xmlns:a16="http://schemas.microsoft.com/office/drawing/2014/main" id="{5C4B6A2E-927B-40C1-84A4-227607777A8F}"/>
                          </a:ext>
                        </a:extLst>
                      </p:cNvPr>
                      <p:cNvPicPr/>
                      <p:nvPr/>
                    </p:nvPicPr>
                    <p:blipFill>
                      <a:blip r:embed="rId18"/>
                      <a:stretch>
                        <a:fillRect/>
                      </a:stretch>
                    </p:blipFill>
                    <p:spPr>
                      <a:xfrm>
                        <a:off x="4809248" y="4143837"/>
                        <a:ext cx="1013489" cy="664927"/>
                      </a:xfrm>
                      <a:prstGeom prst="rect">
                        <a:avLst/>
                      </a:prstGeom>
                    </p:spPr>
                  </p:pic>
                </p:oleObj>
              </mc:Fallback>
            </mc:AlternateContent>
          </a:graphicData>
        </a:graphic>
      </p:graphicFrame>
      <p:graphicFrame>
        <p:nvGraphicFramePr>
          <p:cNvPr id="80" name="物件 79">
            <a:extLst>
              <a:ext uri="{FF2B5EF4-FFF2-40B4-BE49-F238E27FC236}">
                <a16:creationId xmlns:a16="http://schemas.microsoft.com/office/drawing/2014/main" id="{9954431C-4EA0-4039-B578-6B52825DDC9D}"/>
              </a:ext>
            </a:extLst>
          </p:cNvPr>
          <p:cNvGraphicFramePr>
            <a:graphicFrameLocks noChangeAspect="1"/>
          </p:cNvGraphicFramePr>
          <p:nvPr>
            <p:extLst>
              <p:ext uri="{D42A27DB-BD31-4B8C-83A1-F6EECF244321}">
                <p14:modId xmlns:p14="http://schemas.microsoft.com/office/powerpoint/2010/main" val="1111196662"/>
              </p:ext>
            </p:extLst>
          </p:nvPr>
        </p:nvGraphicFramePr>
        <p:xfrm>
          <a:off x="4739811" y="4776880"/>
          <a:ext cx="1200828" cy="665324"/>
        </p:xfrm>
        <a:graphic>
          <a:graphicData uri="http://schemas.openxmlformats.org/presentationml/2006/ole">
            <mc:AlternateContent xmlns:mc="http://schemas.openxmlformats.org/markup-compatibility/2006">
              <mc:Choice xmlns:v="urn:schemas-microsoft-com:vml" Requires="v">
                <p:oleObj spid="_x0000_s72879" name="Equation" r:id="rId19" imgW="1292117" imgH="715379" progId="Equation.DSMT4">
                  <p:embed/>
                </p:oleObj>
              </mc:Choice>
              <mc:Fallback>
                <p:oleObj name="Equation" r:id="rId19" imgW="1292117" imgH="715379" progId="Equation.DSMT4">
                  <p:embed/>
                  <p:pic>
                    <p:nvPicPr>
                      <p:cNvPr id="80" name="物件 79">
                        <a:extLst>
                          <a:ext uri="{FF2B5EF4-FFF2-40B4-BE49-F238E27FC236}">
                            <a16:creationId xmlns:a16="http://schemas.microsoft.com/office/drawing/2014/main" id="{9954431C-4EA0-4039-B578-6B52825DDC9D}"/>
                          </a:ext>
                        </a:extLst>
                      </p:cNvPr>
                      <p:cNvPicPr/>
                      <p:nvPr/>
                    </p:nvPicPr>
                    <p:blipFill>
                      <a:blip r:embed="rId20"/>
                      <a:stretch>
                        <a:fillRect/>
                      </a:stretch>
                    </p:blipFill>
                    <p:spPr>
                      <a:xfrm>
                        <a:off x="4739811" y="4776880"/>
                        <a:ext cx="1200828" cy="665324"/>
                      </a:xfrm>
                      <a:prstGeom prst="rect">
                        <a:avLst/>
                      </a:prstGeom>
                    </p:spPr>
                  </p:pic>
                </p:oleObj>
              </mc:Fallback>
            </mc:AlternateContent>
          </a:graphicData>
        </a:graphic>
      </p:graphicFrame>
      <p:graphicFrame>
        <p:nvGraphicFramePr>
          <p:cNvPr id="81" name="物件 80">
            <a:extLst>
              <a:ext uri="{FF2B5EF4-FFF2-40B4-BE49-F238E27FC236}">
                <a16:creationId xmlns:a16="http://schemas.microsoft.com/office/drawing/2014/main" id="{3334F594-00F1-43F1-9EA1-854C60C502D8}"/>
              </a:ext>
            </a:extLst>
          </p:cNvPr>
          <p:cNvGraphicFramePr>
            <a:graphicFrameLocks noChangeAspect="1"/>
          </p:cNvGraphicFramePr>
          <p:nvPr>
            <p:extLst>
              <p:ext uri="{D42A27DB-BD31-4B8C-83A1-F6EECF244321}">
                <p14:modId xmlns:p14="http://schemas.microsoft.com/office/powerpoint/2010/main" val="618113247"/>
              </p:ext>
            </p:extLst>
          </p:nvPr>
        </p:nvGraphicFramePr>
        <p:xfrm>
          <a:off x="5008577" y="5441807"/>
          <a:ext cx="763383" cy="665324"/>
        </p:xfrm>
        <a:graphic>
          <a:graphicData uri="http://schemas.openxmlformats.org/presentationml/2006/ole">
            <mc:AlternateContent xmlns:mc="http://schemas.openxmlformats.org/markup-compatibility/2006">
              <mc:Choice xmlns:v="urn:schemas-microsoft-com:vml" Requires="v">
                <p:oleObj spid="_x0000_s72880" name="Equation" r:id="rId21" imgW="1149546" imgH="1001675" progId="Equation.DSMT4">
                  <p:embed/>
                </p:oleObj>
              </mc:Choice>
              <mc:Fallback>
                <p:oleObj name="Equation" r:id="rId21" imgW="1149546" imgH="1001675" progId="Equation.DSMT4">
                  <p:embed/>
                  <p:pic>
                    <p:nvPicPr>
                      <p:cNvPr id="81" name="物件 80">
                        <a:extLst>
                          <a:ext uri="{FF2B5EF4-FFF2-40B4-BE49-F238E27FC236}">
                            <a16:creationId xmlns:a16="http://schemas.microsoft.com/office/drawing/2014/main" id="{3334F594-00F1-43F1-9EA1-854C60C502D8}"/>
                          </a:ext>
                        </a:extLst>
                      </p:cNvPr>
                      <p:cNvPicPr/>
                      <p:nvPr/>
                    </p:nvPicPr>
                    <p:blipFill>
                      <a:blip r:embed="rId22"/>
                      <a:stretch>
                        <a:fillRect/>
                      </a:stretch>
                    </p:blipFill>
                    <p:spPr>
                      <a:xfrm>
                        <a:off x="5008577" y="5441807"/>
                        <a:ext cx="763383" cy="665324"/>
                      </a:xfrm>
                      <a:prstGeom prst="rect">
                        <a:avLst/>
                      </a:prstGeom>
                    </p:spPr>
                  </p:pic>
                </p:oleObj>
              </mc:Fallback>
            </mc:AlternateContent>
          </a:graphicData>
        </a:graphic>
      </p:graphicFrame>
      <p:graphicFrame>
        <p:nvGraphicFramePr>
          <p:cNvPr id="82" name="物件 81">
            <a:extLst>
              <a:ext uri="{FF2B5EF4-FFF2-40B4-BE49-F238E27FC236}">
                <a16:creationId xmlns:a16="http://schemas.microsoft.com/office/drawing/2014/main" id="{1063F1A9-12B6-46BA-9466-49AAE7BA1E3C}"/>
              </a:ext>
            </a:extLst>
          </p:cNvPr>
          <p:cNvGraphicFramePr>
            <a:graphicFrameLocks noChangeAspect="1"/>
          </p:cNvGraphicFramePr>
          <p:nvPr>
            <p:extLst>
              <p:ext uri="{D42A27DB-BD31-4B8C-83A1-F6EECF244321}">
                <p14:modId xmlns:p14="http://schemas.microsoft.com/office/powerpoint/2010/main" val="3475100568"/>
              </p:ext>
            </p:extLst>
          </p:nvPr>
        </p:nvGraphicFramePr>
        <p:xfrm>
          <a:off x="4984938" y="6082516"/>
          <a:ext cx="798359" cy="572333"/>
        </p:xfrm>
        <a:graphic>
          <a:graphicData uri="http://schemas.openxmlformats.org/presentationml/2006/ole">
            <mc:AlternateContent xmlns:mc="http://schemas.openxmlformats.org/markup-compatibility/2006">
              <mc:Choice xmlns:v="urn:schemas-microsoft-com:vml" Requires="v">
                <p:oleObj spid="_x0000_s72881" name="Equation" r:id="rId23" imgW="959571" imgH="686894" progId="Equation.DSMT4">
                  <p:embed/>
                </p:oleObj>
              </mc:Choice>
              <mc:Fallback>
                <p:oleObj name="Equation" r:id="rId23" imgW="959571" imgH="686894" progId="Equation.DSMT4">
                  <p:embed/>
                  <p:pic>
                    <p:nvPicPr>
                      <p:cNvPr id="82" name="物件 81">
                        <a:extLst>
                          <a:ext uri="{FF2B5EF4-FFF2-40B4-BE49-F238E27FC236}">
                            <a16:creationId xmlns:a16="http://schemas.microsoft.com/office/drawing/2014/main" id="{1063F1A9-12B6-46BA-9466-49AAE7BA1E3C}"/>
                          </a:ext>
                        </a:extLst>
                      </p:cNvPr>
                      <p:cNvPicPr/>
                      <p:nvPr/>
                    </p:nvPicPr>
                    <p:blipFill>
                      <a:blip r:embed="rId24"/>
                      <a:stretch>
                        <a:fillRect/>
                      </a:stretch>
                    </p:blipFill>
                    <p:spPr>
                      <a:xfrm>
                        <a:off x="4984938" y="6082516"/>
                        <a:ext cx="798359" cy="572333"/>
                      </a:xfrm>
                      <a:prstGeom prst="rect">
                        <a:avLst/>
                      </a:prstGeom>
                    </p:spPr>
                  </p:pic>
                </p:oleObj>
              </mc:Fallback>
            </mc:AlternateContent>
          </a:graphicData>
        </a:graphic>
      </p:graphicFrame>
      <p:grpSp>
        <p:nvGrpSpPr>
          <p:cNvPr id="13" name="群組 12">
            <a:extLst>
              <a:ext uri="{FF2B5EF4-FFF2-40B4-BE49-F238E27FC236}">
                <a16:creationId xmlns:a16="http://schemas.microsoft.com/office/drawing/2014/main" id="{F96C2249-35BD-42BE-B51A-922D491B6D2F}"/>
              </a:ext>
            </a:extLst>
          </p:cNvPr>
          <p:cNvGrpSpPr/>
          <p:nvPr/>
        </p:nvGrpSpPr>
        <p:grpSpPr>
          <a:xfrm>
            <a:off x="8769288" y="2154398"/>
            <a:ext cx="3172522" cy="1885269"/>
            <a:chOff x="8649759" y="1610765"/>
            <a:chExt cx="3172522" cy="1885269"/>
          </a:xfrm>
        </p:grpSpPr>
        <p:pic>
          <p:nvPicPr>
            <p:cNvPr id="86" name="圖片 85">
              <a:extLst>
                <a:ext uri="{FF2B5EF4-FFF2-40B4-BE49-F238E27FC236}">
                  <a16:creationId xmlns:a16="http://schemas.microsoft.com/office/drawing/2014/main" id="{C8460C22-0C44-4003-8D65-22837FF3F304}"/>
                </a:ext>
              </a:extLst>
            </p:cNvPr>
            <p:cNvPicPr>
              <a:picLocks noChangeAspect="1"/>
            </p:cNvPicPr>
            <p:nvPr/>
          </p:nvPicPr>
          <p:blipFill>
            <a:blip r:embed="rId25"/>
            <a:stretch>
              <a:fillRect/>
            </a:stretch>
          </p:blipFill>
          <p:spPr>
            <a:xfrm>
              <a:off x="8649759" y="1610765"/>
              <a:ext cx="3172522" cy="1885269"/>
            </a:xfrm>
            <a:prstGeom prst="rect">
              <a:avLst/>
            </a:prstGeom>
          </p:spPr>
        </p:pic>
        <p:cxnSp>
          <p:nvCxnSpPr>
            <p:cNvPr id="11" name="直線接點 10">
              <a:extLst>
                <a:ext uri="{FF2B5EF4-FFF2-40B4-BE49-F238E27FC236}">
                  <a16:creationId xmlns:a16="http://schemas.microsoft.com/office/drawing/2014/main" id="{973950EB-BAD5-4516-8816-94E54B1B5C4A}"/>
                </a:ext>
              </a:extLst>
            </p:cNvPr>
            <p:cNvCxnSpPr>
              <a:cxnSpLocks/>
            </p:cNvCxnSpPr>
            <p:nvPr/>
          </p:nvCxnSpPr>
          <p:spPr>
            <a:xfrm>
              <a:off x="8816422" y="2094747"/>
              <a:ext cx="132063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直線接點 86">
              <a:extLst>
                <a:ext uri="{FF2B5EF4-FFF2-40B4-BE49-F238E27FC236}">
                  <a16:creationId xmlns:a16="http://schemas.microsoft.com/office/drawing/2014/main" id="{D4DAF1EE-C47E-4B40-9AFB-308AC3C99EEA}"/>
                </a:ext>
              </a:extLst>
            </p:cNvPr>
            <p:cNvCxnSpPr>
              <a:cxnSpLocks/>
            </p:cNvCxnSpPr>
            <p:nvPr/>
          </p:nvCxnSpPr>
          <p:spPr>
            <a:xfrm>
              <a:off x="10423996" y="2094747"/>
              <a:ext cx="132063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86B27CC4-C87B-4197-9FCC-A2F2228EFAB6}"/>
                </a:ext>
              </a:extLst>
            </p:cNvPr>
            <p:cNvCxnSpPr>
              <a:cxnSpLocks/>
            </p:cNvCxnSpPr>
            <p:nvPr/>
          </p:nvCxnSpPr>
          <p:spPr>
            <a:xfrm>
              <a:off x="8826254" y="2966897"/>
              <a:ext cx="132063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9" name="標題 1">
              <a:extLst>
                <a:ext uri="{FF2B5EF4-FFF2-40B4-BE49-F238E27FC236}">
                  <a16:creationId xmlns:a16="http://schemas.microsoft.com/office/drawing/2014/main" id="{A574C5F4-68C0-4D5A-A2C7-D40611357B1A}"/>
                </a:ext>
              </a:extLst>
            </p:cNvPr>
            <p:cNvSpPr txBox="1">
              <a:spLocks/>
            </p:cNvSpPr>
            <p:nvPr/>
          </p:nvSpPr>
          <p:spPr>
            <a:xfrm>
              <a:off x="10705979" y="2781216"/>
              <a:ext cx="756670" cy="5060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spcAft>
                  <a:spcPts val="600"/>
                </a:spcAft>
                <a:defRPr/>
              </a:pPr>
              <a:r>
                <a:rPr kumimoji="1" lang="en-US" altLang="zh-TW" sz="2400" b="1" dirty="0">
                  <a:solidFill>
                    <a:prstClr val="black">
                      <a:lumMod val="85000"/>
                      <a:lumOff val="15000"/>
                    </a:prstClr>
                  </a:solidFill>
                  <a:latin typeface="Calibri" panose="020F0502020204030204" pitchFamily="34" charset="0"/>
                </a:rPr>
                <a:t>……</a:t>
              </a:r>
            </a:p>
          </p:txBody>
        </p:sp>
      </p:grpSp>
      <p:sp>
        <p:nvSpPr>
          <p:cNvPr id="50" name="矩形 49">
            <a:extLst>
              <a:ext uri="{FF2B5EF4-FFF2-40B4-BE49-F238E27FC236}">
                <a16:creationId xmlns:a16="http://schemas.microsoft.com/office/drawing/2014/main" id="{18E7AB2A-6C67-4963-B522-A07905CDC87E}"/>
              </a:ext>
            </a:extLst>
          </p:cNvPr>
          <p:cNvSpPr/>
          <p:nvPr/>
        </p:nvSpPr>
        <p:spPr>
          <a:xfrm>
            <a:off x="45214" y="3291829"/>
            <a:ext cx="2179251" cy="1850442"/>
          </a:xfrm>
          <a:prstGeom prst="rect">
            <a:avLst/>
          </a:prstGeom>
          <a:solidFill>
            <a:srgbClr val="92D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0" name="文字方塊 99">
            <a:extLst>
              <a:ext uri="{FF2B5EF4-FFF2-40B4-BE49-F238E27FC236}">
                <a16:creationId xmlns:a16="http://schemas.microsoft.com/office/drawing/2014/main" id="{1B1AF915-ACB1-41AA-AB40-20C79389B7AC}"/>
              </a:ext>
            </a:extLst>
          </p:cNvPr>
          <p:cNvSpPr txBox="1"/>
          <p:nvPr/>
        </p:nvSpPr>
        <p:spPr>
          <a:xfrm>
            <a:off x="8627594" y="1666491"/>
            <a:ext cx="3455911" cy="400110"/>
          </a:xfrm>
          <a:prstGeom prst="rect">
            <a:avLst/>
          </a:prstGeom>
          <a:noFill/>
        </p:spPr>
        <p:txBody>
          <a:bodyPr wrap="square" rtlCol="0">
            <a:spAutoFit/>
          </a:bodyPr>
          <a:lstStyle/>
          <a:p>
            <a:r>
              <a:rPr lang="en-US" altLang="zh-TW" sz="2000" b="1" dirty="0">
                <a:solidFill>
                  <a:schemeClr val="accent1">
                    <a:lumMod val="25000"/>
                  </a:schemeClr>
                </a:solidFill>
                <a:ea typeface="微軟正黑體"/>
              </a:rPr>
              <a:t>Set mean as central by feature</a:t>
            </a:r>
          </a:p>
        </p:txBody>
      </p:sp>
      <p:sp>
        <p:nvSpPr>
          <p:cNvPr id="101" name="文字方塊 100">
            <a:extLst>
              <a:ext uri="{FF2B5EF4-FFF2-40B4-BE49-F238E27FC236}">
                <a16:creationId xmlns:a16="http://schemas.microsoft.com/office/drawing/2014/main" id="{E6749EDD-FB18-45B4-A72E-8AE700E09283}"/>
              </a:ext>
            </a:extLst>
          </p:cNvPr>
          <p:cNvSpPr txBox="1"/>
          <p:nvPr/>
        </p:nvSpPr>
        <p:spPr>
          <a:xfrm>
            <a:off x="9310681" y="5888800"/>
            <a:ext cx="2023054" cy="707886"/>
          </a:xfrm>
          <a:prstGeom prst="rect">
            <a:avLst/>
          </a:prstGeom>
          <a:noFill/>
        </p:spPr>
        <p:txBody>
          <a:bodyPr wrap="square" rtlCol="0">
            <a:spAutoFit/>
          </a:bodyPr>
          <a:lstStyle/>
          <a:p>
            <a:pPr algn="ctr"/>
            <a:r>
              <a:rPr lang="en-US" altLang="zh-TW" sz="2000" b="1" dirty="0">
                <a:solidFill>
                  <a:schemeClr val="accent1">
                    <a:lumMod val="10000"/>
                  </a:schemeClr>
                </a:solidFill>
                <a:ea typeface="微軟正黑體"/>
              </a:rPr>
              <a:t>Instantaneous indicator </a:t>
            </a:r>
          </a:p>
        </p:txBody>
      </p:sp>
      <p:sp>
        <p:nvSpPr>
          <p:cNvPr id="103" name="文字方塊 102">
            <a:extLst>
              <a:ext uri="{FF2B5EF4-FFF2-40B4-BE49-F238E27FC236}">
                <a16:creationId xmlns:a16="http://schemas.microsoft.com/office/drawing/2014/main" id="{5F5610B0-A8A1-4DAD-B178-7C294ABDC4C4}"/>
              </a:ext>
            </a:extLst>
          </p:cNvPr>
          <p:cNvSpPr txBox="1"/>
          <p:nvPr/>
        </p:nvSpPr>
        <p:spPr>
          <a:xfrm>
            <a:off x="8713693" y="4929772"/>
            <a:ext cx="3433092" cy="369332"/>
          </a:xfrm>
          <a:prstGeom prst="rect">
            <a:avLst/>
          </a:prstGeom>
          <a:noFill/>
        </p:spPr>
        <p:txBody>
          <a:bodyPr wrap="square" rtlCol="0">
            <a:spAutoFit/>
          </a:bodyPr>
          <a:lstStyle/>
          <a:p>
            <a:r>
              <a:rPr lang="en-US" altLang="zh-TW" b="1" dirty="0" err="1">
                <a:solidFill>
                  <a:schemeClr val="accent1">
                    <a:lumMod val="25000"/>
                  </a:schemeClr>
                </a:solidFill>
                <a:ea typeface="微軟正黑體"/>
              </a:rPr>
              <a:t>Mahalanobis</a:t>
            </a:r>
            <a:r>
              <a:rPr lang="en-US" altLang="zh-TW" b="1" dirty="0">
                <a:solidFill>
                  <a:schemeClr val="accent1">
                    <a:lumMod val="25000"/>
                  </a:schemeClr>
                </a:solidFill>
                <a:ea typeface="微軟正黑體"/>
              </a:rPr>
              <a:t> distance calculation </a:t>
            </a:r>
          </a:p>
        </p:txBody>
      </p:sp>
      <p:grpSp>
        <p:nvGrpSpPr>
          <p:cNvPr id="49" name="群組 48">
            <a:extLst>
              <a:ext uri="{FF2B5EF4-FFF2-40B4-BE49-F238E27FC236}">
                <a16:creationId xmlns:a16="http://schemas.microsoft.com/office/drawing/2014/main" id="{C31681E7-EE25-4103-A472-12D23ED764A4}"/>
              </a:ext>
            </a:extLst>
          </p:cNvPr>
          <p:cNvGrpSpPr/>
          <p:nvPr/>
        </p:nvGrpSpPr>
        <p:grpSpPr>
          <a:xfrm>
            <a:off x="1268954" y="222815"/>
            <a:ext cx="9950174" cy="228068"/>
            <a:chOff x="3" y="302483"/>
            <a:chExt cx="12191997" cy="584393"/>
          </a:xfrm>
        </p:grpSpPr>
        <p:sp>
          <p:nvSpPr>
            <p:cNvPr id="52" name="五邊形 12">
              <a:extLst>
                <a:ext uri="{FF2B5EF4-FFF2-40B4-BE49-F238E27FC236}">
                  <a16:creationId xmlns:a16="http://schemas.microsoft.com/office/drawing/2014/main" id="{87209C37-7FEA-4E1D-8588-518DF0305F59}"/>
                </a:ext>
              </a:extLst>
            </p:cNvPr>
            <p:cNvSpPr/>
            <p:nvPr/>
          </p:nvSpPr>
          <p:spPr>
            <a:xfrm>
              <a:off x="3" y="302483"/>
              <a:ext cx="2061141" cy="584393"/>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Introduction</a:t>
              </a:r>
            </a:p>
          </p:txBody>
        </p:sp>
        <p:sp>
          <p:nvSpPr>
            <p:cNvPr id="53" name="五邊形 13">
              <a:extLst>
                <a:ext uri="{FF2B5EF4-FFF2-40B4-BE49-F238E27FC236}">
                  <a16:creationId xmlns:a16="http://schemas.microsoft.com/office/drawing/2014/main" id="{375BDEEF-271D-46BC-A14E-BA149B634CA5}"/>
                </a:ext>
              </a:extLst>
            </p:cNvPr>
            <p:cNvSpPr/>
            <p:nvPr/>
          </p:nvSpPr>
          <p:spPr>
            <a:xfrm>
              <a:off x="2061144" y="309426"/>
              <a:ext cx="2195548" cy="575971"/>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Literature Review</a:t>
              </a:r>
              <a:endParaRPr kumimoji="0" lang="en-US" altLang="zh-TW" sz="1200" b="1" i="0" u="none" strike="noStrike" kern="0" cap="none" spc="0" normalizeH="0" baseline="0" noProof="0" dirty="0">
                <a:ln>
                  <a:noFill/>
                </a:ln>
                <a:solidFill>
                  <a:prstClr val="black"/>
                </a:solidFill>
                <a:effectLst/>
                <a:uLnTx/>
                <a:uFillTx/>
                <a:ea typeface="微軟正黑體"/>
                <a:cs typeface="+mn-cs"/>
              </a:endParaRPr>
            </a:p>
          </p:txBody>
        </p:sp>
        <p:sp>
          <p:nvSpPr>
            <p:cNvPr id="54" name="五邊形 14">
              <a:extLst>
                <a:ext uri="{FF2B5EF4-FFF2-40B4-BE49-F238E27FC236}">
                  <a16:creationId xmlns:a16="http://schemas.microsoft.com/office/drawing/2014/main" id="{9DB75AC7-5ACA-4464-A02D-7352C2927E81}"/>
                </a:ext>
              </a:extLst>
            </p:cNvPr>
            <p:cNvSpPr/>
            <p:nvPr/>
          </p:nvSpPr>
          <p:spPr>
            <a:xfrm>
              <a:off x="4256692" y="302484"/>
              <a:ext cx="2417377" cy="559598"/>
            </a:xfrm>
            <a:prstGeom prst="homePlat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kern="0">
                  <a:solidFill>
                    <a:prstClr val="black"/>
                  </a:solidFill>
                  <a:latin typeface="Calibri" panose="020F0502020204030204" pitchFamily="34" charset="0"/>
                </a:rPr>
                <a:t>Proposed Methods</a:t>
              </a:r>
              <a:endParaRPr lang="en-US" altLang="zh-TW" sz="1200" b="1" kern="0" dirty="0">
                <a:solidFill>
                  <a:prstClr val="black"/>
                </a:solidFill>
                <a:latin typeface="Calibri" panose="020F0502020204030204" pitchFamily="34" charset="0"/>
              </a:endParaRPr>
            </a:p>
          </p:txBody>
        </p:sp>
        <p:sp>
          <p:nvSpPr>
            <p:cNvPr id="55" name="五邊形 16">
              <a:extLst>
                <a:ext uri="{FF2B5EF4-FFF2-40B4-BE49-F238E27FC236}">
                  <a16:creationId xmlns:a16="http://schemas.microsoft.com/office/drawing/2014/main" id="{BFA3EE05-AEB3-4FCD-9209-570083A9F661}"/>
                </a:ext>
              </a:extLst>
            </p:cNvPr>
            <p:cNvSpPr/>
            <p:nvPr/>
          </p:nvSpPr>
          <p:spPr>
            <a:xfrm>
              <a:off x="6674068" y="302483"/>
              <a:ext cx="2606565" cy="552655"/>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Empirical</a:t>
              </a:r>
              <a:r>
                <a:rPr kumimoji="0" lang="zh-TW" altLang="en-US" sz="1200" b="1" i="0" u="none" strike="noStrike" kern="0" cap="none" spc="0" normalizeH="0" baseline="0" noProof="0" dirty="0">
                  <a:ln>
                    <a:noFill/>
                  </a:ln>
                  <a:solidFill>
                    <a:prstClr val="black"/>
                  </a:solidFill>
                  <a:effectLst/>
                  <a:uLnTx/>
                  <a:uFillTx/>
                  <a:ea typeface="新細明體" panose="02020500000000000000" pitchFamily="18" charset="-120"/>
                  <a:cs typeface="+mn-cs"/>
                </a:rPr>
                <a:t> </a:t>
              </a: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Study</a:t>
              </a:r>
            </a:p>
          </p:txBody>
        </p:sp>
        <p:sp>
          <p:nvSpPr>
            <p:cNvPr id="56" name="五邊形 17">
              <a:extLst>
                <a:ext uri="{FF2B5EF4-FFF2-40B4-BE49-F238E27FC236}">
                  <a16:creationId xmlns:a16="http://schemas.microsoft.com/office/drawing/2014/main" id="{DECE3995-BC56-4C90-A2F5-A028BBF07BC8}"/>
                </a:ext>
              </a:extLst>
            </p:cNvPr>
            <p:cNvSpPr/>
            <p:nvPr/>
          </p:nvSpPr>
          <p:spPr>
            <a:xfrm>
              <a:off x="9280634" y="309426"/>
              <a:ext cx="2911366" cy="552655"/>
            </a:xfrm>
            <a:prstGeom prst="homePlat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TW" sz="1200" b="1" kern="0" dirty="0">
                  <a:solidFill>
                    <a:prstClr val="black"/>
                  </a:solidFill>
                  <a:latin typeface="Calibri" panose="020F0502020204030204" pitchFamily="34" charset="0"/>
                </a:rPr>
                <a:t>Conclusion</a:t>
              </a:r>
            </a:p>
          </p:txBody>
        </p:sp>
      </p:grpSp>
      <p:cxnSp>
        <p:nvCxnSpPr>
          <p:cNvPr id="58" name="直線單箭頭接點 57">
            <a:extLst>
              <a:ext uri="{FF2B5EF4-FFF2-40B4-BE49-F238E27FC236}">
                <a16:creationId xmlns:a16="http://schemas.microsoft.com/office/drawing/2014/main" id="{26C31F6C-B1A0-44B6-8369-568834EA3A0A}"/>
              </a:ext>
            </a:extLst>
          </p:cNvPr>
          <p:cNvCxnSpPr>
            <a:cxnSpLocks/>
          </p:cNvCxnSpPr>
          <p:nvPr/>
        </p:nvCxnSpPr>
        <p:spPr>
          <a:xfrm>
            <a:off x="10389643" y="4354300"/>
            <a:ext cx="0" cy="352951"/>
          </a:xfrm>
          <a:prstGeom prst="straightConnector1">
            <a:avLst/>
          </a:prstGeom>
          <a:ln w="38100">
            <a:solidFill>
              <a:schemeClr val="tx2">
                <a:lumMod val="85000"/>
                <a:lumOff val="15000"/>
              </a:schemeClr>
            </a:solidFill>
            <a:tailEnd type="triangle" w="lg" len="lg"/>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A7511805-CCB8-40E8-B825-E5EDE1C69083}"/>
              </a:ext>
            </a:extLst>
          </p:cNvPr>
          <p:cNvPicPr>
            <a:picLocks noChangeAspect="1"/>
          </p:cNvPicPr>
          <p:nvPr/>
        </p:nvPicPr>
        <p:blipFill>
          <a:blip r:embed="rId26"/>
          <a:stretch>
            <a:fillRect/>
          </a:stretch>
        </p:blipFill>
        <p:spPr>
          <a:xfrm>
            <a:off x="65578" y="3366770"/>
            <a:ext cx="1990113" cy="1480713"/>
          </a:xfrm>
          <a:prstGeom prst="rect">
            <a:avLst/>
          </a:prstGeom>
        </p:spPr>
      </p:pic>
      <p:grpSp>
        <p:nvGrpSpPr>
          <p:cNvPr id="12" name="群組 11">
            <a:extLst>
              <a:ext uri="{FF2B5EF4-FFF2-40B4-BE49-F238E27FC236}">
                <a16:creationId xmlns:a16="http://schemas.microsoft.com/office/drawing/2014/main" id="{6BE4C6FD-55D0-42B7-B468-F89F1E7DBE73}"/>
              </a:ext>
            </a:extLst>
          </p:cNvPr>
          <p:cNvGrpSpPr/>
          <p:nvPr/>
        </p:nvGrpSpPr>
        <p:grpSpPr>
          <a:xfrm>
            <a:off x="6586863" y="2318328"/>
            <a:ext cx="1830622" cy="2742297"/>
            <a:chOff x="6553125" y="2166813"/>
            <a:chExt cx="1830622" cy="2742297"/>
          </a:xfrm>
        </p:grpSpPr>
        <p:pic>
          <p:nvPicPr>
            <p:cNvPr id="63" name="圖片 62">
              <a:extLst>
                <a:ext uri="{FF2B5EF4-FFF2-40B4-BE49-F238E27FC236}">
                  <a16:creationId xmlns:a16="http://schemas.microsoft.com/office/drawing/2014/main" id="{A1DECC7D-7FB3-4B7C-A59D-E6EBF3916C88}"/>
                </a:ext>
              </a:extLst>
            </p:cNvPr>
            <p:cNvPicPr>
              <a:picLocks noChangeAspect="1"/>
            </p:cNvPicPr>
            <p:nvPr/>
          </p:nvPicPr>
          <p:blipFill rotWithShape="1">
            <a:blip r:embed="rId25"/>
            <a:srcRect r="50102" b="49029"/>
            <a:stretch/>
          </p:blipFill>
          <p:spPr>
            <a:xfrm>
              <a:off x="6750382" y="2928363"/>
              <a:ext cx="1165910" cy="707736"/>
            </a:xfrm>
            <a:prstGeom prst="rect">
              <a:avLst/>
            </a:prstGeom>
          </p:spPr>
        </p:pic>
        <p:pic>
          <p:nvPicPr>
            <p:cNvPr id="64" name="圖片 63">
              <a:extLst>
                <a:ext uri="{FF2B5EF4-FFF2-40B4-BE49-F238E27FC236}">
                  <a16:creationId xmlns:a16="http://schemas.microsoft.com/office/drawing/2014/main" id="{BC0737A0-BD98-42E0-B58F-84E3A4B19C24}"/>
                </a:ext>
              </a:extLst>
            </p:cNvPr>
            <p:cNvPicPr>
              <a:picLocks noChangeAspect="1"/>
            </p:cNvPicPr>
            <p:nvPr/>
          </p:nvPicPr>
          <p:blipFill rotWithShape="1">
            <a:blip r:embed="rId25"/>
            <a:srcRect r="50102" b="49029"/>
            <a:stretch/>
          </p:blipFill>
          <p:spPr>
            <a:xfrm>
              <a:off x="6827670" y="3075132"/>
              <a:ext cx="1165910" cy="707736"/>
            </a:xfrm>
            <a:prstGeom prst="rect">
              <a:avLst/>
            </a:prstGeom>
          </p:spPr>
        </p:pic>
        <p:pic>
          <p:nvPicPr>
            <p:cNvPr id="65" name="圖片 64">
              <a:extLst>
                <a:ext uri="{FF2B5EF4-FFF2-40B4-BE49-F238E27FC236}">
                  <a16:creationId xmlns:a16="http://schemas.microsoft.com/office/drawing/2014/main" id="{46D2DE82-F087-462D-8273-B7811D5592EF}"/>
                </a:ext>
              </a:extLst>
            </p:cNvPr>
            <p:cNvPicPr>
              <a:picLocks noChangeAspect="1"/>
            </p:cNvPicPr>
            <p:nvPr/>
          </p:nvPicPr>
          <p:blipFill rotWithShape="1">
            <a:blip r:embed="rId25"/>
            <a:srcRect r="50102" b="49029"/>
            <a:stretch/>
          </p:blipFill>
          <p:spPr>
            <a:xfrm>
              <a:off x="6922847" y="3272191"/>
              <a:ext cx="1165910" cy="707736"/>
            </a:xfrm>
            <a:prstGeom prst="rect">
              <a:avLst/>
            </a:prstGeom>
          </p:spPr>
        </p:pic>
        <p:pic>
          <p:nvPicPr>
            <p:cNvPr id="66" name="圖片 65">
              <a:extLst>
                <a:ext uri="{FF2B5EF4-FFF2-40B4-BE49-F238E27FC236}">
                  <a16:creationId xmlns:a16="http://schemas.microsoft.com/office/drawing/2014/main" id="{054D624E-02E9-4531-B9E3-E2A3A8CDADED}"/>
                </a:ext>
              </a:extLst>
            </p:cNvPr>
            <p:cNvPicPr>
              <a:picLocks noChangeAspect="1"/>
            </p:cNvPicPr>
            <p:nvPr/>
          </p:nvPicPr>
          <p:blipFill rotWithShape="1">
            <a:blip r:embed="rId25"/>
            <a:srcRect r="50102" b="49029"/>
            <a:stretch/>
          </p:blipFill>
          <p:spPr>
            <a:xfrm>
              <a:off x="7050615" y="3429000"/>
              <a:ext cx="1165910" cy="707736"/>
            </a:xfrm>
            <a:prstGeom prst="rect">
              <a:avLst/>
            </a:prstGeom>
          </p:spPr>
        </p:pic>
        <p:sp>
          <p:nvSpPr>
            <p:cNvPr id="67" name="標題 1">
              <a:extLst>
                <a:ext uri="{FF2B5EF4-FFF2-40B4-BE49-F238E27FC236}">
                  <a16:creationId xmlns:a16="http://schemas.microsoft.com/office/drawing/2014/main" id="{E66E49E7-078A-4E76-AB0C-6BD8181E8DB2}"/>
                </a:ext>
              </a:extLst>
            </p:cNvPr>
            <p:cNvSpPr txBox="1">
              <a:spLocks/>
            </p:cNvSpPr>
            <p:nvPr/>
          </p:nvSpPr>
          <p:spPr>
            <a:xfrm rot="16200000">
              <a:off x="7172575" y="4302231"/>
              <a:ext cx="707736" cy="5060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spcAft>
                  <a:spcPts val="600"/>
                </a:spcAft>
                <a:defRPr/>
              </a:pPr>
              <a:r>
                <a:rPr kumimoji="1" lang="en-US" altLang="zh-TW" sz="2400" b="1" dirty="0">
                  <a:solidFill>
                    <a:prstClr val="black">
                      <a:lumMod val="85000"/>
                      <a:lumOff val="15000"/>
                    </a:prstClr>
                  </a:solidFill>
                  <a:latin typeface="Calibri" panose="020F0502020204030204" pitchFamily="34" charset="0"/>
                </a:rPr>
                <a:t>……</a:t>
              </a:r>
            </a:p>
          </p:txBody>
        </p:sp>
        <p:sp>
          <p:nvSpPr>
            <p:cNvPr id="68" name="文字方塊 67">
              <a:extLst>
                <a:ext uri="{FF2B5EF4-FFF2-40B4-BE49-F238E27FC236}">
                  <a16:creationId xmlns:a16="http://schemas.microsoft.com/office/drawing/2014/main" id="{C2590BEA-2014-42FF-BF73-5A6E59C61088}"/>
                </a:ext>
              </a:extLst>
            </p:cNvPr>
            <p:cNvSpPr txBox="1"/>
            <p:nvPr/>
          </p:nvSpPr>
          <p:spPr>
            <a:xfrm>
              <a:off x="6553125" y="2166813"/>
              <a:ext cx="1830622" cy="707886"/>
            </a:xfrm>
            <a:prstGeom prst="rect">
              <a:avLst/>
            </a:prstGeom>
            <a:noFill/>
          </p:spPr>
          <p:txBody>
            <a:bodyPr wrap="square" rtlCol="0">
              <a:spAutoFit/>
            </a:bodyPr>
            <a:lstStyle/>
            <a:p>
              <a:pPr algn="ctr"/>
              <a:r>
                <a:rPr lang="en-US" altLang="zh-TW" sz="2000" b="1" dirty="0">
                  <a:solidFill>
                    <a:schemeClr val="accent1">
                      <a:lumMod val="25000"/>
                    </a:schemeClr>
                  </a:solidFill>
                  <a:ea typeface="微軟正黑體"/>
                </a:rPr>
                <a:t>Time domain feature</a:t>
              </a:r>
            </a:p>
          </p:txBody>
        </p:sp>
      </p:grpSp>
      <p:cxnSp>
        <p:nvCxnSpPr>
          <p:cNvPr id="70" name="直線單箭頭接點 69">
            <a:extLst>
              <a:ext uri="{FF2B5EF4-FFF2-40B4-BE49-F238E27FC236}">
                <a16:creationId xmlns:a16="http://schemas.microsoft.com/office/drawing/2014/main" id="{16E83A11-B4EC-4F94-942B-67B7FFDD7594}"/>
              </a:ext>
            </a:extLst>
          </p:cNvPr>
          <p:cNvCxnSpPr>
            <a:cxnSpLocks/>
          </p:cNvCxnSpPr>
          <p:nvPr/>
        </p:nvCxnSpPr>
        <p:spPr>
          <a:xfrm>
            <a:off x="6170762" y="3726287"/>
            <a:ext cx="416101" cy="0"/>
          </a:xfrm>
          <a:prstGeom prst="straightConnector1">
            <a:avLst/>
          </a:prstGeom>
          <a:ln w="38100">
            <a:solidFill>
              <a:schemeClr val="tx2">
                <a:lumMod val="85000"/>
                <a:lumOff val="1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166E00C3-8AF4-4A95-9FCF-2E70225517E4}"/>
              </a:ext>
            </a:extLst>
          </p:cNvPr>
          <p:cNvCxnSpPr>
            <a:cxnSpLocks/>
          </p:cNvCxnSpPr>
          <p:nvPr/>
        </p:nvCxnSpPr>
        <p:spPr>
          <a:xfrm>
            <a:off x="8297592" y="3180790"/>
            <a:ext cx="416101" cy="0"/>
          </a:xfrm>
          <a:prstGeom prst="straightConnector1">
            <a:avLst/>
          </a:prstGeom>
          <a:ln w="38100">
            <a:solidFill>
              <a:schemeClr val="tx2">
                <a:lumMod val="85000"/>
                <a:lumOff val="1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2" name="直線單箭頭接點 71">
            <a:extLst>
              <a:ext uri="{FF2B5EF4-FFF2-40B4-BE49-F238E27FC236}">
                <a16:creationId xmlns:a16="http://schemas.microsoft.com/office/drawing/2014/main" id="{4552DB4D-EC04-4D2C-9DD6-89BE56C3347F}"/>
              </a:ext>
            </a:extLst>
          </p:cNvPr>
          <p:cNvCxnSpPr>
            <a:cxnSpLocks/>
          </p:cNvCxnSpPr>
          <p:nvPr/>
        </p:nvCxnSpPr>
        <p:spPr>
          <a:xfrm>
            <a:off x="2110026" y="4264469"/>
            <a:ext cx="416101" cy="0"/>
          </a:xfrm>
          <a:prstGeom prst="straightConnector1">
            <a:avLst/>
          </a:prstGeom>
          <a:ln w="38100">
            <a:solidFill>
              <a:schemeClr val="tx2">
                <a:lumMod val="85000"/>
                <a:lumOff val="15000"/>
              </a:schemeClr>
            </a:solidFill>
            <a:tailEnd type="triangle" w="lg" len="lg"/>
          </a:ln>
        </p:spPr>
        <p:style>
          <a:lnRef idx="1">
            <a:schemeClr val="accent1"/>
          </a:lnRef>
          <a:fillRef idx="0">
            <a:schemeClr val="accent1"/>
          </a:fillRef>
          <a:effectRef idx="0">
            <a:schemeClr val="accent1"/>
          </a:effectRef>
          <a:fontRef idx="minor">
            <a:schemeClr val="tx1"/>
          </a:fontRef>
        </p:style>
      </p:cxnSp>
      <p:pic>
        <p:nvPicPr>
          <p:cNvPr id="3" name="圖片 2">
            <a:extLst>
              <a:ext uri="{FF2B5EF4-FFF2-40B4-BE49-F238E27FC236}">
                <a16:creationId xmlns:a16="http://schemas.microsoft.com/office/drawing/2014/main" id="{94F6A8E0-6574-4C00-A5AE-3990908F53D1}"/>
              </a:ext>
            </a:extLst>
          </p:cNvPr>
          <p:cNvPicPr>
            <a:picLocks noChangeAspect="1"/>
          </p:cNvPicPr>
          <p:nvPr/>
        </p:nvPicPr>
        <p:blipFill>
          <a:blip r:embed="rId27"/>
          <a:stretch>
            <a:fillRect/>
          </a:stretch>
        </p:blipFill>
        <p:spPr>
          <a:xfrm>
            <a:off x="10684732" y="515668"/>
            <a:ext cx="1398773" cy="568058"/>
          </a:xfrm>
          <a:prstGeom prst="rect">
            <a:avLst/>
          </a:prstGeom>
        </p:spPr>
      </p:pic>
      <p:sp>
        <p:nvSpPr>
          <p:cNvPr id="59" name="標題 1">
            <a:extLst>
              <a:ext uri="{FF2B5EF4-FFF2-40B4-BE49-F238E27FC236}">
                <a16:creationId xmlns:a16="http://schemas.microsoft.com/office/drawing/2014/main" id="{E5726216-BB18-4F83-BCCA-1B872C8256DD}"/>
              </a:ext>
            </a:extLst>
          </p:cNvPr>
          <p:cNvSpPr txBox="1">
            <a:spLocks/>
          </p:cNvSpPr>
          <p:nvPr/>
        </p:nvSpPr>
        <p:spPr>
          <a:xfrm>
            <a:off x="778351" y="441082"/>
            <a:ext cx="6305999" cy="13142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spcAft>
                <a:spcPts val="600"/>
              </a:spcAft>
              <a:defRPr/>
            </a:pPr>
            <a:r>
              <a:rPr kumimoji="1" lang="en-US" altLang="zh-TW" sz="2400" b="1" dirty="0">
                <a:solidFill>
                  <a:prstClr val="black">
                    <a:lumMod val="85000"/>
                    <a:lumOff val="15000"/>
                  </a:prstClr>
                </a:solidFill>
                <a:latin typeface="Calibri" panose="020F0502020204030204" pitchFamily="34" charset="0"/>
              </a:rPr>
              <a:t>Monitor strategy - instantaneous indicator </a:t>
            </a:r>
          </a:p>
        </p:txBody>
      </p:sp>
    </p:spTree>
    <p:extLst>
      <p:ext uri="{BB962C8B-B14F-4D97-AF65-F5344CB8AC3E}">
        <p14:creationId xmlns:p14="http://schemas.microsoft.com/office/powerpoint/2010/main" val="2060734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矩形 126">
            <a:extLst>
              <a:ext uri="{FF2B5EF4-FFF2-40B4-BE49-F238E27FC236}">
                <a16:creationId xmlns:a16="http://schemas.microsoft.com/office/drawing/2014/main" id="{6F7EC2E3-F551-4793-AFCA-1CA3F33EB981}"/>
              </a:ext>
            </a:extLst>
          </p:cNvPr>
          <p:cNvSpPr/>
          <p:nvPr/>
        </p:nvSpPr>
        <p:spPr>
          <a:xfrm>
            <a:off x="162803" y="3263830"/>
            <a:ext cx="6223261" cy="2447849"/>
          </a:xfrm>
          <a:prstGeom prst="rect">
            <a:avLst/>
          </a:prstGeom>
          <a:solidFill>
            <a:srgbClr val="FFC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noProof="0">
              <a:ln>
                <a:noFill/>
              </a:ln>
              <a:solidFill>
                <a:srgbClr val="00A98B"/>
              </a:solidFill>
              <a:effectLst/>
              <a:uLnTx/>
              <a:uFillTx/>
              <a:latin typeface="Calibri" panose="020F0502020204030204" pitchFamily="34" charset="0"/>
              <a:ea typeface="等线" panose="02010600030101010101" pitchFamily="2" charset="-122"/>
              <a:cs typeface="Arial" panose="020B0604020202020204" pitchFamily="34" charset="0"/>
            </a:endParaRPr>
          </a:p>
        </p:txBody>
      </p:sp>
      <p:sp>
        <p:nvSpPr>
          <p:cNvPr id="126" name="矩形 125">
            <a:extLst>
              <a:ext uri="{FF2B5EF4-FFF2-40B4-BE49-F238E27FC236}">
                <a16:creationId xmlns:a16="http://schemas.microsoft.com/office/drawing/2014/main" id="{C09862B1-1755-45E7-A212-B14AD0CA457F}"/>
              </a:ext>
            </a:extLst>
          </p:cNvPr>
          <p:cNvSpPr/>
          <p:nvPr/>
        </p:nvSpPr>
        <p:spPr>
          <a:xfrm>
            <a:off x="1018944" y="1465214"/>
            <a:ext cx="9334424" cy="1226196"/>
          </a:xfrm>
          <a:prstGeom prst="rect">
            <a:avLst/>
          </a:prstGeom>
          <a:solidFill>
            <a:srgbClr val="5B9BD5">
              <a:alpha val="2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5" name="矩形 4">
            <a:extLst>
              <a:ext uri="{FF2B5EF4-FFF2-40B4-BE49-F238E27FC236}">
                <a16:creationId xmlns:a16="http://schemas.microsoft.com/office/drawing/2014/main" id="{E60DE627-C93C-42DA-BBAF-47C7170454DB}"/>
              </a:ext>
            </a:extLst>
          </p:cNvPr>
          <p:cNvSpPr/>
          <p:nvPr/>
        </p:nvSpPr>
        <p:spPr>
          <a:xfrm>
            <a:off x="431779" y="670407"/>
            <a:ext cx="207264" cy="791302"/>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noProof="0">
              <a:ln>
                <a:noFill/>
              </a:ln>
              <a:solidFill>
                <a:srgbClr val="00A98B"/>
              </a:solidFill>
              <a:effectLst/>
              <a:uLnTx/>
              <a:uFillTx/>
              <a:latin typeface="Calibri" panose="020F0502020204030204" pitchFamily="34" charset="0"/>
              <a:ea typeface="等线" panose="02010600030101010101" pitchFamily="2" charset="-122"/>
              <a:cs typeface="Arial" panose="020B0604020202020204" pitchFamily="34" charset="0"/>
            </a:endParaRPr>
          </a:p>
        </p:txBody>
      </p:sp>
      <p:cxnSp>
        <p:nvCxnSpPr>
          <p:cNvPr id="6" name="直接连接符 26">
            <a:extLst>
              <a:ext uri="{FF2B5EF4-FFF2-40B4-BE49-F238E27FC236}">
                <a16:creationId xmlns:a16="http://schemas.microsoft.com/office/drawing/2014/main" id="{996B95BC-052D-4990-B940-4C31976A5266}"/>
              </a:ext>
            </a:extLst>
          </p:cNvPr>
          <p:cNvCxnSpPr/>
          <p:nvPr/>
        </p:nvCxnSpPr>
        <p:spPr>
          <a:xfrm>
            <a:off x="724387" y="670407"/>
            <a:ext cx="0" cy="79130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93" name="群組 92">
            <a:extLst>
              <a:ext uri="{FF2B5EF4-FFF2-40B4-BE49-F238E27FC236}">
                <a16:creationId xmlns:a16="http://schemas.microsoft.com/office/drawing/2014/main" id="{00FDE632-CA81-47F7-97B8-07430A3FAA93}"/>
              </a:ext>
            </a:extLst>
          </p:cNvPr>
          <p:cNvGrpSpPr/>
          <p:nvPr/>
        </p:nvGrpSpPr>
        <p:grpSpPr>
          <a:xfrm>
            <a:off x="213414" y="54237"/>
            <a:ext cx="976954" cy="1450797"/>
            <a:chOff x="224490" y="74790"/>
            <a:chExt cx="976954" cy="1450797"/>
          </a:xfrm>
        </p:grpSpPr>
        <p:pic>
          <p:nvPicPr>
            <p:cNvPr id="94" name="Picture 2" descr="「台北科技大學」的圖片搜尋結果">
              <a:extLst>
                <a:ext uri="{FF2B5EF4-FFF2-40B4-BE49-F238E27FC236}">
                  <a16:creationId xmlns:a16="http://schemas.microsoft.com/office/drawing/2014/main" id="{569DBACD-6398-4D59-AB24-2F526E0B73F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224490" y="74790"/>
              <a:ext cx="976954" cy="574724"/>
            </a:xfrm>
            <a:prstGeom prst="rect">
              <a:avLst/>
            </a:prstGeom>
            <a:noFill/>
            <a:extLst>
              <a:ext uri="{909E8E84-426E-40DD-AFC4-6F175D3DCCD1}">
                <a14:hiddenFill xmlns:a14="http://schemas.microsoft.com/office/drawing/2010/main">
                  <a:solidFill>
                    <a:srgbClr val="FFFFFF"/>
                  </a:solidFill>
                </a14:hiddenFill>
              </a:ext>
            </a:extLst>
          </p:spPr>
        </p:pic>
        <p:cxnSp>
          <p:nvCxnSpPr>
            <p:cNvPr id="95" name="直接连接符 26">
              <a:extLst>
                <a:ext uri="{FF2B5EF4-FFF2-40B4-BE49-F238E27FC236}">
                  <a16:creationId xmlns:a16="http://schemas.microsoft.com/office/drawing/2014/main" id="{3577B17A-5ECA-4264-A381-AB35FC0797FB}"/>
                </a:ext>
              </a:extLst>
            </p:cNvPr>
            <p:cNvCxnSpPr/>
            <p:nvPr/>
          </p:nvCxnSpPr>
          <p:spPr>
            <a:xfrm>
              <a:off x="736267" y="734285"/>
              <a:ext cx="0" cy="79130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343" name="投影片編號版面配置區 3">
            <a:extLst>
              <a:ext uri="{FF2B5EF4-FFF2-40B4-BE49-F238E27FC236}">
                <a16:creationId xmlns:a16="http://schemas.microsoft.com/office/drawing/2014/main" id="{BBE0CCB9-C13A-4E56-9539-50511460BBF2}"/>
              </a:ext>
            </a:extLst>
          </p:cNvPr>
          <p:cNvSpPr>
            <a:spLocks noGrp="1"/>
          </p:cNvSpPr>
          <p:nvPr>
            <p:ph type="sldNum" sz="quarter" idx="12"/>
          </p:nvPr>
        </p:nvSpPr>
        <p:spPr>
          <a:xfrm>
            <a:off x="9387602" y="6475541"/>
            <a:ext cx="2743200" cy="365125"/>
          </a:xfrm>
        </p:spPr>
        <p:txBody>
          <a:bodyPr/>
          <a:lstStyle/>
          <a:p>
            <a:fld id="{AE1A832B-0495-4AA2-BEEA-FC9802FB9C4A}" type="slidenum">
              <a:rPr lang="zh-TW" altLang="en-US" smtClean="0"/>
              <a:t>14</a:t>
            </a:fld>
            <a:endParaRPr lang="zh-TW" altLang="en-US"/>
          </a:p>
        </p:txBody>
      </p:sp>
      <p:sp>
        <p:nvSpPr>
          <p:cNvPr id="2" name="Rectangle 2">
            <a:extLst>
              <a:ext uri="{FF2B5EF4-FFF2-40B4-BE49-F238E27FC236}">
                <a16:creationId xmlns:a16="http://schemas.microsoft.com/office/drawing/2014/main" id="{94B17081-0A4E-4FA3-8C23-40B5879C0EB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47" name="標題 1">
            <a:extLst>
              <a:ext uri="{FF2B5EF4-FFF2-40B4-BE49-F238E27FC236}">
                <a16:creationId xmlns:a16="http://schemas.microsoft.com/office/drawing/2014/main" id="{C26457F2-A41D-4349-B6AC-C25E6BCFB64F}"/>
              </a:ext>
            </a:extLst>
          </p:cNvPr>
          <p:cNvSpPr txBox="1">
            <a:spLocks/>
          </p:cNvSpPr>
          <p:nvPr/>
        </p:nvSpPr>
        <p:spPr>
          <a:xfrm>
            <a:off x="778351" y="498232"/>
            <a:ext cx="5317649" cy="13142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spcAft>
                <a:spcPts val="600"/>
              </a:spcAft>
              <a:defRPr/>
            </a:pPr>
            <a:r>
              <a:rPr kumimoji="1" lang="en-US" altLang="zh-TW" sz="2400" b="1" dirty="0">
                <a:solidFill>
                  <a:prstClr val="black">
                    <a:lumMod val="85000"/>
                    <a:lumOff val="15000"/>
                  </a:prstClr>
                </a:solidFill>
                <a:latin typeface="Calibri" panose="020F0502020204030204" pitchFamily="34" charset="0"/>
              </a:rPr>
              <a:t>Monitor strategy – integrated index</a:t>
            </a:r>
          </a:p>
        </p:txBody>
      </p:sp>
      <p:grpSp>
        <p:nvGrpSpPr>
          <p:cNvPr id="49" name="群組 48">
            <a:extLst>
              <a:ext uri="{FF2B5EF4-FFF2-40B4-BE49-F238E27FC236}">
                <a16:creationId xmlns:a16="http://schemas.microsoft.com/office/drawing/2014/main" id="{C31681E7-EE25-4103-A472-12D23ED764A4}"/>
              </a:ext>
            </a:extLst>
          </p:cNvPr>
          <p:cNvGrpSpPr/>
          <p:nvPr/>
        </p:nvGrpSpPr>
        <p:grpSpPr>
          <a:xfrm>
            <a:off x="1268954" y="222815"/>
            <a:ext cx="9950174" cy="228068"/>
            <a:chOff x="3" y="302483"/>
            <a:chExt cx="12191997" cy="584393"/>
          </a:xfrm>
        </p:grpSpPr>
        <p:sp>
          <p:nvSpPr>
            <p:cNvPr id="52" name="五邊形 12">
              <a:extLst>
                <a:ext uri="{FF2B5EF4-FFF2-40B4-BE49-F238E27FC236}">
                  <a16:creationId xmlns:a16="http://schemas.microsoft.com/office/drawing/2014/main" id="{87209C37-7FEA-4E1D-8588-518DF0305F59}"/>
                </a:ext>
              </a:extLst>
            </p:cNvPr>
            <p:cNvSpPr/>
            <p:nvPr/>
          </p:nvSpPr>
          <p:spPr>
            <a:xfrm>
              <a:off x="3" y="302483"/>
              <a:ext cx="2061141" cy="584393"/>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Introduction</a:t>
              </a:r>
            </a:p>
          </p:txBody>
        </p:sp>
        <p:sp>
          <p:nvSpPr>
            <p:cNvPr id="53" name="五邊形 13">
              <a:extLst>
                <a:ext uri="{FF2B5EF4-FFF2-40B4-BE49-F238E27FC236}">
                  <a16:creationId xmlns:a16="http://schemas.microsoft.com/office/drawing/2014/main" id="{375BDEEF-271D-46BC-A14E-BA149B634CA5}"/>
                </a:ext>
              </a:extLst>
            </p:cNvPr>
            <p:cNvSpPr/>
            <p:nvPr/>
          </p:nvSpPr>
          <p:spPr>
            <a:xfrm>
              <a:off x="2061144" y="309426"/>
              <a:ext cx="2195548" cy="575971"/>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Literature Review</a:t>
              </a:r>
              <a:endParaRPr kumimoji="0" lang="en-US" altLang="zh-TW" sz="1200" b="1" i="0" u="none" strike="noStrike" kern="0" cap="none" spc="0" normalizeH="0" baseline="0" noProof="0" dirty="0">
                <a:ln>
                  <a:noFill/>
                </a:ln>
                <a:solidFill>
                  <a:prstClr val="black"/>
                </a:solidFill>
                <a:effectLst/>
                <a:uLnTx/>
                <a:uFillTx/>
                <a:ea typeface="微軟正黑體"/>
                <a:cs typeface="+mn-cs"/>
              </a:endParaRPr>
            </a:p>
          </p:txBody>
        </p:sp>
        <p:sp>
          <p:nvSpPr>
            <p:cNvPr id="54" name="五邊形 14">
              <a:extLst>
                <a:ext uri="{FF2B5EF4-FFF2-40B4-BE49-F238E27FC236}">
                  <a16:creationId xmlns:a16="http://schemas.microsoft.com/office/drawing/2014/main" id="{9DB75AC7-5ACA-4464-A02D-7352C2927E81}"/>
                </a:ext>
              </a:extLst>
            </p:cNvPr>
            <p:cNvSpPr/>
            <p:nvPr/>
          </p:nvSpPr>
          <p:spPr>
            <a:xfrm>
              <a:off x="4256692" y="302484"/>
              <a:ext cx="2417377" cy="559598"/>
            </a:xfrm>
            <a:prstGeom prst="homePlat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kern="0">
                  <a:solidFill>
                    <a:prstClr val="black"/>
                  </a:solidFill>
                  <a:latin typeface="Calibri" panose="020F0502020204030204" pitchFamily="34" charset="0"/>
                </a:rPr>
                <a:t>Proposed Methods</a:t>
              </a:r>
              <a:endParaRPr lang="en-US" altLang="zh-TW" sz="1200" b="1" kern="0" dirty="0">
                <a:solidFill>
                  <a:prstClr val="black"/>
                </a:solidFill>
                <a:latin typeface="Calibri" panose="020F0502020204030204" pitchFamily="34" charset="0"/>
              </a:endParaRPr>
            </a:p>
          </p:txBody>
        </p:sp>
        <p:sp>
          <p:nvSpPr>
            <p:cNvPr id="55" name="五邊形 16">
              <a:extLst>
                <a:ext uri="{FF2B5EF4-FFF2-40B4-BE49-F238E27FC236}">
                  <a16:creationId xmlns:a16="http://schemas.microsoft.com/office/drawing/2014/main" id="{BFA3EE05-AEB3-4FCD-9209-570083A9F661}"/>
                </a:ext>
              </a:extLst>
            </p:cNvPr>
            <p:cNvSpPr/>
            <p:nvPr/>
          </p:nvSpPr>
          <p:spPr>
            <a:xfrm>
              <a:off x="6674068" y="302483"/>
              <a:ext cx="2606565" cy="552655"/>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Empirical</a:t>
              </a:r>
              <a:r>
                <a:rPr kumimoji="0" lang="zh-TW" altLang="en-US" sz="1200" b="1" i="0" u="none" strike="noStrike" kern="0" cap="none" spc="0" normalizeH="0" baseline="0" noProof="0" dirty="0">
                  <a:ln>
                    <a:noFill/>
                  </a:ln>
                  <a:solidFill>
                    <a:prstClr val="black"/>
                  </a:solidFill>
                  <a:effectLst/>
                  <a:uLnTx/>
                  <a:uFillTx/>
                  <a:ea typeface="新細明體" panose="02020500000000000000" pitchFamily="18" charset="-120"/>
                  <a:cs typeface="+mn-cs"/>
                </a:rPr>
                <a:t> </a:t>
              </a: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Study</a:t>
              </a:r>
            </a:p>
          </p:txBody>
        </p:sp>
        <p:sp>
          <p:nvSpPr>
            <p:cNvPr id="56" name="五邊形 17">
              <a:extLst>
                <a:ext uri="{FF2B5EF4-FFF2-40B4-BE49-F238E27FC236}">
                  <a16:creationId xmlns:a16="http://schemas.microsoft.com/office/drawing/2014/main" id="{DECE3995-BC56-4C90-A2F5-A028BBF07BC8}"/>
                </a:ext>
              </a:extLst>
            </p:cNvPr>
            <p:cNvSpPr/>
            <p:nvPr/>
          </p:nvSpPr>
          <p:spPr>
            <a:xfrm>
              <a:off x="9280634" y="309426"/>
              <a:ext cx="2911366" cy="552655"/>
            </a:xfrm>
            <a:prstGeom prst="homePlat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TW" sz="1200" b="1" kern="0" dirty="0">
                  <a:solidFill>
                    <a:prstClr val="black"/>
                  </a:solidFill>
                  <a:latin typeface="Calibri" panose="020F0502020204030204" pitchFamily="34" charset="0"/>
                </a:rPr>
                <a:t>Conclusion</a:t>
              </a:r>
            </a:p>
          </p:txBody>
        </p:sp>
      </p:grpSp>
      <p:sp>
        <p:nvSpPr>
          <p:cNvPr id="59" name="內容版面配置區 2">
            <a:extLst>
              <a:ext uri="{FF2B5EF4-FFF2-40B4-BE49-F238E27FC236}">
                <a16:creationId xmlns:a16="http://schemas.microsoft.com/office/drawing/2014/main" id="{C03CDFD6-5C99-4283-87D7-DC186FB82A22}"/>
              </a:ext>
            </a:extLst>
          </p:cNvPr>
          <p:cNvSpPr txBox="1">
            <a:spLocks/>
          </p:cNvSpPr>
          <p:nvPr/>
        </p:nvSpPr>
        <p:spPr>
          <a:xfrm>
            <a:off x="309936" y="3345467"/>
            <a:ext cx="5464183" cy="11263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sz="2000" dirty="0"/>
              <a:t>For each indicator :</a:t>
            </a:r>
          </a:p>
          <a:p>
            <a:pPr marL="0" indent="0">
              <a:buNone/>
            </a:pPr>
            <a:r>
              <a:rPr lang="en-US" altLang="zh-TW" sz="2000" dirty="0"/>
              <a:t>If indicator exceed threshold </a:t>
            </a:r>
            <a:r>
              <a:rPr lang="en-US" altLang="zh-TW" sz="2000" dirty="0">
                <a:sym typeface="Wingdings" panose="05000000000000000000" pitchFamily="2" charset="2"/>
              </a:rPr>
              <a:t> indicator score = 1</a:t>
            </a:r>
          </a:p>
          <a:p>
            <a:pPr marL="0" indent="0">
              <a:buNone/>
            </a:pPr>
            <a:r>
              <a:rPr lang="en-US" altLang="zh-TW" sz="2000" dirty="0">
                <a:sym typeface="Wingdings" panose="05000000000000000000" pitchFamily="2" charset="2"/>
              </a:rPr>
              <a:t>For example : </a:t>
            </a:r>
            <a:endParaRPr lang="en-US" altLang="zh-TW" sz="2000" dirty="0"/>
          </a:p>
        </p:txBody>
      </p:sp>
      <p:pic>
        <p:nvPicPr>
          <p:cNvPr id="14" name="圖片 13">
            <a:extLst>
              <a:ext uri="{FF2B5EF4-FFF2-40B4-BE49-F238E27FC236}">
                <a16:creationId xmlns:a16="http://schemas.microsoft.com/office/drawing/2014/main" id="{A47D13C1-A147-4C15-8F06-6362327F8D09}"/>
              </a:ext>
            </a:extLst>
          </p:cNvPr>
          <p:cNvPicPr>
            <a:picLocks noChangeAspect="1"/>
          </p:cNvPicPr>
          <p:nvPr/>
        </p:nvPicPr>
        <p:blipFill>
          <a:blip r:embed="rId5"/>
          <a:stretch>
            <a:fillRect/>
          </a:stretch>
        </p:blipFill>
        <p:spPr>
          <a:xfrm>
            <a:off x="6554103" y="3325866"/>
            <a:ext cx="5411364" cy="2588044"/>
          </a:xfrm>
          <a:prstGeom prst="rect">
            <a:avLst/>
          </a:prstGeom>
        </p:spPr>
      </p:pic>
      <p:pic>
        <p:nvPicPr>
          <p:cNvPr id="98" name="圖片 97">
            <a:extLst>
              <a:ext uri="{FF2B5EF4-FFF2-40B4-BE49-F238E27FC236}">
                <a16:creationId xmlns:a16="http://schemas.microsoft.com/office/drawing/2014/main" id="{F79B481B-BDAB-4293-8B32-9036D16C30CA}"/>
              </a:ext>
            </a:extLst>
          </p:cNvPr>
          <p:cNvPicPr>
            <a:picLocks noChangeAspect="1"/>
          </p:cNvPicPr>
          <p:nvPr/>
        </p:nvPicPr>
        <p:blipFill>
          <a:blip r:embed="rId6"/>
          <a:stretch>
            <a:fillRect/>
          </a:stretch>
        </p:blipFill>
        <p:spPr>
          <a:xfrm>
            <a:off x="10442705" y="498232"/>
            <a:ext cx="1688097" cy="685555"/>
          </a:xfrm>
          <a:prstGeom prst="rect">
            <a:avLst/>
          </a:prstGeom>
        </p:spPr>
      </p:pic>
      <p:graphicFrame>
        <p:nvGraphicFramePr>
          <p:cNvPr id="15" name="物件 14">
            <a:extLst>
              <a:ext uri="{FF2B5EF4-FFF2-40B4-BE49-F238E27FC236}">
                <a16:creationId xmlns:a16="http://schemas.microsoft.com/office/drawing/2014/main" id="{DD99C402-F241-4850-8C97-B87992DAB0BC}"/>
              </a:ext>
            </a:extLst>
          </p:cNvPr>
          <p:cNvGraphicFramePr>
            <a:graphicFrameLocks noChangeAspect="1"/>
          </p:cNvGraphicFramePr>
          <p:nvPr>
            <p:extLst>
              <p:ext uri="{D42A27DB-BD31-4B8C-83A1-F6EECF244321}">
                <p14:modId xmlns:p14="http://schemas.microsoft.com/office/powerpoint/2010/main" val="597984947"/>
              </p:ext>
            </p:extLst>
          </p:nvPr>
        </p:nvGraphicFramePr>
        <p:xfrm>
          <a:off x="1090476" y="1947403"/>
          <a:ext cx="4946650" cy="484187"/>
        </p:xfrm>
        <a:graphic>
          <a:graphicData uri="http://schemas.openxmlformats.org/presentationml/2006/ole">
            <mc:AlternateContent xmlns:mc="http://schemas.openxmlformats.org/markup-compatibility/2006">
              <mc:Choice xmlns:v="urn:schemas-microsoft-com:vml" Requires="v">
                <p:oleObj spid="_x0000_s64698" name="Equation" r:id="rId7" imgW="2984400" imgH="291960" progId="Equation.DSMT4">
                  <p:embed/>
                </p:oleObj>
              </mc:Choice>
              <mc:Fallback>
                <p:oleObj name="Equation" r:id="rId7" imgW="2984400" imgH="291960" progId="Equation.DSMT4">
                  <p:embed/>
                  <p:pic>
                    <p:nvPicPr>
                      <p:cNvPr id="0" name=""/>
                      <p:cNvPicPr/>
                      <p:nvPr/>
                    </p:nvPicPr>
                    <p:blipFill>
                      <a:blip r:embed="rId8"/>
                      <a:stretch>
                        <a:fillRect/>
                      </a:stretch>
                    </p:blipFill>
                    <p:spPr>
                      <a:xfrm>
                        <a:off x="1090476" y="1947403"/>
                        <a:ext cx="4946650" cy="484187"/>
                      </a:xfrm>
                      <a:prstGeom prst="rect">
                        <a:avLst/>
                      </a:prstGeom>
                    </p:spPr>
                  </p:pic>
                </p:oleObj>
              </mc:Fallback>
            </mc:AlternateContent>
          </a:graphicData>
        </a:graphic>
      </p:graphicFrame>
      <p:sp>
        <p:nvSpPr>
          <p:cNvPr id="115" name="內容版面配置區 2">
            <a:extLst>
              <a:ext uri="{FF2B5EF4-FFF2-40B4-BE49-F238E27FC236}">
                <a16:creationId xmlns:a16="http://schemas.microsoft.com/office/drawing/2014/main" id="{44F1E429-64C4-4558-B917-5F7737129005}"/>
              </a:ext>
            </a:extLst>
          </p:cNvPr>
          <p:cNvSpPr txBox="1">
            <a:spLocks/>
          </p:cNvSpPr>
          <p:nvPr/>
        </p:nvSpPr>
        <p:spPr>
          <a:xfrm>
            <a:off x="542380" y="4509638"/>
            <a:ext cx="5937464" cy="11263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sz="2000" dirty="0"/>
              <a:t>Shape indicator</a:t>
            </a:r>
            <a:r>
              <a:rPr lang="zh-TW" altLang="en-US" sz="2000" dirty="0"/>
              <a:t>：</a:t>
            </a:r>
            <a:endParaRPr lang="en-US" altLang="zh-TW" sz="2000" dirty="0"/>
          </a:p>
          <a:p>
            <a:pPr marL="0" indent="0">
              <a:buNone/>
            </a:pPr>
            <a:r>
              <a:rPr lang="en-US" altLang="zh-TW" sz="2000" dirty="0"/>
              <a:t>If shape indicator exceed  threshold </a:t>
            </a:r>
            <a:r>
              <a:rPr lang="en-US" altLang="zh-TW" sz="2000" dirty="0">
                <a:sym typeface="Wingdings" panose="05000000000000000000" pitchFamily="2" charset="2"/>
              </a:rPr>
              <a:t> Shape score = 1</a:t>
            </a:r>
          </a:p>
          <a:p>
            <a:pPr marL="0" indent="0">
              <a:buNone/>
            </a:pPr>
            <a:r>
              <a:rPr lang="en-US" altLang="zh-TW" sz="2000" dirty="0">
                <a:sym typeface="Wingdings" panose="05000000000000000000" pitchFamily="2" charset="2"/>
              </a:rPr>
              <a:t>Else </a:t>
            </a:r>
            <a:r>
              <a:rPr lang="en-US" altLang="zh-TW" sz="2000" dirty="0"/>
              <a:t>shape </a:t>
            </a:r>
            <a:r>
              <a:rPr lang="en-US" altLang="zh-TW" sz="2000" dirty="0">
                <a:sym typeface="Wingdings" panose="05000000000000000000" pitchFamily="2" charset="2"/>
              </a:rPr>
              <a:t>score</a:t>
            </a:r>
            <a:r>
              <a:rPr lang="en-US" altLang="zh-TW" sz="2000" dirty="0"/>
              <a:t> =0</a:t>
            </a:r>
          </a:p>
        </p:txBody>
      </p:sp>
      <p:sp>
        <p:nvSpPr>
          <p:cNvPr id="119" name="內容版面配置區 2">
            <a:extLst>
              <a:ext uri="{FF2B5EF4-FFF2-40B4-BE49-F238E27FC236}">
                <a16:creationId xmlns:a16="http://schemas.microsoft.com/office/drawing/2014/main" id="{BBFBE845-49C0-4EEA-87D1-0618B35B855C}"/>
              </a:ext>
            </a:extLst>
          </p:cNvPr>
          <p:cNvSpPr txBox="1">
            <a:spLocks/>
          </p:cNvSpPr>
          <p:nvPr/>
        </p:nvSpPr>
        <p:spPr>
          <a:xfrm>
            <a:off x="309936" y="5746299"/>
            <a:ext cx="5937464" cy="6545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sz="2000" dirty="0"/>
              <a:t>After score transformation, </a:t>
            </a:r>
            <a:r>
              <a:rPr lang="en-US" altLang="zh-TW" sz="2000" dirty="0">
                <a:solidFill>
                  <a:srgbClr val="0070C0"/>
                </a:solidFill>
              </a:rPr>
              <a:t>each indicator score will be concatenate as state array </a:t>
            </a:r>
          </a:p>
        </p:txBody>
      </p:sp>
      <p:sp>
        <p:nvSpPr>
          <p:cNvPr id="123" name="內容版面配置區 2">
            <a:extLst>
              <a:ext uri="{FF2B5EF4-FFF2-40B4-BE49-F238E27FC236}">
                <a16:creationId xmlns:a16="http://schemas.microsoft.com/office/drawing/2014/main" id="{9ECF7143-91F1-40B3-8895-139C0221FCF8}"/>
              </a:ext>
            </a:extLst>
          </p:cNvPr>
          <p:cNvSpPr txBox="1">
            <a:spLocks/>
          </p:cNvSpPr>
          <p:nvPr/>
        </p:nvSpPr>
        <p:spPr>
          <a:xfrm>
            <a:off x="6239470" y="1450618"/>
            <a:ext cx="1164220" cy="3651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sz="2000" dirty="0"/>
              <a:t>Where : </a:t>
            </a:r>
          </a:p>
        </p:txBody>
      </p:sp>
      <p:graphicFrame>
        <p:nvGraphicFramePr>
          <p:cNvPr id="19" name="物件 18">
            <a:extLst>
              <a:ext uri="{FF2B5EF4-FFF2-40B4-BE49-F238E27FC236}">
                <a16:creationId xmlns:a16="http://schemas.microsoft.com/office/drawing/2014/main" id="{37A2477C-5E17-42E4-9257-A0A45D10D51D}"/>
              </a:ext>
            </a:extLst>
          </p:cNvPr>
          <p:cNvGraphicFramePr>
            <a:graphicFrameLocks noChangeAspect="1"/>
          </p:cNvGraphicFramePr>
          <p:nvPr>
            <p:extLst>
              <p:ext uri="{D42A27DB-BD31-4B8C-83A1-F6EECF244321}">
                <p14:modId xmlns:p14="http://schemas.microsoft.com/office/powerpoint/2010/main" val="2731705849"/>
              </p:ext>
            </p:extLst>
          </p:nvPr>
        </p:nvGraphicFramePr>
        <p:xfrm>
          <a:off x="6494219" y="1736636"/>
          <a:ext cx="1460500" cy="365125"/>
        </p:xfrm>
        <a:graphic>
          <a:graphicData uri="http://schemas.openxmlformats.org/presentationml/2006/ole">
            <mc:AlternateContent xmlns:mc="http://schemas.openxmlformats.org/markup-compatibility/2006">
              <mc:Choice xmlns:v="urn:schemas-microsoft-com:vml" Requires="v">
                <p:oleObj spid="_x0000_s64699" name="Equation" r:id="rId9" imgW="914400" imgH="228600" progId="Equation.DSMT4">
                  <p:embed/>
                </p:oleObj>
              </mc:Choice>
              <mc:Fallback>
                <p:oleObj name="Equation" r:id="rId9" imgW="914400" imgH="228600" progId="Equation.DSMT4">
                  <p:embed/>
                  <p:pic>
                    <p:nvPicPr>
                      <p:cNvPr id="0" name=""/>
                      <p:cNvPicPr/>
                      <p:nvPr/>
                    </p:nvPicPr>
                    <p:blipFill>
                      <a:blip r:embed="rId10"/>
                      <a:stretch>
                        <a:fillRect/>
                      </a:stretch>
                    </p:blipFill>
                    <p:spPr>
                      <a:xfrm>
                        <a:off x="6494219" y="1736636"/>
                        <a:ext cx="1460500" cy="365125"/>
                      </a:xfrm>
                      <a:prstGeom prst="rect">
                        <a:avLst/>
                      </a:prstGeom>
                    </p:spPr>
                  </p:pic>
                </p:oleObj>
              </mc:Fallback>
            </mc:AlternateContent>
          </a:graphicData>
        </a:graphic>
      </p:graphicFrame>
      <p:graphicFrame>
        <p:nvGraphicFramePr>
          <p:cNvPr id="20" name="物件 19">
            <a:extLst>
              <a:ext uri="{FF2B5EF4-FFF2-40B4-BE49-F238E27FC236}">
                <a16:creationId xmlns:a16="http://schemas.microsoft.com/office/drawing/2014/main" id="{FE89B04B-3563-41F9-BFD2-6AF1F13E652E}"/>
              </a:ext>
            </a:extLst>
          </p:cNvPr>
          <p:cNvGraphicFramePr>
            <a:graphicFrameLocks noChangeAspect="1"/>
          </p:cNvGraphicFramePr>
          <p:nvPr>
            <p:extLst>
              <p:ext uri="{D42A27DB-BD31-4B8C-83A1-F6EECF244321}">
                <p14:modId xmlns:p14="http://schemas.microsoft.com/office/powerpoint/2010/main" val="2615549770"/>
              </p:ext>
            </p:extLst>
          </p:nvPr>
        </p:nvGraphicFramePr>
        <p:xfrm>
          <a:off x="8209468" y="1725797"/>
          <a:ext cx="1987904" cy="365125"/>
        </p:xfrm>
        <a:graphic>
          <a:graphicData uri="http://schemas.openxmlformats.org/presentationml/2006/ole">
            <mc:AlternateContent xmlns:mc="http://schemas.openxmlformats.org/markup-compatibility/2006">
              <mc:Choice xmlns:v="urn:schemas-microsoft-com:vml" Requires="v">
                <p:oleObj spid="_x0000_s64700" name="Equation" r:id="rId11" imgW="1244520" imgH="228600" progId="Equation.DSMT4">
                  <p:embed/>
                </p:oleObj>
              </mc:Choice>
              <mc:Fallback>
                <p:oleObj name="Equation" r:id="rId11" imgW="1244520" imgH="228600" progId="Equation.DSMT4">
                  <p:embed/>
                  <p:pic>
                    <p:nvPicPr>
                      <p:cNvPr id="0" name=""/>
                      <p:cNvPicPr/>
                      <p:nvPr/>
                    </p:nvPicPr>
                    <p:blipFill>
                      <a:blip r:embed="rId12"/>
                      <a:stretch>
                        <a:fillRect/>
                      </a:stretch>
                    </p:blipFill>
                    <p:spPr>
                      <a:xfrm>
                        <a:off x="8209468" y="1725797"/>
                        <a:ext cx="1987904" cy="365125"/>
                      </a:xfrm>
                      <a:prstGeom prst="rect">
                        <a:avLst/>
                      </a:prstGeom>
                    </p:spPr>
                  </p:pic>
                </p:oleObj>
              </mc:Fallback>
            </mc:AlternateContent>
          </a:graphicData>
        </a:graphic>
      </p:graphicFrame>
      <p:graphicFrame>
        <p:nvGraphicFramePr>
          <p:cNvPr id="124" name="物件 123">
            <a:extLst>
              <a:ext uri="{FF2B5EF4-FFF2-40B4-BE49-F238E27FC236}">
                <a16:creationId xmlns:a16="http://schemas.microsoft.com/office/drawing/2014/main" id="{D3BACA02-9D37-4E84-B3D7-BF7EEEC7074A}"/>
              </a:ext>
            </a:extLst>
          </p:cNvPr>
          <p:cNvGraphicFramePr>
            <a:graphicFrameLocks noChangeAspect="1"/>
          </p:cNvGraphicFramePr>
          <p:nvPr>
            <p:extLst>
              <p:ext uri="{D42A27DB-BD31-4B8C-83A1-F6EECF244321}">
                <p14:modId xmlns:p14="http://schemas.microsoft.com/office/powerpoint/2010/main" val="4039664992"/>
              </p:ext>
            </p:extLst>
          </p:nvPr>
        </p:nvGraphicFramePr>
        <p:xfrm>
          <a:off x="6503988" y="2205038"/>
          <a:ext cx="1439862" cy="365125"/>
        </p:xfrm>
        <a:graphic>
          <a:graphicData uri="http://schemas.openxmlformats.org/presentationml/2006/ole">
            <mc:AlternateContent xmlns:mc="http://schemas.openxmlformats.org/markup-compatibility/2006">
              <mc:Choice xmlns:v="urn:schemas-microsoft-com:vml" Requires="v">
                <p:oleObj spid="_x0000_s64701" name="Equation" r:id="rId13" imgW="901440" imgH="228600" progId="Equation.DSMT4">
                  <p:embed/>
                </p:oleObj>
              </mc:Choice>
              <mc:Fallback>
                <p:oleObj name="Equation" r:id="rId13" imgW="901440" imgH="228600" progId="Equation.DSMT4">
                  <p:embed/>
                  <p:pic>
                    <p:nvPicPr>
                      <p:cNvPr id="19" name="物件 18">
                        <a:extLst>
                          <a:ext uri="{FF2B5EF4-FFF2-40B4-BE49-F238E27FC236}">
                            <a16:creationId xmlns:a16="http://schemas.microsoft.com/office/drawing/2014/main" id="{37A2477C-5E17-42E4-9257-A0A45D10D51D}"/>
                          </a:ext>
                        </a:extLst>
                      </p:cNvPr>
                      <p:cNvPicPr/>
                      <p:nvPr/>
                    </p:nvPicPr>
                    <p:blipFill>
                      <a:blip r:embed="rId14"/>
                      <a:stretch>
                        <a:fillRect/>
                      </a:stretch>
                    </p:blipFill>
                    <p:spPr>
                      <a:xfrm>
                        <a:off x="6503988" y="2205038"/>
                        <a:ext cx="1439862" cy="365125"/>
                      </a:xfrm>
                      <a:prstGeom prst="rect">
                        <a:avLst/>
                      </a:prstGeom>
                    </p:spPr>
                  </p:pic>
                </p:oleObj>
              </mc:Fallback>
            </mc:AlternateContent>
          </a:graphicData>
        </a:graphic>
      </p:graphicFrame>
      <p:graphicFrame>
        <p:nvGraphicFramePr>
          <p:cNvPr id="125" name="物件 124">
            <a:extLst>
              <a:ext uri="{FF2B5EF4-FFF2-40B4-BE49-F238E27FC236}">
                <a16:creationId xmlns:a16="http://schemas.microsoft.com/office/drawing/2014/main" id="{CBCD62E6-62EB-4BC3-AEC2-8B992C0B15F8}"/>
              </a:ext>
            </a:extLst>
          </p:cNvPr>
          <p:cNvGraphicFramePr>
            <a:graphicFrameLocks noChangeAspect="1"/>
          </p:cNvGraphicFramePr>
          <p:nvPr>
            <p:extLst>
              <p:ext uri="{D42A27DB-BD31-4B8C-83A1-F6EECF244321}">
                <p14:modId xmlns:p14="http://schemas.microsoft.com/office/powerpoint/2010/main" val="125690746"/>
              </p:ext>
            </p:extLst>
          </p:nvPr>
        </p:nvGraphicFramePr>
        <p:xfrm>
          <a:off x="8214870" y="2203399"/>
          <a:ext cx="628650" cy="365125"/>
        </p:xfrm>
        <a:graphic>
          <a:graphicData uri="http://schemas.openxmlformats.org/presentationml/2006/ole">
            <mc:AlternateContent xmlns:mc="http://schemas.openxmlformats.org/markup-compatibility/2006">
              <mc:Choice xmlns:v="urn:schemas-microsoft-com:vml" Requires="v">
                <p:oleObj spid="_x0000_s64702" name="Equation" r:id="rId15" imgW="393480" imgH="228600" progId="Equation.DSMT4">
                  <p:embed/>
                </p:oleObj>
              </mc:Choice>
              <mc:Fallback>
                <p:oleObj name="Equation" r:id="rId15" imgW="393480" imgH="228600" progId="Equation.DSMT4">
                  <p:embed/>
                  <p:pic>
                    <p:nvPicPr>
                      <p:cNvPr id="20" name="物件 19">
                        <a:extLst>
                          <a:ext uri="{FF2B5EF4-FFF2-40B4-BE49-F238E27FC236}">
                            <a16:creationId xmlns:a16="http://schemas.microsoft.com/office/drawing/2014/main" id="{FE89B04B-3563-41F9-BFD2-6AF1F13E652E}"/>
                          </a:ext>
                        </a:extLst>
                      </p:cNvPr>
                      <p:cNvPicPr/>
                      <p:nvPr/>
                    </p:nvPicPr>
                    <p:blipFill>
                      <a:blip r:embed="rId16"/>
                      <a:stretch>
                        <a:fillRect/>
                      </a:stretch>
                    </p:blipFill>
                    <p:spPr>
                      <a:xfrm>
                        <a:off x="8214870" y="2203399"/>
                        <a:ext cx="628650" cy="365125"/>
                      </a:xfrm>
                      <a:prstGeom prst="rect">
                        <a:avLst/>
                      </a:prstGeom>
                    </p:spPr>
                  </p:pic>
                </p:oleObj>
              </mc:Fallback>
            </mc:AlternateContent>
          </a:graphicData>
        </a:graphic>
      </p:graphicFrame>
    </p:spTree>
    <p:extLst>
      <p:ext uri="{BB962C8B-B14F-4D97-AF65-F5344CB8AC3E}">
        <p14:creationId xmlns:p14="http://schemas.microsoft.com/office/powerpoint/2010/main" val="951074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a:extLst>
              <a:ext uri="{FF2B5EF4-FFF2-40B4-BE49-F238E27FC236}">
                <a16:creationId xmlns:a16="http://schemas.microsoft.com/office/drawing/2014/main" id="{881EDE3C-0C0C-4CC4-94FF-8E4A63255FE2}"/>
              </a:ext>
            </a:extLst>
          </p:cNvPr>
          <p:cNvSpPr/>
          <p:nvPr/>
        </p:nvSpPr>
        <p:spPr>
          <a:xfrm>
            <a:off x="6497985" y="4333784"/>
            <a:ext cx="5533367" cy="2447849"/>
          </a:xfrm>
          <a:prstGeom prst="rect">
            <a:avLst/>
          </a:prstGeom>
          <a:solidFill>
            <a:srgbClr val="FFC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noProof="0">
              <a:ln>
                <a:noFill/>
              </a:ln>
              <a:solidFill>
                <a:srgbClr val="00A98B"/>
              </a:solidFill>
              <a:effectLst/>
              <a:uLnTx/>
              <a:uFillTx/>
              <a:latin typeface="Calibri" panose="020F0502020204030204" pitchFamily="34" charset="0"/>
              <a:ea typeface="等线" panose="02010600030101010101" pitchFamily="2" charset="-122"/>
              <a:cs typeface="Arial" panose="020B0604020202020204" pitchFamily="34" charset="0"/>
            </a:endParaRPr>
          </a:p>
        </p:txBody>
      </p:sp>
      <p:sp>
        <p:nvSpPr>
          <p:cNvPr id="39" name="矩形 38">
            <a:extLst>
              <a:ext uri="{FF2B5EF4-FFF2-40B4-BE49-F238E27FC236}">
                <a16:creationId xmlns:a16="http://schemas.microsoft.com/office/drawing/2014/main" id="{F36591E2-5B4B-4DF5-BDF8-DCCEE57D2D38}"/>
              </a:ext>
            </a:extLst>
          </p:cNvPr>
          <p:cNvSpPr/>
          <p:nvPr/>
        </p:nvSpPr>
        <p:spPr>
          <a:xfrm>
            <a:off x="6216966" y="515202"/>
            <a:ext cx="5748886" cy="3339042"/>
          </a:xfrm>
          <a:prstGeom prst="rect">
            <a:avLst/>
          </a:prstGeom>
          <a:solidFill>
            <a:srgbClr val="5B9BD5">
              <a:alpha val="2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49" name="標題 1">
            <a:extLst>
              <a:ext uri="{FF2B5EF4-FFF2-40B4-BE49-F238E27FC236}">
                <a16:creationId xmlns:a16="http://schemas.microsoft.com/office/drawing/2014/main" id="{12854073-B384-41E7-9CDB-AC4476A9D6AE}"/>
              </a:ext>
            </a:extLst>
          </p:cNvPr>
          <p:cNvSpPr txBox="1">
            <a:spLocks/>
          </p:cNvSpPr>
          <p:nvPr/>
        </p:nvSpPr>
        <p:spPr>
          <a:xfrm>
            <a:off x="805748" y="485706"/>
            <a:ext cx="5317649" cy="13142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spcAft>
                <a:spcPts val="600"/>
              </a:spcAft>
              <a:defRPr/>
            </a:pPr>
            <a:r>
              <a:rPr lang="en-US" altLang="zh-TW" sz="2400" b="1" dirty="0">
                <a:solidFill>
                  <a:prstClr val="black"/>
                </a:solidFill>
                <a:latin typeface="+mn-lt"/>
                <a:ea typeface="微軟正黑體" panose="020B0604030504040204" pitchFamily="34" charset="-120"/>
              </a:rPr>
              <a:t>Data description</a:t>
            </a:r>
            <a:endParaRPr kumimoji="1" lang="en-US" altLang="zh-TW" sz="2400" b="1" dirty="0">
              <a:solidFill>
                <a:prstClr val="black">
                  <a:lumMod val="85000"/>
                  <a:lumOff val="15000"/>
                </a:prstClr>
              </a:solidFill>
              <a:latin typeface="+mn-lt"/>
            </a:endParaRPr>
          </a:p>
        </p:txBody>
      </p:sp>
      <p:sp>
        <p:nvSpPr>
          <p:cNvPr id="50" name="矩形 49">
            <a:extLst>
              <a:ext uri="{FF2B5EF4-FFF2-40B4-BE49-F238E27FC236}">
                <a16:creationId xmlns:a16="http://schemas.microsoft.com/office/drawing/2014/main" id="{72B4BCE7-8687-4B47-A0A3-8DCD6D485658}"/>
              </a:ext>
            </a:extLst>
          </p:cNvPr>
          <p:cNvSpPr/>
          <p:nvPr/>
        </p:nvSpPr>
        <p:spPr>
          <a:xfrm>
            <a:off x="429053" y="747159"/>
            <a:ext cx="207264" cy="791302"/>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noProof="0">
              <a:ln>
                <a:noFill/>
              </a:ln>
              <a:solidFill>
                <a:srgbClr val="00A98B"/>
              </a:solidFill>
              <a:effectLst/>
              <a:uLnTx/>
              <a:uFillTx/>
              <a:latin typeface="Calibri" panose="020F0502020204030204" pitchFamily="34" charset="0"/>
              <a:ea typeface="等线" panose="02010600030101010101" pitchFamily="2" charset="-122"/>
              <a:cs typeface="Arial" panose="020B0604020202020204" pitchFamily="34" charset="0"/>
            </a:endParaRPr>
          </a:p>
        </p:txBody>
      </p:sp>
      <p:pic>
        <p:nvPicPr>
          <p:cNvPr id="27" name="Picture 2" descr="「台北科技大學」的圖片搜尋結果">
            <a:extLst>
              <a:ext uri="{FF2B5EF4-FFF2-40B4-BE49-F238E27FC236}">
                <a16:creationId xmlns:a16="http://schemas.microsoft.com/office/drawing/2014/main" id="{A96E6410-838E-4E07-BFB0-D5E29AA6D5C9}"/>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24490" y="74790"/>
            <a:ext cx="976954" cy="574724"/>
          </a:xfrm>
          <a:prstGeom prst="rect">
            <a:avLst/>
          </a:prstGeom>
          <a:noFill/>
          <a:extLst>
            <a:ext uri="{909E8E84-426E-40DD-AFC4-6F175D3DCCD1}">
              <a14:hiddenFill xmlns:a14="http://schemas.microsoft.com/office/drawing/2010/main">
                <a:solidFill>
                  <a:srgbClr val="FFFFFF"/>
                </a:solidFill>
              </a14:hiddenFill>
            </a:ext>
          </a:extLst>
        </p:spPr>
      </p:pic>
      <p:sp>
        <p:nvSpPr>
          <p:cNvPr id="30" name="矩形 29">
            <a:extLst>
              <a:ext uri="{FF2B5EF4-FFF2-40B4-BE49-F238E27FC236}">
                <a16:creationId xmlns:a16="http://schemas.microsoft.com/office/drawing/2014/main" id="{0479ACCD-090B-4919-9371-51D14A14A758}"/>
              </a:ext>
            </a:extLst>
          </p:cNvPr>
          <p:cNvSpPr/>
          <p:nvPr/>
        </p:nvSpPr>
        <p:spPr>
          <a:xfrm>
            <a:off x="443659" y="759685"/>
            <a:ext cx="207264" cy="791302"/>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noProof="0">
              <a:ln>
                <a:noFill/>
              </a:ln>
              <a:solidFill>
                <a:srgbClr val="00A98B"/>
              </a:solidFill>
              <a:effectLst/>
              <a:uLnTx/>
              <a:uFillTx/>
              <a:latin typeface="Calibri" panose="020F0502020204030204" pitchFamily="34" charset="0"/>
              <a:ea typeface="等线" panose="02010600030101010101" pitchFamily="2" charset="-122"/>
              <a:cs typeface="Arial" panose="020B0604020202020204" pitchFamily="34" charset="0"/>
            </a:endParaRPr>
          </a:p>
        </p:txBody>
      </p:sp>
      <p:cxnSp>
        <p:nvCxnSpPr>
          <p:cNvPr id="31" name="直接连接符 26">
            <a:extLst>
              <a:ext uri="{FF2B5EF4-FFF2-40B4-BE49-F238E27FC236}">
                <a16:creationId xmlns:a16="http://schemas.microsoft.com/office/drawing/2014/main" id="{013BF7FA-DCE8-4163-91DA-FCDEB4817DFD}"/>
              </a:ext>
            </a:extLst>
          </p:cNvPr>
          <p:cNvCxnSpPr/>
          <p:nvPr/>
        </p:nvCxnSpPr>
        <p:spPr>
          <a:xfrm>
            <a:off x="736267" y="759685"/>
            <a:ext cx="0" cy="79130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9" name="文字方塊 23">
            <a:extLst>
              <a:ext uri="{FF2B5EF4-FFF2-40B4-BE49-F238E27FC236}">
                <a16:creationId xmlns:a16="http://schemas.microsoft.com/office/drawing/2014/main" id="{6A7652B4-9F9F-4DCF-8EA4-EE85C61C7E54}"/>
              </a:ext>
            </a:extLst>
          </p:cNvPr>
          <p:cNvSpPr txBox="1"/>
          <p:nvPr/>
        </p:nvSpPr>
        <p:spPr>
          <a:xfrm>
            <a:off x="11509523" y="6403983"/>
            <a:ext cx="1785009" cy="3481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sz="1600" b="0" i="0" u="none" strike="noStrike" kern="1200" cap="none" spc="0" normalizeH="0" noProof="0" dirty="0">
                <a:ln>
                  <a:noFill/>
                </a:ln>
                <a:solidFill>
                  <a:prstClr val="white">
                    <a:lumMod val="50000"/>
                  </a:prstClr>
                </a:solidFill>
                <a:effectLst/>
                <a:uLnTx/>
                <a:uFillTx/>
                <a:latin typeface="Calibri" panose="020F0502020204030204" pitchFamily="34" charset="0"/>
                <a:ea typeface="Georgia" charset="0"/>
                <a:cs typeface="Georgia" charset="0"/>
              </a:rPr>
              <a:t>  </a:t>
            </a:r>
            <a:fld id="{9F01719C-F466-4CE8-852F-0BDF474F10FB}" type="slidenum">
              <a:rPr kumimoji="1" lang="en-US" altLang="zh-TW" sz="1600" b="0" i="0" u="none" strike="noStrike" kern="1200" cap="none" spc="0" normalizeH="0" noProof="0" smtClean="0">
                <a:ln>
                  <a:noFill/>
                </a:ln>
                <a:solidFill>
                  <a:prstClr val="white">
                    <a:lumMod val="50000"/>
                  </a:prstClr>
                </a:solidFill>
                <a:effectLst/>
                <a:uLnTx/>
                <a:uFillTx/>
                <a:latin typeface="Calibri" panose="020F0502020204030204" pitchFamily="34" charset="0"/>
                <a:ea typeface="Georgia" charset="0"/>
                <a:cs typeface="Georgia" charset="0"/>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1" lang="zh-TW" altLang="en-US" sz="1600" b="0" i="0" u="none" strike="noStrike" kern="1200" cap="none" spc="0" normalizeH="0" noProof="0" dirty="0">
              <a:ln>
                <a:noFill/>
              </a:ln>
              <a:solidFill>
                <a:prstClr val="white">
                  <a:lumMod val="50000"/>
                </a:prstClr>
              </a:solidFill>
              <a:effectLst/>
              <a:uLnTx/>
              <a:uFillTx/>
              <a:latin typeface="Calibri" panose="020F0502020204030204" pitchFamily="34" charset="0"/>
              <a:ea typeface="Georgia" charset="0"/>
              <a:cs typeface="Georgia" charset="0"/>
            </a:endParaRPr>
          </a:p>
        </p:txBody>
      </p:sp>
      <p:grpSp>
        <p:nvGrpSpPr>
          <p:cNvPr id="36" name="群組 35">
            <a:extLst>
              <a:ext uri="{FF2B5EF4-FFF2-40B4-BE49-F238E27FC236}">
                <a16:creationId xmlns:a16="http://schemas.microsoft.com/office/drawing/2014/main" id="{5E7E2707-EF5A-4E68-B1C0-956A7C849203}"/>
              </a:ext>
            </a:extLst>
          </p:cNvPr>
          <p:cNvGrpSpPr/>
          <p:nvPr/>
        </p:nvGrpSpPr>
        <p:grpSpPr>
          <a:xfrm>
            <a:off x="1268954" y="222815"/>
            <a:ext cx="9950174" cy="228068"/>
            <a:chOff x="3" y="302483"/>
            <a:chExt cx="12191997" cy="584393"/>
          </a:xfrm>
        </p:grpSpPr>
        <p:sp>
          <p:nvSpPr>
            <p:cNvPr id="37" name="五邊形 12">
              <a:extLst>
                <a:ext uri="{FF2B5EF4-FFF2-40B4-BE49-F238E27FC236}">
                  <a16:creationId xmlns:a16="http://schemas.microsoft.com/office/drawing/2014/main" id="{00B02797-0010-47F8-A0D4-7E270244CC6C}"/>
                </a:ext>
              </a:extLst>
            </p:cNvPr>
            <p:cNvSpPr/>
            <p:nvPr/>
          </p:nvSpPr>
          <p:spPr>
            <a:xfrm>
              <a:off x="3" y="302483"/>
              <a:ext cx="2061141" cy="584393"/>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Introduction</a:t>
              </a:r>
            </a:p>
          </p:txBody>
        </p:sp>
        <p:sp>
          <p:nvSpPr>
            <p:cNvPr id="38" name="五邊形 13">
              <a:extLst>
                <a:ext uri="{FF2B5EF4-FFF2-40B4-BE49-F238E27FC236}">
                  <a16:creationId xmlns:a16="http://schemas.microsoft.com/office/drawing/2014/main" id="{FB453DD0-62CD-41D9-A7AF-289C1BB7F230}"/>
                </a:ext>
              </a:extLst>
            </p:cNvPr>
            <p:cNvSpPr/>
            <p:nvPr/>
          </p:nvSpPr>
          <p:spPr>
            <a:xfrm>
              <a:off x="2061144" y="309426"/>
              <a:ext cx="2195548" cy="575971"/>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Literature Review</a:t>
              </a:r>
              <a:endParaRPr kumimoji="0" lang="en-US" altLang="zh-TW" sz="1200" b="1" i="0" u="none" strike="noStrike" kern="0" cap="none" spc="0" normalizeH="0" baseline="0" noProof="0" dirty="0">
                <a:ln>
                  <a:noFill/>
                </a:ln>
                <a:solidFill>
                  <a:prstClr val="black"/>
                </a:solidFill>
                <a:effectLst/>
                <a:uLnTx/>
                <a:uFillTx/>
                <a:ea typeface="微軟正黑體"/>
                <a:cs typeface="+mn-cs"/>
              </a:endParaRPr>
            </a:p>
          </p:txBody>
        </p:sp>
        <p:sp>
          <p:nvSpPr>
            <p:cNvPr id="41" name="五邊形 14">
              <a:extLst>
                <a:ext uri="{FF2B5EF4-FFF2-40B4-BE49-F238E27FC236}">
                  <a16:creationId xmlns:a16="http://schemas.microsoft.com/office/drawing/2014/main" id="{CF54BE0C-7D9A-4D2F-A61F-90513A45E0AE}"/>
                </a:ext>
              </a:extLst>
            </p:cNvPr>
            <p:cNvSpPr/>
            <p:nvPr/>
          </p:nvSpPr>
          <p:spPr>
            <a:xfrm>
              <a:off x="4256692" y="302484"/>
              <a:ext cx="2417377" cy="559598"/>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Proposed Methods</a:t>
              </a:r>
              <a:endParaRPr kumimoji="0" lang="en-US" altLang="zh-TW" sz="1200" b="1" i="0" u="none" strike="noStrike" kern="0" cap="none" spc="0" normalizeH="0" baseline="0" noProof="0" dirty="0">
                <a:ln>
                  <a:noFill/>
                </a:ln>
                <a:solidFill>
                  <a:prstClr val="black"/>
                </a:solidFill>
                <a:effectLst/>
                <a:uLnTx/>
                <a:uFillTx/>
                <a:ea typeface="微軟正黑體"/>
                <a:cs typeface="+mn-cs"/>
              </a:endParaRPr>
            </a:p>
          </p:txBody>
        </p:sp>
        <p:sp>
          <p:nvSpPr>
            <p:cNvPr id="42" name="五邊形 16">
              <a:extLst>
                <a:ext uri="{FF2B5EF4-FFF2-40B4-BE49-F238E27FC236}">
                  <a16:creationId xmlns:a16="http://schemas.microsoft.com/office/drawing/2014/main" id="{4692158C-8AE4-477D-AAB9-765928148B1A}"/>
                </a:ext>
              </a:extLst>
            </p:cNvPr>
            <p:cNvSpPr/>
            <p:nvPr/>
          </p:nvSpPr>
          <p:spPr>
            <a:xfrm>
              <a:off x="6674068" y="302483"/>
              <a:ext cx="2606565" cy="552655"/>
            </a:xfrm>
            <a:prstGeom prst="homePlat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kern="0">
                  <a:solidFill>
                    <a:prstClr val="black"/>
                  </a:solidFill>
                  <a:latin typeface="Calibri" panose="020F0502020204030204" pitchFamily="34" charset="0"/>
                </a:rPr>
                <a:t>Empirical</a:t>
              </a:r>
              <a:r>
                <a:rPr lang="zh-TW" altLang="en-US" sz="1200" b="1" kern="0">
                  <a:solidFill>
                    <a:prstClr val="black"/>
                  </a:solidFill>
                  <a:latin typeface="Calibri" panose="020F0502020204030204" pitchFamily="34" charset="0"/>
                </a:rPr>
                <a:t> </a:t>
              </a:r>
              <a:r>
                <a:rPr lang="en-US" altLang="zh-TW" sz="1200" b="1" kern="0" dirty="0">
                  <a:solidFill>
                    <a:prstClr val="black"/>
                  </a:solidFill>
                  <a:latin typeface="Calibri" panose="020F0502020204030204" pitchFamily="34" charset="0"/>
                </a:rPr>
                <a:t>Study</a:t>
              </a:r>
            </a:p>
          </p:txBody>
        </p:sp>
        <p:sp>
          <p:nvSpPr>
            <p:cNvPr id="43" name="五邊形 17">
              <a:extLst>
                <a:ext uri="{FF2B5EF4-FFF2-40B4-BE49-F238E27FC236}">
                  <a16:creationId xmlns:a16="http://schemas.microsoft.com/office/drawing/2014/main" id="{F9342026-1206-45FA-914F-8BA8D0B39972}"/>
                </a:ext>
              </a:extLst>
            </p:cNvPr>
            <p:cNvSpPr/>
            <p:nvPr/>
          </p:nvSpPr>
          <p:spPr>
            <a:xfrm>
              <a:off x="9280634" y="309426"/>
              <a:ext cx="2911366" cy="552655"/>
            </a:xfrm>
            <a:prstGeom prst="homePlat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TW" sz="1200" b="1" kern="0" dirty="0">
                  <a:solidFill>
                    <a:prstClr val="black"/>
                  </a:solidFill>
                  <a:latin typeface="Calibri" panose="020F0502020204030204" pitchFamily="34" charset="0"/>
                </a:rPr>
                <a:t>Conclusion</a:t>
              </a:r>
            </a:p>
          </p:txBody>
        </p:sp>
      </p:grpSp>
      <p:graphicFrame>
        <p:nvGraphicFramePr>
          <p:cNvPr id="7" name="表格 6">
            <a:extLst>
              <a:ext uri="{FF2B5EF4-FFF2-40B4-BE49-F238E27FC236}">
                <a16:creationId xmlns:a16="http://schemas.microsoft.com/office/drawing/2014/main" id="{F4F443EF-F448-4C94-8558-F27BF31D6B4B}"/>
              </a:ext>
            </a:extLst>
          </p:cNvPr>
          <p:cNvGraphicFramePr>
            <a:graphicFrameLocks noGrp="1"/>
          </p:cNvGraphicFramePr>
          <p:nvPr>
            <p:extLst>
              <p:ext uri="{D42A27DB-BD31-4B8C-83A1-F6EECF244321}">
                <p14:modId xmlns:p14="http://schemas.microsoft.com/office/powerpoint/2010/main" val="1073213767"/>
              </p:ext>
            </p:extLst>
          </p:nvPr>
        </p:nvGraphicFramePr>
        <p:xfrm>
          <a:off x="443659" y="4413659"/>
          <a:ext cx="5830018" cy="2214880"/>
        </p:xfrm>
        <a:graphic>
          <a:graphicData uri="http://schemas.openxmlformats.org/drawingml/2006/table">
            <a:tbl>
              <a:tblPr firstRow="1" bandRow="1">
                <a:tableStyleId>{5C22544A-7EE6-4342-B048-85BDC9FD1C3A}</a:tableStyleId>
              </a:tblPr>
              <a:tblGrid>
                <a:gridCol w="1838040">
                  <a:extLst>
                    <a:ext uri="{9D8B030D-6E8A-4147-A177-3AD203B41FA5}">
                      <a16:colId xmlns:a16="http://schemas.microsoft.com/office/drawing/2014/main" val="805470287"/>
                    </a:ext>
                  </a:extLst>
                </a:gridCol>
                <a:gridCol w="1120878">
                  <a:extLst>
                    <a:ext uri="{9D8B030D-6E8A-4147-A177-3AD203B41FA5}">
                      <a16:colId xmlns:a16="http://schemas.microsoft.com/office/drawing/2014/main" val="2213452499"/>
                    </a:ext>
                  </a:extLst>
                </a:gridCol>
                <a:gridCol w="1002890">
                  <a:extLst>
                    <a:ext uri="{9D8B030D-6E8A-4147-A177-3AD203B41FA5}">
                      <a16:colId xmlns:a16="http://schemas.microsoft.com/office/drawing/2014/main" val="2114386971"/>
                    </a:ext>
                  </a:extLst>
                </a:gridCol>
                <a:gridCol w="1868210">
                  <a:extLst>
                    <a:ext uri="{9D8B030D-6E8A-4147-A177-3AD203B41FA5}">
                      <a16:colId xmlns:a16="http://schemas.microsoft.com/office/drawing/2014/main" val="4194173383"/>
                    </a:ext>
                  </a:extLst>
                </a:gridCol>
              </a:tblGrid>
              <a:tr h="370840">
                <a:tc>
                  <a:txBody>
                    <a:bodyPr/>
                    <a:lstStyle/>
                    <a:p>
                      <a:pPr algn="ctr"/>
                      <a:endParaRPr lang="zh-TW" altLang="en-US" dirty="0">
                        <a:solidFill>
                          <a:schemeClr val="tx2">
                            <a:lumMod val="85000"/>
                            <a:lumOff val="15000"/>
                          </a:schemeClr>
                        </a:solidFill>
                      </a:endParaRPr>
                    </a:p>
                  </a:txBody>
                  <a:tcPr anchor="ctr">
                    <a:solidFill>
                      <a:srgbClr val="90BFD0"/>
                    </a:solidFill>
                  </a:tcPr>
                </a:tc>
                <a:tc>
                  <a:txBody>
                    <a:bodyPr/>
                    <a:lstStyle/>
                    <a:p>
                      <a:pPr algn="ctr"/>
                      <a:r>
                        <a:rPr lang="en-US" altLang="zh-TW" dirty="0" err="1">
                          <a:solidFill>
                            <a:schemeClr val="tx2">
                              <a:lumMod val="85000"/>
                              <a:lumOff val="15000"/>
                            </a:schemeClr>
                          </a:solidFill>
                        </a:rPr>
                        <a:t>TimeGAN</a:t>
                      </a:r>
                      <a:endParaRPr lang="zh-TW" altLang="en-US" dirty="0">
                        <a:solidFill>
                          <a:schemeClr val="tx2">
                            <a:lumMod val="85000"/>
                            <a:lumOff val="15000"/>
                          </a:schemeClr>
                        </a:solidFill>
                      </a:endParaRPr>
                    </a:p>
                  </a:txBody>
                  <a:tcPr anchor="ctr">
                    <a:solidFill>
                      <a:srgbClr val="90BFD0"/>
                    </a:solidFill>
                  </a:tcPr>
                </a:tc>
                <a:tc gridSpan="2">
                  <a:txBody>
                    <a:bodyPr/>
                    <a:lstStyle/>
                    <a:p>
                      <a:pPr algn="ctr"/>
                      <a:r>
                        <a:rPr lang="en-US" altLang="zh-TW" dirty="0">
                          <a:solidFill>
                            <a:schemeClr val="tx2">
                              <a:lumMod val="85000"/>
                              <a:lumOff val="15000"/>
                            </a:schemeClr>
                          </a:solidFill>
                        </a:rPr>
                        <a:t>LSTM-DAGMM</a:t>
                      </a:r>
                      <a:endParaRPr lang="zh-TW" altLang="en-US" dirty="0">
                        <a:solidFill>
                          <a:schemeClr val="tx2">
                            <a:lumMod val="85000"/>
                            <a:lumOff val="15000"/>
                          </a:schemeClr>
                        </a:solidFill>
                      </a:endParaRPr>
                    </a:p>
                  </a:txBody>
                  <a:tcPr anchor="ctr">
                    <a:solidFill>
                      <a:srgbClr val="90BFD0"/>
                    </a:solidFill>
                  </a:tcPr>
                </a:tc>
                <a:tc hMerge="1">
                  <a:txBody>
                    <a:bodyPr/>
                    <a:lstStyle/>
                    <a:p>
                      <a:endParaRPr lang="zh-TW" altLang="en-US"/>
                    </a:p>
                  </a:txBody>
                  <a:tcPr/>
                </a:tc>
                <a:extLst>
                  <a:ext uri="{0D108BD9-81ED-4DB2-BD59-A6C34878D82A}">
                    <a16:rowId xmlns:a16="http://schemas.microsoft.com/office/drawing/2014/main" val="3515234500"/>
                  </a:ext>
                </a:extLst>
              </a:tr>
              <a:tr h="185420">
                <a:tc rowSpan="2">
                  <a:txBody>
                    <a:bodyPr/>
                    <a:lstStyle/>
                    <a:p>
                      <a:pPr algn="ctr"/>
                      <a:r>
                        <a:rPr lang="en-US" altLang="zh-TW" dirty="0">
                          <a:solidFill>
                            <a:schemeClr val="tx2">
                              <a:lumMod val="85000"/>
                              <a:lumOff val="15000"/>
                            </a:schemeClr>
                          </a:solidFill>
                        </a:rPr>
                        <a:t>Training set</a:t>
                      </a:r>
                      <a:endParaRPr lang="zh-TW" altLang="en-US" dirty="0">
                        <a:solidFill>
                          <a:schemeClr val="tx2">
                            <a:lumMod val="85000"/>
                            <a:lumOff val="15000"/>
                          </a:schemeClr>
                        </a:solidFill>
                      </a:endParaRPr>
                    </a:p>
                  </a:txBody>
                  <a:tcPr anchor="ctr">
                    <a:solidFill>
                      <a:srgbClr val="90BFD0">
                        <a:alpha val="50000"/>
                      </a:srgbClr>
                    </a:solidFill>
                  </a:tcPr>
                </a:tc>
                <a:tc rowSpan="2">
                  <a:txBody>
                    <a:bodyPr/>
                    <a:lstStyle/>
                    <a:p>
                      <a:pPr algn="ctr"/>
                      <a:r>
                        <a:rPr lang="en-US" altLang="zh-TW" dirty="0">
                          <a:solidFill>
                            <a:schemeClr val="tx2">
                              <a:lumMod val="85000"/>
                              <a:lumOff val="15000"/>
                            </a:schemeClr>
                          </a:solidFill>
                        </a:rPr>
                        <a:t>2979</a:t>
                      </a:r>
                      <a:endParaRPr lang="zh-TW" altLang="en-US" dirty="0">
                        <a:solidFill>
                          <a:schemeClr val="tx2">
                            <a:lumMod val="85000"/>
                            <a:lumOff val="15000"/>
                          </a:schemeClr>
                        </a:solidFill>
                      </a:endParaRPr>
                    </a:p>
                  </a:txBody>
                  <a:tcPr anchor="ctr">
                    <a:solidFill>
                      <a:srgbClr val="90BFD0">
                        <a:alpha val="50000"/>
                      </a:srgbClr>
                    </a:solidFill>
                  </a:tcPr>
                </a:tc>
                <a:tc rowSpan="2">
                  <a:txBody>
                    <a:bodyPr/>
                    <a:lstStyle/>
                    <a:p>
                      <a:pPr algn="ctr"/>
                      <a:r>
                        <a:rPr lang="en-US" altLang="zh-TW" dirty="0">
                          <a:solidFill>
                            <a:schemeClr val="tx2">
                              <a:lumMod val="85000"/>
                              <a:lumOff val="15000"/>
                            </a:schemeClr>
                          </a:solidFill>
                        </a:rPr>
                        <a:t>5958</a:t>
                      </a:r>
                      <a:endParaRPr lang="zh-TW" altLang="en-US" dirty="0">
                        <a:solidFill>
                          <a:schemeClr val="tx2">
                            <a:lumMod val="85000"/>
                            <a:lumOff val="15000"/>
                          </a:schemeClr>
                        </a:solidFill>
                      </a:endParaRPr>
                    </a:p>
                  </a:txBody>
                  <a:tcPr anchor="ctr">
                    <a:solidFill>
                      <a:srgbClr val="90BFD0">
                        <a:alpha val="50000"/>
                      </a:srgbClr>
                    </a:solidFill>
                  </a:tcPr>
                </a:tc>
                <a:tc>
                  <a:txBody>
                    <a:bodyPr/>
                    <a:lstStyle/>
                    <a:p>
                      <a:pPr algn="ctr"/>
                      <a:r>
                        <a:rPr lang="en-US" altLang="zh-TW" dirty="0">
                          <a:solidFill>
                            <a:schemeClr val="tx2">
                              <a:lumMod val="85000"/>
                              <a:lumOff val="15000"/>
                            </a:schemeClr>
                          </a:solidFill>
                        </a:rPr>
                        <a:t>2979(real data)</a:t>
                      </a:r>
                      <a:endParaRPr lang="zh-TW" altLang="en-US" dirty="0">
                        <a:solidFill>
                          <a:schemeClr val="tx2">
                            <a:lumMod val="85000"/>
                            <a:lumOff val="15000"/>
                          </a:schemeClr>
                        </a:solidFill>
                      </a:endParaRPr>
                    </a:p>
                  </a:txBody>
                  <a:tcPr anchor="ctr">
                    <a:solidFill>
                      <a:srgbClr val="90BFD0">
                        <a:alpha val="50000"/>
                      </a:srgbClr>
                    </a:solidFill>
                  </a:tcPr>
                </a:tc>
                <a:extLst>
                  <a:ext uri="{0D108BD9-81ED-4DB2-BD59-A6C34878D82A}">
                    <a16:rowId xmlns:a16="http://schemas.microsoft.com/office/drawing/2014/main" val="3223767060"/>
                  </a:ext>
                </a:extLst>
              </a:tr>
              <a:tr h="185420">
                <a:tc vMerge="1">
                  <a:txBody>
                    <a:bodyPr/>
                    <a:lstStyle/>
                    <a:p>
                      <a:endParaRPr lang="zh-TW" altLang="en-US"/>
                    </a:p>
                  </a:txBody>
                  <a:tcPr/>
                </a:tc>
                <a:tc vMerge="1">
                  <a:txBody>
                    <a:bodyPr/>
                    <a:lstStyle/>
                    <a:p>
                      <a:endParaRPr lang="zh-TW" altLang="en-US"/>
                    </a:p>
                  </a:txBody>
                  <a:tcPr/>
                </a:tc>
                <a:tc vMerge="1">
                  <a:txBody>
                    <a:bodyPr/>
                    <a:lstStyle/>
                    <a:p>
                      <a:endParaRPr lang="zh-TW" altLang="en-US" dirty="0">
                        <a:solidFill>
                          <a:schemeClr val="tx2">
                            <a:lumMod val="85000"/>
                            <a:lumOff val="15000"/>
                          </a:schemeClr>
                        </a:solidFill>
                      </a:endParaRPr>
                    </a:p>
                  </a:txBody>
                  <a:tcPr>
                    <a:solidFill>
                      <a:srgbClr val="90BFD0">
                        <a:alpha val="50000"/>
                      </a:srgbClr>
                    </a:solidFill>
                  </a:tcPr>
                </a:tc>
                <a:tc>
                  <a:txBody>
                    <a:bodyPr/>
                    <a:lstStyle/>
                    <a:p>
                      <a:pPr algn="ctr"/>
                      <a:r>
                        <a:rPr lang="en-US" altLang="zh-TW" dirty="0">
                          <a:solidFill>
                            <a:schemeClr val="tx2">
                              <a:lumMod val="85000"/>
                              <a:lumOff val="15000"/>
                            </a:schemeClr>
                          </a:solidFill>
                        </a:rPr>
                        <a:t>2979(</a:t>
                      </a:r>
                      <a:r>
                        <a:rPr lang="en-US" altLang="zh-TW" dirty="0" err="1">
                          <a:solidFill>
                            <a:schemeClr val="tx2">
                              <a:lumMod val="85000"/>
                              <a:lumOff val="15000"/>
                            </a:schemeClr>
                          </a:solidFill>
                        </a:rPr>
                        <a:t>TimeGAN</a:t>
                      </a:r>
                      <a:r>
                        <a:rPr lang="en-US" altLang="zh-TW" dirty="0">
                          <a:solidFill>
                            <a:schemeClr val="tx2">
                              <a:lumMod val="85000"/>
                              <a:lumOff val="15000"/>
                            </a:schemeClr>
                          </a:solidFill>
                        </a:rPr>
                        <a:t>)</a:t>
                      </a:r>
                      <a:endParaRPr lang="zh-TW" altLang="en-US" dirty="0">
                        <a:solidFill>
                          <a:schemeClr val="tx2">
                            <a:lumMod val="85000"/>
                            <a:lumOff val="15000"/>
                          </a:schemeClr>
                        </a:solidFill>
                      </a:endParaRPr>
                    </a:p>
                  </a:txBody>
                  <a:tcPr anchor="ctr">
                    <a:solidFill>
                      <a:srgbClr val="90BFD0">
                        <a:alpha val="50000"/>
                      </a:srgbClr>
                    </a:solidFill>
                  </a:tcPr>
                </a:tc>
                <a:extLst>
                  <a:ext uri="{0D108BD9-81ED-4DB2-BD59-A6C34878D82A}">
                    <a16:rowId xmlns:a16="http://schemas.microsoft.com/office/drawing/2014/main" val="3464896939"/>
                  </a:ext>
                </a:extLst>
              </a:tr>
              <a:tr h="370840">
                <a:tc>
                  <a:txBody>
                    <a:bodyPr/>
                    <a:lstStyle/>
                    <a:p>
                      <a:pPr algn="ctr"/>
                      <a:r>
                        <a:rPr lang="en-US" altLang="zh-TW" dirty="0">
                          <a:solidFill>
                            <a:schemeClr val="tx2">
                              <a:lumMod val="85000"/>
                              <a:lumOff val="15000"/>
                            </a:schemeClr>
                          </a:solidFill>
                        </a:rPr>
                        <a:t>Validation set</a:t>
                      </a:r>
                      <a:endParaRPr lang="zh-TW" altLang="en-US" dirty="0">
                        <a:solidFill>
                          <a:schemeClr val="tx2">
                            <a:lumMod val="85000"/>
                            <a:lumOff val="15000"/>
                          </a:schemeClr>
                        </a:solidFill>
                      </a:endParaRPr>
                    </a:p>
                  </a:txBody>
                  <a:tcPr anchor="ctr">
                    <a:solidFill>
                      <a:srgbClr val="90BFD0">
                        <a:alpha val="30000"/>
                      </a:srgbClr>
                    </a:solidFill>
                  </a:tcPr>
                </a:tc>
                <a:tc>
                  <a:txBody>
                    <a:bodyPr/>
                    <a:lstStyle/>
                    <a:p>
                      <a:pPr algn="ctr"/>
                      <a:r>
                        <a:rPr lang="en-US" altLang="zh-TW" dirty="0">
                          <a:solidFill>
                            <a:schemeClr val="tx2">
                              <a:lumMod val="85000"/>
                              <a:lumOff val="15000"/>
                            </a:schemeClr>
                          </a:solidFill>
                        </a:rPr>
                        <a:t>-</a:t>
                      </a:r>
                      <a:endParaRPr lang="zh-TW" altLang="en-US" dirty="0">
                        <a:solidFill>
                          <a:schemeClr val="tx2">
                            <a:lumMod val="85000"/>
                            <a:lumOff val="15000"/>
                          </a:schemeClr>
                        </a:solidFill>
                      </a:endParaRPr>
                    </a:p>
                  </a:txBody>
                  <a:tcPr anchor="ctr">
                    <a:solidFill>
                      <a:srgbClr val="90BFD0">
                        <a:alpha val="30000"/>
                      </a:srgbClr>
                    </a:solidFill>
                  </a:tcPr>
                </a:tc>
                <a:tc gridSpan="2">
                  <a:txBody>
                    <a:bodyPr/>
                    <a:lstStyle/>
                    <a:p>
                      <a:pPr algn="ctr"/>
                      <a:r>
                        <a:rPr lang="en-US" altLang="zh-TW" dirty="0">
                          <a:solidFill>
                            <a:schemeClr val="tx2">
                              <a:lumMod val="85000"/>
                              <a:lumOff val="15000"/>
                            </a:schemeClr>
                          </a:solidFill>
                        </a:rPr>
                        <a:t>566</a:t>
                      </a:r>
                      <a:endParaRPr lang="zh-TW" altLang="en-US" dirty="0">
                        <a:solidFill>
                          <a:schemeClr val="tx2">
                            <a:lumMod val="85000"/>
                            <a:lumOff val="15000"/>
                          </a:schemeClr>
                        </a:solidFill>
                      </a:endParaRPr>
                    </a:p>
                  </a:txBody>
                  <a:tcPr anchor="ctr">
                    <a:solidFill>
                      <a:srgbClr val="90BFD0">
                        <a:alpha val="30000"/>
                      </a:srgbClr>
                    </a:solidFill>
                  </a:tcPr>
                </a:tc>
                <a:tc hMerge="1">
                  <a:txBody>
                    <a:bodyPr/>
                    <a:lstStyle/>
                    <a:p>
                      <a:endParaRPr lang="zh-TW" altLang="en-US"/>
                    </a:p>
                  </a:txBody>
                  <a:tcPr/>
                </a:tc>
                <a:extLst>
                  <a:ext uri="{0D108BD9-81ED-4DB2-BD59-A6C34878D82A}">
                    <a16:rowId xmlns:a16="http://schemas.microsoft.com/office/drawing/2014/main" val="3073601325"/>
                  </a:ext>
                </a:extLst>
              </a:tr>
              <a:tr h="370840">
                <a:tc>
                  <a:txBody>
                    <a:bodyPr/>
                    <a:lstStyle/>
                    <a:p>
                      <a:pPr algn="ctr"/>
                      <a:r>
                        <a:rPr lang="en-US" altLang="zh-TW" dirty="0">
                          <a:solidFill>
                            <a:schemeClr val="tx2">
                              <a:lumMod val="85000"/>
                              <a:lumOff val="15000"/>
                            </a:schemeClr>
                          </a:solidFill>
                        </a:rPr>
                        <a:t>Test set</a:t>
                      </a:r>
                      <a:endParaRPr lang="zh-TW" altLang="en-US" dirty="0">
                        <a:solidFill>
                          <a:schemeClr val="tx2">
                            <a:lumMod val="85000"/>
                            <a:lumOff val="15000"/>
                          </a:schemeClr>
                        </a:solidFill>
                      </a:endParaRPr>
                    </a:p>
                  </a:txBody>
                  <a:tcPr anchor="ctr">
                    <a:solidFill>
                      <a:srgbClr val="90BFD0">
                        <a:alpha val="50000"/>
                      </a:srgbClr>
                    </a:solidFill>
                  </a:tcPr>
                </a:tc>
                <a:tc>
                  <a:txBody>
                    <a:bodyPr/>
                    <a:lstStyle/>
                    <a:p>
                      <a:pPr algn="ctr"/>
                      <a:r>
                        <a:rPr lang="en-US" altLang="zh-TW" dirty="0">
                          <a:solidFill>
                            <a:schemeClr val="tx2">
                              <a:lumMod val="85000"/>
                              <a:lumOff val="15000"/>
                            </a:schemeClr>
                          </a:solidFill>
                        </a:rPr>
                        <a:t>-</a:t>
                      </a:r>
                      <a:endParaRPr lang="zh-TW" altLang="en-US" dirty="0">
                        <a:solidFill>
                          <a:schemeClr val="tx2">
                            <a:lumMod val="85000"/>
                            <a:lumOff val="15000"/>
                          </a:schemeClr>
                        </a:solidFill>
                      </a:endParaRPr>
                    </a:p>
                  </a:txBody>
                  <a:tcPr anchor="ctr">
                    <a:solidFill>
                      <a:srgbClr val="90BFD0">
                        <a:alpha val="50000"/>
                      </a:srgbClr>
                    </a:solidFill>
                  </a:tcPr>
                </a:tc>
                <a:tc gridSpan="2">
                  <a:txBody>
                    <a:bodyPr/>
                    <a:lstStyle/>
                    <a:p>
                      <a:pPr algn="ctr"/>
                      <a:r>
                        <a:rPr lang="en-US" altLang="zh-TW" dirty="0">
                          <a:solidFill>
                            <a:schemeClr val="tx2">
                              <a:lumMod val="85000"/>
                              <a:lumOff val="15000"/>
                            </a:schemeClr>
                          </a:solidFill>
                        </a:rPr>
                        <a:t>704</a:t>
                      </a:r>
                      <a:endParaRPr lang="zh-TW" altLang="en-US" dirty="0">
                        <a:solidFill>
                          <a:schemeClr val="tx2">
                            <a:lumMod val="85000"/>
                            <a:lumOff val="15000"/>
                          </a:schemeClr>
                        </a:solidFill>
                      </a:endParaRPr>
                    </a:p>
                  </a:txBody>
                  <a:tcPr anchor="ctr">
                    <a:solidFill>
                      <a:srgbClr val="90BFD0">
                        <a:alpha val="50000"/>
                      </a:srgbClr>
                    </a:solidFill>
                  </a:tcPr>
                </a:tc>
                <a:tc hMerge="1">
                  <a:txBody>
                    <a:bodyPr/>
                    <a:lstStyle/>
                    <a:p>
                      <a:endParaRPr lang="zh-TW" altLang="en-US"/>
                    </a:p>
                  </a:txBody>
                  <a:tcPr/>
                </a:tc>
                <a:extLst>
                  <a:ext uri="{0D108BD9-81ED-4DB2-BD59-A6C34878D82A}">
                    <a16:rowId xmlns:a16="http://schemas.microsoft.com/office/drawing/2014/main" val="2282030724"/>
                  </a:ext>
                </a:extLst>
              </a:tr>
              <a:tr h="370840">
                <a:tc>
                  <a:txBody>
                    <a:bodyPr/>
                    <a:lstStyle/>
                    <a:p>
                      <a:pPr algn="ctr"/>
                      <a:r>
                        <a:rPr lang="en-US" altLang="zh-TW" dirty="0">
                          <a:solidFill>
                            <a:schemeClr val="tx2">
                              <a:lumMod val="85000"/>
                              <a:lumOff val="15000"/>
                            </a:schemeClr>
                          </a:solidFill>
                        </a:rPr>
                        <a:t>Sequence length</a:t>
                      </a:r>
                      <a:endParaRPr lang="zh-TW" altLang="en-US" dirty="0">
                        <a:solidFill>
                          <a:schemeClr val="tx2">
                            <a:lumMod val="85000"/>
                            <a:lumOff val="15000"/>
                          </a:schemeClr>
                        </a:solidFill>
                      </a:endParaRPr>
                    </a:p>
                  </a:txBody>
                  <a:tcPr anchor="ctr">
                    <a:solidFill>
                      <a:srgbClr val="90BFD0">
                        <a:alpha val="30000"/>
                      </a:srgbClr>
                    </a:solidFill>
                  </a:tcPr>
                </a:tc>
                <a:tc>
                  <a:txBody>
                    <a:bodyPr/>
                    <a:lstStyle/>
                    <a:p>
                      <a:pPr algn="ctr"/>
                      <a:r>
                        <a:rPr lang="en-US" altLang="zh-TW" dirty="0">
                          <a:solidFill>
                            <a:schemeClr val="tx2">
                              <a:lumMod val="85000"/>
                              <a:lumOff val="15000"/>
                            </a:schemeClr>
                          </a:solidFill>
                        </a:rPr>
                        <a:t>26</a:t>
                      </a:r>
                      <a:endParaRPr lang="zh-TW" altLang="en-US" dirty="0">
                        <a:solidFill>
                          <a:schemeClr val="tx2">
                            <a:lumMod val="85000"/>
                            <a:lumOff val="15000"/>
                          </a:schemeClr>
                        </a:solidFill>
                      </a:endParaRPr>
                    </a:p>
                  </a:txBody>
                  <a:tcPr anchor="ctr">
                    <a:solidFill>
                      <a:srgbClr val="90BFD0">
                        <a:alpha val="30000"/>
                      </a:srgbClr>
                    </a:solidFill>
                  </a:tcPr>
                </a:tc>
                <a:tc gridSpan="2">
                  <a:txBody>
                    <a:bodyPr/>
                    <a:lstStyle/>
                    <a:p>
                      <a:pPr algn="ctr"/>
                      <a:r>
                        <a:rPr lang="en-US" altLang="zh-TW" dirty="0">
                          <a:solidFill>
                            <a:schemeClr val="tx2">
                              <a:lumMod val="85000"/>
                              <a:lumOff val="15000"/>
                            </a:schemeClr>
                          </a:solidFill>
                        </a:rPr>
                        <a:t>26</a:t>
                      </a:r>
                      <a:endParaRPr lang="zh-TW" altLang="en-US" dirty="0">
                        <a:solidFill>
                          <a:schemeClr val="tx2">
                            <a:lumMod val="85000"/>
                            <a:lumOff val="15000"/>
                          </a:schemeClr>
                        </a:solidFill>
                      </a:endParaRPr>
                    </a:p>
                  </a:txBody>
                  <a:tcPr anchor="ctr">
                    <a:solidFill>
                      <a:srgbClr val="90BFD0">
                        <a:alpha val="30000"/>
                      </a:srgbClr>
                    </a:solidFill>
                  </a:tcPr>
                </a:tc>
                <a:tc hMerge="1">
                  <a:txBody>
                    <a:bodyPr/>
                    <a:lstStyle/>
                    <a:p>
                      <a:endParaRPr lang="zh-TW" altLang="en-US"/>
                    </a:p>
                  </a:txBody>
                  <a:tcPr/>
                </a:tc>
                <a:extLst>
                  <a:ext uri="{0D108BD9-81ED-4DB2-BD59-A6C34878D82A}">
                    <a16:rowId xmlns:a16="http://schemas.microsoft.com/office/drawing/2014/main" val="1932060829"/>
                  </a:ext>
                </a:extLst>
              </a:tr>
            </a:tbl>
          </a:graphicData>
        </a:graphic>
      </p:graphicFrame>
      <p:pic>
        <p:nvPicPr>
          <p:cNvPr id="79" name="Picture 4">
            <a:extLst>
              <a:ext uri="{FF2B5EF4-FFF2-40B4-BE49-F238E27FC236}">
                <a16:creationId xmlns:a16="http://schemas.microsoft.com/office/drawing/2014/main" id="{5C04A9F7-CE34-408F-A44C-160C36F222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1783" y="614660"/>
            <a:ext cx="4848327" cy="1650610"/>
          </a:xfrm>
          <a:prstGeom prst="rect">
            <a:avLst/>
          </a:prstGeom>
          <a:noFill/>
          <a:extLst>
            <a:ext uri="{909E8E84-426E-40DD-AFC4-6F175D3DCCD1}">
              <a14:hiddenFill xmlns:a14="http://schemas.microsoft.com/office/drawing/2010/main">
                <a:solidFill>
                  <a:srgbClr val="FFFFFF"/>
                </a:solidFill>
              </a14:hiddenFill>
            </a:ext>
          </a:extLst>
        </p:spPr>
      </p:pic>
      <p:cxnSp>
        <p:nvCxnSpPr>
          <p:cNvPr id="86" name="直線單箭頭接點 85">
            <a:extLst>
              <a:ext uri="{FF2B5EF4-FFF2-40B4-BE49-F238E27FC236}">
                <a16:creationId xmlns:a16="http://schemas.microsoft.com/office/drawing/2014/main" id="{01099485-EEC6-48FB-B96E-7360D53E096C}"/>
              </a:ext>
            </a:extLst>
          </p:cNvPr>
          <p:cNvCxnSpPr>
            <a:cxnSpLocks/>
          </p:cNvCxnSpPr>
          <p:nvPr/>
        </p:nvCxnSpPr>
        <p:spPr>
          <a:xfrm flipH="1" flipV="1">
            <a:off x="7629833" y="2192598"/>
            <a:ext cx="987119" cy="437123"/>
          </a:xfrm>
          <a:prstGeom prst="straightConnector1">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87" name="矩形 86">
            <a:extLst>
              <a:ext uri="{FF2B5EF4-FFF2-40B4-BE49-F238E27FC236}">
                <a16:creationId xmlns:a16="http://schemas.microsoft.com/office/drawing/2014/main" id="{B2DAF9FA-B76A-41D9-ACB2-92CA3F619B52}"/>
              </a:ext>
            </a:extLst>
          </p:cNvPr>
          <p:cNvSpPr/>
          <p:nvPr/>
        </p:nvSpPr>
        <p:spPr>
          <a:xfrm>
            <a:off x="7177548" y="611950"/>
            <a:ext cx="452284" cy="15806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TW" altLang="en-US" sz="1100"/>
          </a:p>
        </p:txBody>
      </p:sp>
      <p:pic>
        <p:nvPicPr>
          <p:cNvPr id="10" name="圖片 9">
            <a:extLst>
              <a:ext uri="{FF2B5EF4-FFF2-40B4-BE49-F238E27FC236}">
                <a16:creationId xmlns:a16="http://schemas.microsoft.com/office/drawing/2014/main" id="{A12326AC-F3EB-4841-99F6-122AE1ADD9CD}"/>
              </a:ext>
            </a:extLst>
          </p:cNvPr>
          <p:cNvPicPr>
            <a:picLocks noChangeAspect="1"/>
          </p:cNvPicPr>
          <p:nvPr/>
        </p:nvPicPr>
        <p:blipFill>
          <a:blip r:embed="rId5"/>
          <a:stretch>
            <a:fillRect/>
          </a:stretch>
        </p:blipFill>
        <p:spPr>
          <a:xfrm>
            <a:off x="6892411" y="4998540"/>
            <a:ext cx="3264312" cy="1783094"/>
          </a:xfrm>
          <a:prstGeom prst="rect">
            <a:avLst/>
          </a:prstGeom>
        </p:spPr>
      </p:pic>
      <p:sp>
        <p:nvSpPr>
          <p:cNvPr id="88" name="標題 1">
            <a:extLst>
              <a:ext uri="{FF2B5EF4-FFF2-40B4-BE49-F238E27FC236}">
                <a16:creationId xmlns:a16="http://schemas.microsoft.com/office/drawing/2014/main" id="{F9666821-BBC6-44B0-BD8F-F786677A3621}"/>
              </a:ext>
            </a:extLst>
          </p:cNvPr>
          <p:cNvSpPr txBox="1">
            <a:spLocks/>
          </p:cNvSpPr>
          <p:nvPr/>
        </p:nvSpPr>
        <p:spPr>
          <a:xfrm>
            <a:off x="10397122" y="5637076"/>
            <a:ext cx="756670" cy="5060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spcAft>
                <a:spcPts val="600"/>
              </a:spcAft>
              <a:defRPr/>
            </a:pPr>
            <a:r>
              <a:rPr kumimoji="1" lang="en-US" altLang="zh-TW" sz="2400" b="1" dirty="0">
                <a:solidFill>
                  <a:prstClr val="black">
                    <a:lumMod val="85000"/>
                    <a:lumOff val="15000"/>
                  </a:prstClr>
                </a:solidFill>
                <a:latin typeface="Calibri" panose="020F0502020204030204" pitchFamily="34" charset="0"/>
              </a:rPr>
              <a:t>……</a:t>
            </a:r>
          </a:p>
        </p:txBody>
      </p:sp>
      <p:cxnSp>
        <p:nvCxnSpPr>
          <p:cNvPr id="89" name="直線單箭頭接點 88">
            <a:extLst>
              <a:ext uri="{FF2B5EF4-FFF2-40B4-BE49-F238E27FC236}">
                <a16:creationId xmlns:a16="http://schemas.microsoft.com/office/drawing/2014/main" id="{4994F759-68C6-439D-85E6-443B755B53B6}"/>
              </a:ext>
            </a:extLst>
          </p:cNvPr>
          <p:cNvCxnSpPr>
            <a:cxnSpLocks/>
          </p:cNvCxnSpPr>
          <p:nvPr/>
        </p:nvCxnSpPr>
        <p:spPr>
          <a:xfrm>
            <a:off x="9246064" y="3975733"/>
            <a:ext cx="0" cy="352951"/>
          </a:xfrm>
          <a:prstGeom prst="straightConnector1">
            <a:avLst/>
          </a:prstGeom>
          <a:ln w="38100">
            <a:solidFill>
              <a:schemeClr val="tx2">
                <a:lumMod val="85000"/>
                <a:lumOff val="1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90" name="文字方塊 89">
            <a:extLst>
              <a:ext uri="{FF2B5EF4-FFF2-40B4-BE49-F238E27FC236}">
                <a16:creationId xmlns:a16="http://schemas.microsoft.com/office/drawing/2014/main" id="{2EA5A4D3-F3A5-45A9-9A2C-D613BE70A185}"/>
              </a:ext>
            </a:extLst>
          </p:cNvPr>
          <p:cNvSpPr txBox="1"/>
          <p:nvPr/>
        </p:nvSpPr>
        <p:spPr>
          <a:xfrm>
            <a:off x="6715815" y="4342201"/>
            <a:ext cx="2726454" cy="400110"/>
          </a:xfrm>
          <a:prstGeom prst="rect">
            <a:avLst/>
          </a:prstGeom>
          <a:noFill/>
        </p:spPr>
        <p:txBody>
          <a:bodyPr wrap="square" rtlCol="0">
            <a:spAutoFit/>
          </a:bodyPr>
          <a:lstStyle/>
          <a:p>
            <a:r>
              <a:rPr lang="en-US" altLang="zh-TW" sz="2000" b="1" dirty="0">
                <a:solidFill>
                  <a:schemeClr val="accent1">
                    <a:lumMod val="25000"/>
                  </a:schemeClr>
                </a:solidFill>
                <a:ea typeface="微軟正黑體"/>
              </a:rPr>
              <a:t>Torque sequence data</a:t>
            </a:r>
          </a:p>
        </p:txBody>
      </p:sp>
      <p:pic>
        <p:nvPicPr>
          <p:cNvPr id="6" name="圖片 5">
            <a:extLst>
              <a:ext uri="{FF2B5EF4-FFF2-40B4-BE49-F238E27FC236}">
                <a16:creationId xmlns:a16="http://schemas.microsoft.com/office/drawing/2014/main" id="{D3B9C22E-DF38-473A-A7F3-0AF2827A87AC}"/>
              </a:ext>
            </a:extLst>
          </p:cNvPr>
          <p:cNvPicPr>
            <a:picLocks noChangeAspect="1"/>
          </p:cNvPicPr>
          <p:nvPr/>
        </p:nvPicPr>
        <p:blipFill>
          <a:blip r:embed="rId6"/>
          <a:stretch>
            <a:fillRect/>
          </a:stretch>
        </p:blipFill>
        <p:spPr>
          <a:xfrm>
            <a:off x="6497985" y="2686319"/>
            <a:ext cx="2801646" cy="1084740"/>
          </a:xfrm>
          <a:prstGeom prst="rect">
            <a:avLst/>
          </a:prstGeom>
        </p:spPr>
      </p:pic>
      <p:sp>
        <p:nvSpPr>
          <p:cNvPr id="2" name="右大括弧 1">
            <a:extLst>
              <a:ext uri="{FF2B5EF4-FFF2-40B4-BE49-F238E27FC236}">
                <a16:creationId xmlns:a16="http://schemas.microsoft.com/office/drawing/2014/main" id="{DDE3C9C5-1465-4949-A6F1-5B12AB706183}"/>
              </a:ext>
            </a:extLst>
          </p:cNvPr>
          <p:cNvSpPr/>
          <p:nvPr/>
        </p:nvSpPr>
        <p:spPr>
          <a:xfrm>
            <a:off x="9216127" y="2742914"/>
            <a:ext cx="336448" cy="971550"/>
          </a:xfrm>
          <a:prstGeom prst="rightBrace">
            <a:avLst>
              <a:gd name="adj1" fmla="val 30082"/>
              <a:gd name="adj2" fmla="val 5000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6" name="文字方塊 25">
            <a:extLst>
              <a:ext uri="{FF2B5EF4-FFF2-40B4-BE49-F238E27FC236}">
                <a16:creationId xmlns:a16="http://schemas.microsoft.com/office/drawing/2014/main" id="{76D01344-C1D9-4B21-9A76-A95DCD4D87F8}"/>
              </a:ext>
            </a:extLst>
          </p:cNvPr>
          <p:cNvSpPr txBox="1"/>
          <p:nvPr/>
        </p:nvSpPr>
        <p:spPr>
          <a:xfrm>
            <a:off x="9524000" y="3049000"/>
            <a:ext cx="2640958" cy="369332"/>
          </a:xfrm>
          <a:prstGeom prst="rect">
            <a:avLst/>
          </a:prstGeom>
          <a:noFill/>
        </p:spPr>
        <p:txBody>
          <a:bodyPr wrap="square" rtlCol="0">
            <a:spAutoFit/>
          </a:bodyPr>
          <a:lstStyle/>
          <a:p>
            <a:r>
              <a:rPr lang="en-US" altLang="zh-TW" b="1" dirty="0">
                <a:solidFill>
                  <a:schemeClr val="accent1">
                    <a:lumMod val="25000"/>
                  </a:schemeClr>
                </a:solidFill>
                <a:ea typeface="微軟正黑體"/>
              </a:rPr>
              <a:t>By robot operating cycle</a:t>
            </a:r>
          </a:p>
        </p:txBody>
      </p:sp>
      <p:pic>
        <p:nvPicPr>
          <p:cNvPr id="8" name="圖片 7">
            <a:extLst>
              <a:ext uri="{FF2B5EF4-FFF2-40B4-BE49-F238E27FC236}">
                <a16:creationId xmlns:a16="http://schemas.microsoft.com/office/drawing/2014/main" id="{1F99436E-46E7-4C52-95C9-E9F67923C2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1232181" y="1550987"/>
            <a:ext cx="2783506" cy="2783506"/>
          </a:xfrm>
          <a:prstGeom prst="rect">
            <a:avLst/>
          </a:prstGeom>
        </p:spPr>
      </p:pic>
      <p:pic>
        <p:nvPicPr>
          <p:cNvPr id="12" name="圖片 11">
            <a:extLst>
              <a:ext uri="{FF2B5EF4-FFF2-40B4-BE49-F238E27FC236}">
                <a16:creationId xmlns:a16="http://schemas.microsoft.com/office/drawing/2014/main" id="{A09A72AC-C7FB-407C-89DE-CC27FDF1053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07647" y="1948907"/>
            <a:ext cx="784178" cy="784178"/>
          </a:xfrm>
          <a:prstGeom prst="rect">
            <a:avLst/>
          </a:prstGeom>
        </p:spPr>
      </p:pic>
      <p:cxnSp>
        <p:nvCxnSpPr>
          <p:cNvPr id="14" name="接點: 肘形 13">
            <a:extLst>
              <a:ext uri="{FF2B5EF4-FFF2-40B4-BE49-F238E27FC236}">
                <a16:creationId xmlns:a16="http://schemas.microsoft.com/office/drawing/2014/main" id="{037EEA47-480A-4E34-972A-70D7680DB366}"/>
              </a:ext>
            </a:extLst>
          </p:cNvPr>
          <p:cNvCxnSpPr>
            <a:cxnSpLocks/>
            <a:stCxn id="12" idx="0"/>
          </p:cNvCxnSpPr>
          <p:nvPr/>
        </p:nvCxnSpPr>
        <p:spPr>
          <a:xfrm rot="5400000" flipH="1" flipV="1">
            <a:off x="4435421" y="593174"/>
            <a:ext cx="320049" cy="2391419"/>
          </a:xfrm>
          <a:prstGeom prst="bentConnector2">
            <a:avLst/>
          </a:prstGeom>
          <a:ln w="38100">
            <a:solidFill>
              <a:schemeClr val="tx2">
                <a:lumMod val="85000"/>
                <a:lumOff val="15000"/>
              </a:schemeClr>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6900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標題 1">
            <a:extLst>
              <a:ext uri="{FF2B5EF4-FFF2-40B4-BE49-F238E27FC236}">
                <a16:creationId xmlns:a16="http://schemas.microsoft.com/office/drawing/2014/main" id="{12854073-B384-41E7-9CDB-AC4476A9D6AE}"/>
              </a:ext>
            </a:extLst>
          </p:cNvPr>
          <p:cNvSpPr txBox="1">
            <a:spLocks/>
          </p:cNvSpPr>
          <p:nvPr/>
        </p:nvSpPr>
        <p:spPr>
          <a:xfrm>
            <a:off x="805748" y="485706"/>
            <a:ext cx="5317649" cy="13142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spcAft>
                <a:spcPts val="600"/>
              </a:spcAft>
              <a:defRPr/>
            </a:pPr>
            <a:r>
              <a:rPr lang="en-US" altLang="zh-TW" sz="2400" b="1" dirty="0">
                <a:solidFill>
                  <a:prstClr val="black"/>
                </a:solidFill>
                <a:latin typeface="+mn-lt"/>
                <a:ea typeface="微軟正黑體" panose="020B0604030504040204" pitchFamily="34" charset="-120"/>
              </a:rPr>
              <a:t>Experiment design</a:t>
            </a:r>
            <a:endParaRPr kumimoji="1" lang="en-US" altLang="zh-TW" sz="2400" b="1" dirty="0">
              <a:solidFill>
                <a:prstClr val="black">
                  <a:lumMod val="85000"/>
                  <a:lumOff val="15000"/>
                </a:prstClr>
              </a:solidFill>
              <a:latin typeface="+mn-lt"/>
            </a:endParaRPr>
          </a:p>
        </p:txBody>
      </p:sp>
      <p:sp>
        <p:nvSpPr>
          <p:cNvPr id="50" name="矩形 49">
            <a:extLst>
              <a:ext uri="{FF2B5EF4-FFF2-40B4-BE49-F238E27FC236}">
                <a16:creationId xmlns:a16="http://schemas.microsoft.com/office/drawing/2014/main" id="{72B4BCE7-8687-4B47-A0A3-8DCD6D485658}"/>
              </a:ext>
            </a:extLst>
          </p:cNvPr>
          <p:cNvSpPr/>
          <p:nvPr/>
        </p:nvSpPr>
        <p:spPr>
          <a:xfrm>
            <a:off x="429053" y="747159"/>
            <a:ext cx="207264" cy="791302"/>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noProof="0">
              <a:ln>
                <a:noFill/>
              </a:ln>
              <a:solidFill>
                <a:srgbClr val="00A98B"/>
              </a:solidFill>
              <a:effectLst/>
              <a:uLnTx/>
              <a:uFillTx/>
              <a:latin typeface="Calibri" panose="020F0502020204030204" pitchFamily="34" charset="0"/>
              <a:ea typeface="等线" panose="02010600030101010101" pitchFamily="2" charset="-122"/>
              <a:cs typeface="Arial" panose="020B0604020202020204" pitchFamily="34" charset="0"/>
            </a:endParaRPr>
          </a:p>
        </p:txBody>
      </p:sp>
      <p:pic>
        <p:nvPicPr>
          <p:cNvPr id="27" name="Picture 2" descr="「台北科技大學」的圖片搜尋結果">
            <a:extLst>
              <a:ext uri="{FF2B5EF4-FFF2-40B4-BE49-F238E27FC236}">
                <a16:creationId xmlns:a16="http://schemas.microsoft.com/office/drawing/2014/main" id="{A96E6410-838E-4E07-BFB0-D5E29AA6D5C9}"/>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24490" y="74790"/>
            <a:ext cx="976954" cy="574724"/>
          </a:xfrm>
          <a:prstGeom prst="rect">
            <a:avLst/>
          </a:prstGeom>
          <a:noFill/>
          <a:extLst>
            <a:ext uri="{909E8E84-426E-40DD-AFC4-6F175D3DCCD1}">
              <a14:hiddenFill xmlns:a14="http://schemas.microsoft.com/office/drawing/2010/main">
                <a:solidFill>
                  <a:srgbClr val="FFFFFF"/>
                </a:solidFill>
              </a14:hiddenFill>
            </a:ext>
          </a:extLst>
        </p:spPr>
      </p:pic>
      <p:sp>
        <p:nvSpPr>
          <p:cNvPr id="30" name="矩形 29">
            <a:extLst>
              <a:ext uri="{FF2B5EF4-FFF2-40B4-BE49-F238E27FC236}">
                <a16:creationId xmlns:a16="http://schemas.microsoft.com/office/drawing/2014/main" id="{0479ACCD-090B-4919-9371-51D14A14A758}"/>
              </a:ext>
            </a:extLst>
          </p:cNvPr>
          <p:cNvSpPr/>
          <p:nvPr/>
        </p:nvSpPr>
        <p:spPr>
          <a:xfrm>
            <a:off x="443659" y="759685"/>
            <a:ext cx="207264" cy="791302"/>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noProof="0">
              <a:ln>
                <a:noFill/>
              </a:ln>
              <a:solidFill>
                <a:srgbClr val="00A98B"/>
              </a:solidFill>
              <a:effectLst/>
              <a:uLnTx/>
              <a:uFillTx/>
              <a:latin typeface="Calibri" panose="020F0502020204030204" pitchFamily="34" charset="0"/>
              <a:ea typeface="等线" panose="02010600030101010101" pitchFamily="2" charset="-122"/>
              <a:cs typeface="Arial" panose="020B0604020202020204" pitchFamily="34" charset="0"/>
            </a:endParaRPr>
          </a:p>
        </p:txBody>
      </p:sp>
      <p:cxnSp>
        <p:nvCxnSpPr>
          <p:cNvPr id="31" name="直接连接符 26">
            <a:extLst>
              <a:ext uri="{FF2B5EF4-FFF2-40B4-BE49-F238E27FC236}">
                <a16:creationId xmlns:a16="http://schemas.microsoft.com/office/drawing/2014/main" id="{013BF7FA-DCE8-4163-91DA-FCDEB4817DFD}"/>
              </a:ext>
            </a:extLst>
          </p:cNvPr>
          <p:cNvCxnSpPr/>
          <p:nvPr/>
        </p:nvCxnSpPr>
        <p:spPr>
          <a:xfrm>
            <a:off x="736267" y="759685"/>
            <a:ext cx="0" cy="79130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9" name="文字方塊 23">
            <a:extLst>
              <a:ext uri="{FF2B5EF4-FFF2-40B4-BE49-F238E27FC236}">
                <a16:creationId xmlns:a16="http://schemas.microsoft.com/office/drawing/2014/main" id="{6A7652B4-9F9F-4DCF-8EA4-EE85C61C7E54}"/>
              </a:ext>
            </a:extLst>
          </p:cNvPr>
          <p:cNvSpPr txBox="1"/>
          <p:nvPr/>
        </p:nvSpPr>
        <p:spPr>
          <a:xfrm>
            <a:off x="11509523" y="6403983"/>
            <a:ext cx="1785009" cy="3481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sz="1600" b="0" i="0" u="none" strike="noStrike" kern="1200" cap="none" spc="0" normalizeH="0" noProof="0" dirty="0">
                <a:ln>
                  <a:noFill/>
                </a:ln>
                <a:solidFill>
                  <a:prstClr val="white">
                    <a:lumMod val="50000"/>
                  </a:prstClr>
                </a:solidFill>
                <a:effectLst/>
                <a:uLnTx/>
                <a:uFillTx/>
                <a:latin typeface="Calibri" panose="020F0502020204030204" pitchFamily="34" charset="0"/>
                <a:ea typeface="Georgia" charset="0"/>
                <a:cs typeface="Georgia" charset="0"/>
              </a:rPr>
              <a:t>  </a:t>
            </a:r>
            <a:fld id="{9F01719C-F466-4CE8-852F-0BDF474F10FB}" type="slidenum">
              <a:rPr kumimoji="1" lang="en-US" altLang="zh-TW" sz="1600" b="0" i="0" u="none" strike="noStrike" kern="1200" cap="none" spc="0" normalizeH="0" noProof="0" smtClean="0">
                <a:ln>
                  <a:noFill/>
                </a:ln>
                <a:solidFill>
                  <a:prstClr val="white">
                    <a:lumMod val="50000"/>
                  </a:prstClr>
                </a:solidFill>
                <a:effectLst/>
                <a:uLnTx/>
                <a:uFillTx/>
                <a:latin typeface="Calibri" panose="020F0502020204030204" pitchFamily="34" charset="0"/>
                <a:ea typeface="Georgia" charset="0"/>
                <a:cs typeface="Georgia" charset="0"/>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1" lang="zh-TW" altLang="en-US" sz="1600" b="0" i="0" u="none" strike="noStrike" kern="1200" cap="none" spc="0" normalizeH="0" noProof="0" dirty="0">
              <a:ln>
                <a:noFill/>
              </a:ln>
              <a:solidFill>
                <a:prstClr val="white">
                  <a:lumMod val="50000"/>
                </a:prstClr>
              </a:solidFill>
              <a:effectLst/>
              <a:uLnTx/>
              <a:uFillTx/>
              <a:latin typeface="Calibri" panose="020F0502020204030204" pitchFamily="34" charset="0"/>
              <a:ea typeface="Georgia" charset="0"/>
              <a:cs typeface="Georgia" charset="0"/>
            </a:endParaRPr>
          </a:p>
        </p:txBody>
      </p:sp>
      <p:graphicFrame>
        <p:nvGraphicFramePr>
          <p:cNvPr id="98" name="表格 97">
            <a:extLst>
              <a:ext uri="{FF2B5EF4-FFF2-40B4-BE49-F238E27FC236}">
                <a16:creationId xmlns:a16="http://schemas.microsoft.com/office/drawing/2014/main" id="{672EFB7A-BCF5-4C55-A4EF-328BFD08CC6E}"/>
              </a:ext>
            </a:extLst>
          </p:cNvPr>
          <p:cNvGraphicFramePr>
            <a:graphicFrameLocks noGrp="1"/>
          </p:cNvGraphicFramePr>
          <p:nvPr>
            <p:extLst>
              <p:ext uri="{D42A27DB-BD31-4B8C-83A1-F6EECF244321}">
                <p14:modId xmlns:p14="http://schemas.microsoft.com/office/powerpoint/2010/main" val="2892622897"/>
              </p:ext>
            </p:extLst>
          </p:nvPr>
        </p:nvGraphicFramePr>
        <p:xfrm>
          <a:off x="1320574" y="2977712"/>
          <a:ext cx="3261050" cy="1864360"/>
        </p:xfrm>
        <a:graphic>
          <a:graphicData uri="http://schemas.openxmlformats.org/drawingml/2006/table">
            <a:tbl>
              <a:tblPr firstRow="1" bandRow="1">
                <a:tableStyleId>{5C22544A-7EE6-4342-B048-85BDC9FD1C3A}</a:tableStyleId>
              </a:tblPr>
              <a:tblGrid>
                <a:gridCol w="1363042">
                  <a:extLst>
                    <a:ext uri="{9D8B030D-6E8A-4147-A177-3AD203B41FA5}">
                      <a16:colId xmlns:a16="http://schemas.microsoft.com/office/drawing/2014/main" val="805470287"/>
                    </a:ext>
                  </a:extLst>
                </a:gridCol>
                <a:gridCol w="1898008">
                  <a:extLst>
                    <a:ext uri="{9D8B030D-6E8A-4147-A177-3AD203B41FA5}">
                      <a16:colId xmlns:a16="http://schemas.microsoft.com/office/drawing/2014/main" val="2213452499"/>
                    </a:ext>
                  </a:extLst>
                </a:gridCol>
              </a:tblGrid>
              <a:tr h="370840">
                <a:tc>
                  <a:txBody>
                    <a:bodyPr/>
                    <a:lstStyle/>
                    <a:p>
                      <a:pPr algn="ctr"/>
                      <a:r>
                        <a:rPr lang="en-US" altLang="zh-TW" sz="1600" dirty="0">
                          <a:solidFill>
                            <a:schemeClr val="tx2">
                              <a:lumMod val="85000"/>
                              <a:lumOff val="15000"/>
                            </a:schemeClr>
                          </a:solidFill>
                        </a:rPr>
                        <a:t>Operation</a:t>
                      </a:r>
                      <a:endParaRPr lang="zh-TW" altLang="en-US" sz="1600" dirty="0">
                        <a:solidFill>
                          <a:schemeClr val="tx2">
                            <a:lumMod val="85000"/>
                            <a:lumOff val="15000"/>
                          </a:schemeClr>
                        </a:solidFill>
                      </a:endParaRPr>
                    </a:p>
                  </a:txBody>
                  <a:tcPr anchor="ctr">
                    <a:solidFill>
                      <a:srgbClr val="90BFD0"/>
                    </a:solidFill>
                  </a:tcPr>
                </a:tc>
                <a:tc>
                  <a:txBody>
                    <a:bodyPr/>
                    <a:lstStyle/>
                    <a:p>
                      <a:pPr algn="ctr"/>
                      <a:r>
                        <a:rPr lang="en-US" altLang="zh-TW" sz="1600" dirty="0">
                          <a:solidFill>
                            <a:schemeClr val="tx2">
                              <a:lumMod val="85000"/>
                              <a:lumOff val="15000"/>
                            </a:schemeClr>
                          </a:solidFill>
                        </a:rPr>
                        <a:t>factor</a:t>
                      </a:r>
                      <a:endParaRPr lang="zh-TW" altLang="en-US" sz="1600" dirty="0">
                        <a:solidFill>
                          <a:schemeClr val="tx2">
                            <a:lumMod val="85000"/>
                            <a:lumOff val="15000"/>
                          </a:schemeClr>
                        </a:solidFill>
                      </a:endParaRPr>
                    </a:p>
                  </a:txBody>
                  <a:tcPr anchor="ctr">
                    <a:solidFill>
                      <a:srgbClr val="90BFD0"/>
                    </a:solidFill>
                  </a:tcPr>
                </a:tc>
                <a:extLst>
                  <a:ext uri="{0D108BD9-81ED-4DB2-BD59-A6C34878D82A}">
                    <a16:rowId xmlns:a16="http://schemas.microsoft.com/office/drawing/2014/main" val="3515234500"/>
                  </a:ext>
                </a:extLst>
              </a:tr>
              <a:tr h="0">
                <a:tc>
                  <a:txBody>
                    <a:bodyPr/>
                    <a:lstStyle/>
                    <a:p>
                      <a:pPr algn="ctr"/>
                      <a:r>
                        <a:rPr lang="en-US" altLang="zh-TW" sz="1600" dirty="0">
                          <a:solidFill>
                            <a:schemeClr val="tx2">
                              <a:lumMod val="85000"/>
                              <a:lumOff val="15000"/>
                            </a:schemeClr>
                          </a:solidFill>
                        </a:rPr>
                        <a:t>Standby</a:t>
                      </a:r>
                      <a:endParaRPr lang="zh-TW" altLang="en-US" sz="1600" dirty="0">
                        <a:solidFill>
                          <a:schemeClr val="tx2">
                            <a:lumMod val="85000"/>
                            <a:lumOff val="15000"/>
                          </a:schemeClr>
                        </a:solidFill>
                      </a:endParaRPr>
                    </a:p>
                  </a:txBody>
                  <a:tcPr anchor="ctr">
                    <a:solidFill>
                      <a:srgbClr val="90BFD0">
                        <a:alpha val="50000"/>
                      </a:srgbClr>
                    </a:solidFill>
                  </a:tcPr>
                </a:tc>
                <a:tc>
                  <a:txBody>
                    <a:bodyPr/>
                    <a:lstStyle/>
                    <a:p>
                      <a:pPr algn="ctr"/>
                      <a:r>
                        <a:rPr lang="en-US" altLang="zh-TW" sz="1600" dirty="0">
                          <a:solidFill>
                            <a:schemeClr val="tx2">
                              <a:lumMod val="85000"/>
                              <a:lumOff val="15000"/>
                            </a:schemeClr>
                          </a:solidFill>
                        </a:rPr>
                        <a:t>Belt</a:t>
                      </a:r>
                      <a:endParaRPr lang="zh-TW" altLang="en-US" sz="1600" dirty="0">
                        <a:solidFill>
                          <a:schemeClr val="tx2">
                            <a:lumMod val="85000"/>
                            <a:lumOff val="15000"/>
                          </a:schemeClr>
                        </a:solidFill>
                      </a:endParaRPr>
                    </a:p>
                  </a:txBody>
                  <a:tcPr anchor="ctr">
                    <a:solidFill>
                      <a:srgbClr val="90BFD0">
                        <a:alpha val="50000"/>
                      </a:srgbClr>
                    </a:solidFill>
                  </a:tcPr>
                </a:tc>
                <a:extLst>
                  <a:ext uri="{0D108BD9-81ED-4DB2-BD59-A6C34878D82A}">
                    <a16:rowId xmlns:a16="http://schemas.microsoft.com/office/drawing/2014/main" val="3223767060"/>
                  </a:ext>
                </a:extLst>
              </a:tr>
              <a:tr h="0">
                <a:tc>
                  <a:txBody>
                    <a:bodyPr/>
                    <a:lstStyle/>
                    <a:p>
                      <a:pPr algn="ctr"/>
                      <a:r>
                        <a:rPr lang="en-US" altLang="zh-TW" sz="1600" dirty="0">
                          <a:solidFill>
                            <a:schemeClr val="tx2">
                              <a:lumMod val="85000"/>
                              <a:lumOff val="15000"/>
                            </a:schemeClr>
                          </a:solidFill>
                        </a:rPr>
                        <a:t>Carrying</a:t>
                      </a:r>
                      <a:endParaRPr lang="zh-TW" altLang="en-US" sz="1600" dirty="0">
                        <a:solidFill>
                          <a:schemeClr val="tx2">
                            <a:lumMod val="85000"/>
                            <a:lumOff val="15000"/>
                          </a:schemeClr>
                        </a:solidFill>
                      </a:endParaRPr>
                    </a:p>
                  </a:txBody>
                  <a:tcPr anchor="ctr">
                    <a:solidFill>
                      <a:srgbClr val="90BFD0">
                        <a:alpha val="30000"/>
                      </a:srgbClr>
                    </a:solidFill>
                  </a:tcPr>
                </a:tc>
                <a:tc>
                  <a:txBody>
                    <a:bodyPr/>
                    <a:lstStyle/>
                    <a:p>
                      <a:pPr algn="ctr"/>
                      <a:r>
                        <a:rPr lang="en-US" altLang="zh-TW" sz="1600" dirty="0">
                          <a:solidFill>
                            <a:schemeClr val="tx2">
                              <a:lumMod val="85000"/>
                              <a:lumOff val="15000"/>
                            </a:schemeClr>
                          </a:solidFill>
                        </a:rPr>
                        <a:t>Bearing</a:t>
                      </a:r>
                    </a:p>
                    <a:p>
                      <a:pPr algn="ctr"/>
                      <a:r>
                        <a:rPr lang="en-US" altLang="zh-TW" sz="1600" dirty="0">
                          <a:solidFill>
                            <a:schemeClr val="tx2">
                              <a:lumMod val="85000"/>
                              <a:lumOff val="15000"/>
                            </a:schemeClr>
                          </a:solidFill>
                        </a:rPr>
                        <a:t>Slider</a:t>
                      </a:r>
                    </a:p>
                  </a:txBody>
                  <a:tcPr anchor="ctr">
                    <a:solidFill>
                      <a:srgbClr val="90BFD0">
                        <a:alpha val="30000"/>
                      </a:srgbClr>
                    </a:solidFill>
                  </a:tcPr>
                </a:tc>
                <a:extLst>
                  <a:ext uri="{0D108BD9-81ED-4DB2-BD59-A6C34878D82A}">
                    <a16:rowId xmlns:a16="http://schemas.microsoft.com/office/drawing/2014/main" val="3073601325"/>
                  </a:ext>
                </a:extLst>
              </a:tr>
              <a:tr h="370840">
                <a:tc>
                  <a:txBody>
                    <a:bodyPr/>
                    <a:lstStyle/>
                    <a:p>
                      <a:pPr algn="ctr"/>
                      <a:r>
                        <a:rPr lang="en-US" altLang="zh-TW" sz="1600" dirty="0">
                          <a:solidFill>
                            <a:schemeClr val="tx2">
                              <a:lumMod val="85000"/>
                              <a:lumOff val="15000"/>
                            </a:schemeClr>
                          </a:solidFill>
                        </a:rPr>
                        <a:t>Complexity</a:t>
                      </a:r>
                      <a:endParaRPr lang="zh-TW" altLang="en-US" sz="1600" dirty="0">
                        <a:solidFill>
                          <a:schemeClr val="tx2">
                            <a:lumMod val="85000"/>
                            <a:lumOff val="15000"/>
                          </a:schemeClr>
                        </a:solidFill>
                      </a:endParaRPr>
                    </a:p>
                  </a:txBody>
                  <a:tcPr anchor="ctr">
                    <a:solidFill>
                      <a:srgbClr val="90BFD0">
                        <a:alpha val="50000"/>
                      </a:srgbClr>
                    </a:solidFill>
                  </a:tcPr>
                </a:tc>
                <a:tc>
                  <a:txBody>
                    <a:bodyPr/>
                    <a:lstStyle/>
                    <a:p>
                      <a:pPr algn="ctr"/>
                      <a:r>
                        <a:rPr lang="en-US" altLang="zh-TW" sz="1600" dirty="0">
                          <a:solidFill>
                            <a:schemeClr val="tx2">
                              <a:lumMod val="85000"/>
                              <a:lumOff val="15000"/>
                            </a:schemeClr>
                          </a:solidFill>
                        </a:rPr>
                        <a:t>Belt &amp; bearing</a:t>
                      </a:r>
                    </a:p>
                    <a:p>
                      <a:pPr algn="ctr"/>
                      <a:r>
                        <a:rPr lang="en-US" altLang="zh-TW" sz="1600" dirty="0">
                          <a:solidFill>
                            <a:schemeClr val="tx2">
                              <a:lumMod val="85000"/>
                              <a:lumOff val="15000"/>
                            </a:schemeClr>
                          </a:solidFill>
                        </a:rPr>
                        <a:t>Belt &amp; slider</a:t>
                      </a:r>
                    </a:p>
                  </a:txBody>
                  <a:tcPr anchor="ctr">
                    <a:solidFill>
                      <a:srgbClr val="90BFD0">
                        <a:alpha val="50000"/>
                      </a:srgbClr>
                    </a:solidFill>
                  </a:tcPr>
                </a:tc>
                <a:extLst>
                  <a:ext uri="{0D108BD9-81ED-4DB2-BD59-A6C34878D82A}">
                    <a16:rowId xmlns:a16="http://schemas.microsoft.com/office/drawing/2014/main" val="2282030724"/>
                  </a:ext>
                </a:extLst>
              </a:tr>
            </a:tbl>
          </a:graphicData>
        </a:graphic>
      </p:graphicFrame>
      <p:grpSp>
        <p:nvGrpSpPr>
          <p:cNvPr id="28" name="群組 27">
            <a:extLst>
              <a:ext uri="{FF2B5EF4-FFF2-40B4-BE49-F238E27FC236}">
                <a16:creationId xmlns:a16="http://schemas.microsoft.com/office/drawing/2014/main" id="{E5BC15DC-D72D-4C60-AA3D-26E954BE9FF8}"/>
              </a:ext>
            </a:extLst>
          </p:cNvPr>
          <p:cNvGrpSpPr/>
          <p:nvPr/>
        </p:nvGrpSpPr>
        <p:grpSpPr>
          <a:xfrm>
            <a:off x="1268954" y="222815"/>
            <a:ext cx="9950174" cy="228068"/>
            <a:chOff x="3" y="302483"/>
            <a:chExt cx="12191997" cy="584393"/>
          </a:xfrm>
        </p:grpSpPr>
        <p:sp>
          <p:nvSpPr>
            <p:cNvPr id="32" name="五邊形 12">
              <a:extLst>
                <a:ext uri="{FF2B5EF4-FFF2-40B4-BE49-F238E27FC236}">
                  <a16:creationId xmlns:a16="http://schemas.microsoft.com/office/drawing/2014/main" id="{0EE9A5C8-EB1D-4669-973E-22282C606C61}"/>
                </a:ext>
              </a:extLst>
            </p:cNvPr>
            <p:cNvSpPr/>
            <p:nvPr/>
          </p:nvSpPr>
          <p:spPr>
            <a:xfrm>
              <a:off x="3" y="302483"/>
              <a:ext cx="2061141" cy="584393"/>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Introduction</a:t>
              </a:r>
            </a:p>
          </p:txBody>
        </p:sp>
        <p:sp>
          <p:nvSpPr>
            <p:cNvPr id="33" name="五邊形 13">
              <a:extLst>
                <a:ext uri="{FF2B5EF4-FFF2-40B4-BE49-F238E27FC236}">
                  <a16:creationId xmlns:a16="http://schemas.microsoft.com/office/drawing/2014/main" id="{8035D5A0-9113-4A8F-A555-9BC3B4C233A5}"/>
                </a:ext>
              </a:extLst>
            </p:cNvPr>
            <p:cNvSpPr/>
            <p:nvPr/>
          </p:nvSpPr>
          <p:spPr>
            <a:xfrm>
              <a:off x="2061144" y="309426"/>
              <a:ext cx="2195548" cy="575971"/>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Literature Review</a:t>
              </a:r>
              <a:endParaRPr kumimoji="0" lang="en-US" altLang="zh-TW" sz="1200" b="1" i="0" u="none" strike="noStrike" kern="0" cap="none" spc="0" normalizeH="0" baseline="0" noProof="0" dirty="0">
                <a:ln>
                  <a:noFill/>
                </a:ln>
                <a:solidFill>
                  <a:prstClr val="black"/>
                </a:solidFill>
                <a:effectLst/>
                <a:uLnTx/>
                <a:uFillTx/>
                <a:ea typeface="微軟正黑體"/>
                <a:cs typeface="+mn-cs"/>
              </a:endParaRPr>
            </a:p>
          </p:txBody>
        </p:sp>
        <p:sp>
          <p:nvSpPr>
            <p:cNvPr id="34" name="五邊形 14">
              <a:extLst>
                <a:ext uri="{FF2B5EF4-FFF2-40B4-BE49-F238E27FC236}">
                  <a16:creationId xmlns:a16="http://schemas.microsoft.com/office/drawing/2014/main" id="{6BFC4DD1-EC55-4ED8-8400-F2771889AB77}"/>
                </a:ext>
              </a:extLst>
            </p:cNvPr>
            <p:cNvSpPr/>
            <p:nvPr/>
          </p:nvSpPr>
          <p:spPr>
            <a:xfrm>
              <a:off x="4256692" y="302484"/>
              <a:ext cx="2417377" cy="559598"/>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Proposed Methods</a:t>
              </a:r>
              <a:endParaRPr kumimoji="0" lang="en-US" altLang="zh-TW" sz="1200" b="1" i="0" u="none" strike="noStrike" kern="0" cap="none" spc="0" normalizeH="0" baseline="0" noProof="0" dirty="0">
                <a:ln>
                  <a:noFill/>
                </a:ln>
                <a:solidFill>
                  <a:prstClr val="black"/>
                </a:solidFill>
                <a:effectLst/>
                <a:uLnTx/>
                <a:uFillTx/>
                <a:ea typeface="微軟正黑體"/>
                <a:cs typeface="+mn-cs"/>
              </a:endParaRPr>
            </a:p>
          </p:txBody>
        </p:sp>
        <p:sp>
          <p:nvSpPr>
            <p:cNvPr id="35" name="五邊形 16">
              <a:extLst>
                <a:ext uri="{FF2B5EF4-FFF2-40B4-BE49-F238E27FC236}">
                  <a16:creationId xmlns:a16="http://schemas.microsoft.com/office/drawing/2014/main" id="{78BC2A1E-A338-4947-B433-5E235BC2D79B}"/>
                </a:ext>
              </a:extLst>
            </p:cNvPr>
            <p:cNvSpPr/>
            <p:nvPr/>
          </p:nvSpPr>
          <p:spPr>
            <a:xfrm>
              <a:off x="6674068" y="302483"/>
              <a:ext cx="2606565" cy="552655"/>
            </a:xfrm>
            <a:prstGeom prst="homePlat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kern="0">
                  <a:solidFill>
                    <a:prstClr val="black"/>
                  </a:solidFill>
                  <a:latin typeface="Calibri" panose="020F0502020204030204" pitchFamily="34" charset="0"/>
                </a:rPr>
                <a:t>Empirical</a:t>
              </a:r>
              <a:r>
                <a:rPr lang="zh-TW" altLang="en-US" sz="1200" b="1" kern="0">
                  <a:solidFill>
                    <a:prstClr val="black"/>
                  </a:solidFill>
                  <a:latin typeface="Calibri" panose="020F0502020204030204" pitchFamily="34" charset="0"/>
                </a:rPr>
                <a:t> </a:t>
              </a:r>
              <a:r>
                <a:rPr lang="en-US" altLang="zh-TW" sz="1200" b="1" kern="0" dirty="0">
                  <a:solidFill>
                    <a:prstClr val="black"/>
                  </a:solidFill>
                  <a:latin typeface="Calibri" panose="020F0502020204030204" pitchFamily="34" charset="0"/>
                </a:rPr>
                <a:t>Study</a:t>
              </a:r>
            </a:p>
          </p:txBody>
        </p:sp>
        <p:sp>
          <p:nvSpPr>
            <p:cNvPr id="36" name="五邊形 17">
              <a:extLst>
                <a:ext uri="{FF2B5EF4-FFF2-40B4-BE49-F238E27FC236}">
                  <a16:creationId xmlns:a16="http://schemas.microsoft.com/office/drawing/2014/main" id="{4ACBDD7C-A4BE-4AC5-8A9B-B84F71B943EB}"/>
                </a:ext>
              </a:extLst>
            </p:cNvPr>
            <p:cNvSpPr/>
            <p:nvPr/>
          </p:nvSpPr>
          <p:spPr>
            <a:xfrm>
              <a:off x="9280634" y="309426"/>
              <a:ext cx="2911366" cy="552655"/>
            </a:xfrm>
            <a:prstGeom prst="homePlat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TW" sz="1200" b="1" kern="0" dirty="0">
                  <a:solidFill>
                    <a:prstClr val="black"/>
                  </a:solidFill>
                  <a:latin typeface="Calibri" panose="020F0502020204030204" pitchFamily="34" charset="0"/>
                </a:rPr>
                <a:t>Conclusion</a:t>
              </a:r>
            </a:p>
          </p:txBody>
        </p:sp>
      </p:grpSp>
      <p:sp>
        <p:nvSpPr>
          <p:cNvPr id="2" name="矩形 1">
            <a:extLst>
              <a:ext uri="{FF2B5EF4-FFF2-40B4-BE49-F238E27FC236}">
                <a16:creationId xmlns:a16="http://schemas.microsoft.com/office/drawing/2014/main" id="{45C40470-E005-4D18-8A9B-43CD9DCEA712}"/>
              </a:ext>
            </a:extLst>
          </p:cNvPr>
          <p:cNvSpPr/>
          <p:nvPr/>
        </p:nvSpPr>
        <p:spPr>
          <a:xfrm>
            <a:off x="489373" y="5009216"/>
            <a:ext cx="6096000" cy="1754326"/>
          </a:xfrm>
          <a:prstGeom prst="rect">
            <a:avLst/>
          </a:prstGeom>
        </p:spPr>
        <p:txBody>
          <a:bodyPr>
            <a:spAutoFit/>
          </a:bodyPr>
          <a:lstStyle/>
          <a:p>
            <a:r>
              <a:rPr lang="en-US" altLang="zh-TW" dirty="0"/>
              <a:t>Based on the machine‘s operating principles and combined with normal signal data, design abnormal samples corresponding to the following types of anomalies</a:t>
            </a:r>
            <a:r>
              <a:rPr lang="zh-TW" altLang="en-US" dirty="0"/>
              <a:t>：</a:t>
            </a:r>
            <a:endParaRPr lang="en-US" altLang="zh-TW" dirty="0"/>
          </a:p>
          <a:p>
            <a:pPr marL="342900" indent="-342900">
              <a:buFont typeface="+mj-lt"/>
              <a:buAutoNum type="arabicPeriod"/>
            </a:pPr>
            <a:r>
              <a:rPr lang="en-US" altLang="zh-TW" dirty="0"/>
              <a:t>Contextual abnormality</a:t>
            </a:r>
          </a:p>
          <a:p>
            <a:pPr marL="342900" indent="-342900">
              <a:buFont typeface="+mj-lt"/>
              <a:buAutoNum type="arabicPeriod"/>
            </a:pPr>
            <a:r>
              <a:rPr lang="en-US" altLang="zh-TW" dirty="0"/>
              <a:t>point abnormality</a:t>
            </a:r>
          </a:p>
          <a:p>
            <a:pPr marL="342900" indent="-342900">
              <a:buFont typeface="+mj-lt"/>
              <a:buAutoNum type="arabicPeriod"/>
            </a:pPr>
            <a:r>
              <a:rPr lang="en-US" altLang="zh-TW" dirty="0"/>
              <a:t>sequence abnormality</a:t>
            </a:r>
            <a:endParaRPr lang="zh-TW" altLang="en-US" dirty="0"/>
          </a:p>
        </p:txBody>
      </p:sp>
      <p:pic>
        <p:nvPicPr>
          <p:cNvPr id="3" name="圖片 2">
            <a:extLst>
              <a:ext uri="{FF2B5EF4-FFF2-40B4-BE49-F238E27FC236}">
                <a16:creationId xmlns:a16="http://schemas.microsoft.com/office/drawing/2014/main" id="{3AC4F4E9-09FA-4157-B84C-C83A89A403F3}"/>
              </a:ext>
            </a:extLst>
          </p:cNvPr>
          <p:cNvPicPr>
            <a:picLocks noChangeAspect="1"/>
          </p:cNvPicPr>
          <p:nvPr/>
        </p:nvPicPr>
        <p:blipFill>
          <a:blip r:embed="rId4"/>
          <a:stretch>
            <a:fillRect/>
          </a:stretch>
        </p:blipFill>
        <p:spPr>
          <a:xfrm>
            <a:off x="1268954" y="1351649"/>
            <a:ext cx="3261050" cy="1646394"/>
          </a:xfrm>
          <a:prstGeom prst="rect">
            <a:avLst/>
          </a:prstGeom>
        </p:spPr>
      </p:pic>
      <p:sp>
        <p:nvSpPr>
          <p:cNvPr id="46" name="文字方塊 45">
            <a:extLst>
              <a:ext uri="{FF2B5EF4-FFF2-40B4-BE49-F238E27FC236}">
                <a16:creationId xmlns:a16="http://schemas.microsoft.com/office/drawing/2014/main" id="{3B6ADBF3-FA7A-4AF3-B1B7-F6DF4034D1A1}"/>
              </a:ext>
            </a:extLst>
          </p:cNvPr>
          <p:cNvSpPr txBox="1"/>
          <p:nvPr/>
        </p:nvSpPr>
        <p:spPr>
          <a:xfrm>
            <a:off x="6135410" y="1043145"/>
            <a:ext cx="1951319" cy="338554"/>
          </a:xfrm>
          <a:prstGeom prst="rect">
            <a:avLst/>
          </a:prstGeom>
          <a:noFill/>
        </p:spPr>
        <p:txBody>
          <a:bodyPr wrap="square" rtlCol="0">
            <a:spAutoFit/>
          </a:bodyPr>
          <a:lstStyle/>
          <a:p>
            <a:pPr algn="ctr"/>
            <a:r>
              <a:rPr lang="en-US" altLang="zh-TW" sz="1600" b="1" dirty="0">
                <a:solidFill>
                  <a:prstClr val="black"/>
                </a:solidFill>
                <a:ea typeface="微軟正黑體"/>
              </a:rPr>
              <a:t>Point abnormality</a:t>
            </a:r>
            <a:endParaRPr lang="zh-TW" altLang="en-US" sz="1600" b="1" dirty="0">
              <a:solidFill>
                <a:prstClr val="black"/>
              </a:solidFill>
              <a:ea typeface="微軟正黑體"/>
            </a:endParaRPr>
          </a:p>
        </p:txBody>
      </p:sp>
      <p:sp>
        <p:nvSpPr>
          <p:cNvPr id="47" name="文字方塊 46">
            <a:extLst>
              <a:ext uri="{FF2B5EF4-FFF2-40B4-BE49-F238E27FC236}">
                <a16:creationId xmlns:a16="http://schemas.microsoft.com/office/drawing/2014/main" id="{D216EDF2-0BB3-46BD-9BBA-D3175C2189E8}"/>
              </a:ext>
            </a:extLst>
          </p:cNvPr>
          <p:cNvSpPr txBox="1"/>
          <p:nvPr/>
        </p:nvSpPr>
        <p:spPr>
          <a:xfrm>
            <a:off x="8842255" y="3078135"/>
            <a:ext cx="2631796" cy="338554"/>
          </a:xfrm>
          <a:prstGeom prst="rect">
            <a:avLst/>
          </a:prstGeom>
          <a:noFill/>
        </p:spPr>
        <p:txBody>
          <a:bodyPr wrap="square" rtlCol="0">
            <a:spAutoFit/>
          </a:bodyPr>
          <a:lstStyle/>
          <a:p>
            <a:pPr algn="ctr"/>
            <a:r>
              <a:rPr lang="en-US" altLang="zh-TW" sz="1600" b="1" dirty="0">
                <a:solidFill>
                  <a:prstClr val="black"/>
                </a:solidFill>
                <a:ea typeface="微軟正黑體"/>
              </a:rPr>
              <a:t>Contextual abnormality</a:t>
            </a:r>
            <a:endParaRPr lang="zh-TW" altLang="en-US" sz="1600" b="1" dirty="0">
              <a:solidFill>
                <a:prstClr val="black"/>
              </a:solidFill>
              <a:ea typeface="微軟正黑體"/>
            </a:endParaRPr>
          </a:p>
        </p:txBody>
      </p:sp>
      <p:sp>
        <p:nvSpPr>
          <p:cNvPr id="48" name="文字方塊 47">
            <a:extLst>
              <a:ext uri="{FF2B5EF4-FFF2-40B4-BE49-F238E27FC236}">
                <a16:creationId xmlns:a16="http://schemas.microsoft.com/office/drawing/2014/main" id="{D106F0F5-C364-4467-92AD-E5A0415FB3AE}"/>
              </a:ext>
            </a:extLst>
          </p:cNvPr>
          <p:cNvSpPr txBox="1"/>
          <p:nvPr/>
        </p:nvSpPr>
        <p:spPr>
          <a:xfrm>
            <a:off x="6835731" y="5009216"/>
            <a:ext cx="2422247" cy="338554"/>
          </a:xfrm>
          <a:prstGeom prst="rect">
            <a:avLst/>
          </a:prstGeom>
          <a:noFill/>
        </p:spPr>
        <p:txBody>
          <a:bodyPr wrap="square" rtlCol="0">
            <a:spAutoFit/>
          </a:bodyPr>
          <a:lstStyle/>
          <a:p>
            <a:pPr algn="ctr"/>
            <a:r>
              <a:rPr lang="en-US" altLang="zh-TW" sz="1600" b="1" dirty="0">
                <a:solidFill>
                  <a:prstClr val="black"/>
                </a:solidFill>
                <a:ea typeface="微軟正黑體"/>
              </a:rPr>
              <a:t>Sequence abnormality</a:t>
            </a:r>
            <a:endParaRPr lang="zh-TW" altLang="en-US" sz="1600" b="1" dirty="0">
              <a:solidFill>
                <a:prstClr val="black"/>
              </a:solidFill>
              <a:ea typeface="微軟正黑體"/>
            </a:endParaRPr>
          </a:p>
        </p:txBody>
      </p:sp>
      <p:pic>
        <p:nvPicPr>
          <p:cNvPr id="51" name="圖片 50">
            <a:extLst>
              <a:ext uri="{FF2B5EF4-FFF2-40B4-BE49-F238E27FC236}">
                <a16:creationId xmlns:a16="http://schemas.microsoft.com/office/drawing/2014/main" id="{02ADE101-6CB2-4C91-99B5-CA33C669B725}"/>
              </a:ext>
            </a:extLst>
          </p:cNvPr>
          <p:cNvPicPr>
            <a:picLocks noChangeAspect="1"/>
          </p:cNvPicPr>
          <p:nvPr/>
        </p:nvPicPr>
        <p:blipFill>
          <a:blip r:embed="rId5"/>
          <a:stretch>
            <a:fillRect/>
          </a:stretch>
        </p:blipFill>
        <p:spPr>
          <a:xfrm>
            <a:off x="5353506" y="1415700"/>
            <a:ext cx="3533225" cy="1240118"/>
          </a:xfrm>
          <a:prstGeom prst="rect">
            <a:avLst/>
          </a:prstGeom>
        </p:spPr>
      </p:pic>
      <p:pic>
        <p:nvPicPr>
          <p:cNvPr id="52" name="圖片 51">
            <a:extLst>
              <a:ext uri="{FF2B5EF4-FFF2-40B4-BE49-F238E27FC236}">
                <a16:creationId xmlns:a16="http://schemas.microsoft.com/office/drawing/2014/main" id="{9C5DB28B-676E-45B5-967A-D2803FF7019B}"/>
              </a:ext>
            </a:extLst>
          </p:cNvPr>
          <p:cNvPicPr>
            <a:picLocks noChangeAspect="1"/>
          </p:cNvPicPr>
          <p:nvPr/>
        </p:nvPicPr>
        <p:blipFill>
          <a:blip r:embed="rId6"/>
          <a:stretch>
            <a:fillRect/>
          </a:stretch>
        </p:blipFill>
        <p:spPr>
          <a:xfrm>
            <a:off x="8302715" y="3450957"/>
            <a:ext cx="3527013" cy="1240690"/>
          </a:xfrm>
          <a:prstGeom prst="rect">
            <a:avLst/>
          </a:prstGeom>
        </p:spPr>
      </p:pic>
      <p:pic>
        <p:nvPicPr>
          <p:cNvPr id="53" name="圖片 52">
            <a:extLst>
              <a:ext uri="{FF2B5EF4-FFF2-40B4-BE49-F238E27FC236}">
                <a16:creationId xmlns:a16="http://schemas.microsoft.com/office/drawing/2014/main" id="{C58AC0C6-501F-4C98-BBCF-7A981502376A}"/>
              </a:ext>
            </a:extLst>
          </p:cNvPr>
          <p:cNvPicPr>
            <a:picLocks noChangeAspect="1"/>
          </p:cNvPicPr>
          <p:nvPr/>
        </p:nvPicPr>
        <p:blipFill>
          <a:blip r:embed="rId7"/>
          <a:stretch>
            <a:fillRect/>
          </a:stretch>
        </p:blipFill>
        <p:spPr>
          <a:xfrm>
            <a:off x="6290496" y="5381771"/>
            <a:ext cx="3517946" cy="1240690"/>
          </a:xfrm>
          <a:prstGeom prst="rect">
            <a:avLst/>
          </a:prstGeom>
        </p:spPr>
      </p:pic>
      <p:sp>
        <p:nvSpPr>
          <p:cNvPr id="23" name="橢圓 22">
            <a:extLst>
              <a:ext uri="{FF2B5EF4-FFF2-40B4-BE49-F238E27FC236}">
                <a16:creationId xmlns:a16="http://schemas.microsoft.com/office/drawing/2014/main" id="{0A99C66E-2950-443F-911C-ED4AF2C36511}"/>
              </a:ext>
            </a:extLst>
          </p:cNvPr>
          <p:cNvSpPr/>
          <p:nvPr/>
        </p:nvSpPr>
        <p:spPr>
          <a:xfrm>
            <a:off x="6520920" y="1425052"/>
            <a:ext cx="548431" cy="54843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id="{C0E18CC9-8C80-4B30-A4AB-1E452C093B9E}"/>
              </a:ext>
            </a:extLst>
          </p:cNvPr>
          <p:cNvSpPr/>
          <p:nvPr/>
        </p:nvSpPr>
        <p:spPr>
          <a:xfrm>
            <a:off x="10269427" y="3556539"/>
            <a:ext cx="357123" cy="35712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a:extLst>
              <a:ext uri="{FF2B5EF4-FFF2-40B4-BE49-F238E27FC236}">
                <a16:creationId xmlns:a16="http://schemas.microsoft.com/office/drawing/2014/main" id="{3DE76373-5413-4965-B7F0-2CEABEB4ED60}"/>
              </a:ext>
            </a:extLst>
          </p:cNvPr>
          <p:cNvSpPr/>
          <p:nvPr/>
        </p:nvSpPr>
        <p:spPr>
          <a:xfrm>
            <a:off x="7948237" y="5573218"/>
            <a:ext cx="455137" cy="4551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903602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標題 1">
            <a:extLst>
              <a:ext uri="{FF2B5EF4-FFF2-40B4-BE49-F238E27FC236}">
                <a16:creationId xmlns:a16="http://schemas.microsoft.com/office/drawing/2014/main" id="{12854073-B384-41E7-9CDB-AC4476A9D6AE}"/>
              </a:ext>
            </a:extLst>
          </p:cNvPr>
          <p:cNvSpPr txBox="1">
            <a:spLocks/>
          </p:cNvSpPr>
          <p:nvPr/>
        </p:nvSpPr>
        <p:spPr>
          <a:xfrm>
            <a:off x="805748" y="485706"/>
            <a:ext cx="7451843" cy="13142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spcAft>
                <a:spcPts val="600"/>
              </a:spcAft>
              <a:defRPr/>
            </a:pPr>
            <a:r>
              <a:rPr lang="en-US" altLang="zh-TW" sz="2400" b="1" dirty="0">
                <a:solidFill>
                  <a:prstClr val="black"/>
                </a:solidFill>
                <a:latin typeface="+mn-lt"/>
                <a:ea typeface="微軟正黑體" panose="020B0604030504040204" pitchFamily="34" charset="-120"/>
              </a:rPr>
              <a:t>Experiment design - Standby section abnormality</a:t>
            </a:r>
            <a:endParaRPr kumimoji="1" lang="en-US" altLang="zh-TW" sz="2400" b="1" dirty="0">
              <a:solidFill>
                <a:prstClr val="black">
                  <a:lumMod val="85000"/>
                  <a:lumOff val="15000"/>
                </a:prstClr>
              </a:solidFill>
              <a:latin typeface="+mn-lt"/>
            </a:endParaRPr>
          </a:p>
        </p:txBody>
      </p:sp>
      <p:sp>
        <p:nvSpPr>
          <p:cNvPr id="50" name="矩形 49">
            <a:extLst>
              <a:ext uri="{FF2B5EF4-FFF2-40B4-BE49-F238E27FC236}">
                <a16:creationId xmlns:a16="http://schemas.microsoft.com/office/drawing/2014/main" id="{72B4BCE7-8687-4B47-A0A3-8DCD6D485658}"/>
              </a:ext>
            </a:extLst>
          </p:cNvPr>
          <p:cNvSpPr/>
          <p:nvPr/>
        </p:nvSpPr>
        <p:spPr>
          <a:xfrm>
            <a:off x="429053" y="747159"/>
            <a:ext cx="207264" cy="791302"/>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noProof="0">
              <a:ln>
                <a:noFill/>
              </a:ln>
              <a:solidFill>
                <a:srgbClr val="00A98B"/>
              </a:solidFill>
              <a:effectLst/>
              <a:uLnTx/>
              <a:uFillTx/>
              <a:latin typeface="Calibri" panose="020F0502020204030204" pitchFamily="34" charset="0"/>
              <a:ea typeface="等线" panose="02010600030101010101" pitchFamily="2" charset="-122"/>
              <a:cs typeface="Arial" panose="020B0604020202020204" pitchFamily="34" charset="0"/>
            </a:endParaRPr>
          </a:p>
        </p:txBody>
      </p:sp>
      <p:pic>
        <p:nvPicPr>
          <p:cNvPr id="27" name="Picture 2" descr="「台北科技大學」的圖片搜尋結果">
            <a:extLst>
              <a:ext uri="{FF2B5EF4-FFF2-40B4-BE49-F238E27FC236}">
                <a16:creationId xmlns:a16="http://schemas.microsoft.com/office/drawing/2014/main" id="{A96E6410-838E-4E07-BFB0-D5E29AA6D5C9}"/>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24490" y="74790"/>
            <a:ext cx="976954" cy="574724"/>
          </a:xfrm>
          <a:prstGeom prst="rect">
            <a:avLst/>
          </a:prstGeom>
          <a:noFill/>
          <a:extLst>
            <a:ext uri="{909E8E84-426E-40DD-AFC4-6F175D3DCCD1}">
              <a14:hiddenFill xmlns:a14="http://schemas.microsoft.com/office/drawing/2010/main">
                <a:solidFill>
                  <a:srgbClr val="FFFFFF"/>
                </a:solidFill>
              </a14:hiddenFill>
            </a:ext>
          </a:extLst>
        </p:spPr>
      </p:pic>
      <p:sp>
        <p:nvSpPr>
          <p:cNvPr id="30" name="矩形 29">
            <a:extLst>
              <a:ext uri="{FF2B5EF4-FFF2-40B4-BE49-F238E27FC236}">
                <a16:creationId xmlns:a16="http://schemas.microsoft.com/office/drawing/2014/main" id="{0479ACCD-090B-4919-9371-51D14A14A758}"/>
              </a:ext>
            </a:extLst>
          </p:cNvPr>
          <p:cNvSpPr/>
          <p:nvPr/>
        </p:nvSpPr>
        <p:spPr>
          <a:xfrm>
            <a:off x="443659" y="759685"/>
            <a:ext cx="207264" cy="791302"/>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noProof="0">
              <a:ln>
                <a:noFill/>
              </a:ln>
              <a:solidFill>
                <a:srgbClr val="00A98B"/>
              </a:solidFill>
              <a:effectLst/>
              <a:uLnTx/>
              <a:uFillTx/>
              <a:latin typeface="Calibri" panose="020F0502020204030204" pitchFamily="34" charset="0"/>
              <a:ea typeface="等线" panose="02010600030101010101" pitchFamily="2" charset="-122"/>
              <a:cs typeface="Arial" panose="020B0604020202020204" pitchFamily="34" charset="0"/>
            </a:endParaRPr>
          </a:p>
        </p:txBody>
      </p:sp>
      <p:cxnSp>
        <p:nvCxnSpPr>
          <p:cNvPr id="31" name="直接连接符 26">
            <a:extLst>
              <a:ext uri="{FF2B5EF4-FFF2-40B4-BE49-F238E27FC236}">
                <a16:creationId xmlns:a16="http://schemas.microsoft.com/office/drawing/2014/main" id="{013BF7FA-DCE8-4163-91DA-FCDEB4817DFD}"/>
              </a:ext>
            </a:extLst>
          </p:cNvPr>
          <p:cNvCxnSpPr/>
          <p:nvPr/>
        </p:nvCxnSpPr>
        <p:spPr>
          <a:xfrm>
            <a:off x="736267" y="759685"/>
            <a:ext cx="0" cy="79130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9" name="文字方塊 23">
            <a:extLst>
              <a:ext uri="{FF2B5EF4-FFF2-40B4-BE49-F238E27FC236}">
                <a16:creationId xmlns:a16="http://schemas.microsoft.com/office/drawing/2014/main" id="{6A7652B4-9F9F-4DCF-8EA4-EE85C61C7E54}"/>
              </a:ext>
            </a:extLst>
          </p:cNvPr>
          <p:cNvSpPr txBox="1"/>
          <p:nvPr/>
        </p:nvSpPr>
        <p:spPr>
          <a:xfrm>
            <a:off x="11509523" y="6403983"/>
            <a:ext cx="1785009" cy="3481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sz="1600" b="0" i="0" u="none" strike="noStrike" kern="1200" cap="none" spc="0" normalizeH="0" noProof="0" dirty="0">
                <a:ln>
                  <a:noFill/>
                </a:ln>
                <a:solidFill>
                  <a:prstClr val="white">
                    <a:lumMod val="50000"/>
                  </a:prstClr>
                </a:solidFill>
                <a:effectLst/>
                <a:uLnTx/>
                <a:uFillTx/>
                <a:latin typeface="Calibri" panose="020F0502020204030204" pitchFamily="34" charset="0"/>
                <a:ea typeface="Georgia" charset="0"/>
                <a:cs typeface="Georgia" charset="0"/>
              </a:rPr>
              <a:t>  </a:t>
            </a:r>
            <a:fld id="{9F01719C-F466-4CE8-852F-0BDF474F10FB}" type="slidenum">
              <a:rPr kumimoji="1" lang="en-US" altLang="zh-TW" sz="1600" b="0" i="0" u="none" strike="noStrike" kern="1200" cap="none" spc="0" normalizeH="0" noProof="0" smtClean="0">
                <a:ln>
                  <a:noFill/>
                </a:ln>
                <a:solidFill>
                  <a:prstClr val="white">
                    <a:lumMod val="50000"/>
                  </a:prstClr>
                </a:solidFill>
                <a:effectLst/>
                <a:uLnTx/>
                <a:uFillTx/>
                <a:latin typeface="Calibri" panose="020F0502020204030204" pitchFamily="34" charset="0"/>
                <a:ea typeface="Georgia" charset="0"/>
                <a:cs typeface="Georgia" charset="0"/>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1" lang="zh-TW" altLang="en-US" sz="1600" b="0" i="0" u="none" strike="noStrike" kern="1200" cap="none" spc="0" normalizeH="0" noProof="0" dirty="0">
              <a:ln>
                <a:noFill/>
              </a:ln>
              <a:solidFill>
                <a:prstClr val="white">
                  <a:lumMod val="50000"/>
                </a:prstClr>
              </a:solidFill>
              <a:effectLst/>
              <a:uLnTx/>
              <a:uFillTx/>
              <a:latin typeface="Calibri" panose="020F0502020204030204" pitchFamily="34" charset="0"/>
              <a:ea typeface="Georgia" charset="0"/>
              <a:cs typeface="Georgia" charset="0"/>
            </a:endParaRPr>
          </a:p>
        </p:txBody>
      </p:sp>
      <p:pic>
        <p:nvPicPr>
          <p:cNvPr id="80" name="Picture 2">
            <a:extLst>
              <a:ext uri="{FF2B5EF4-FFF2-40B4-BE49-F238E27FC236}">
                <a16:creationId xmlns:a16="http://schemas.microsoft.com/office/drawing/2014/main" id="{9ADD4B43-49F8-4D3B-A4ED-92B494E4C9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263" y="1854251"/>
            <a:ext cx="4914120" cy="1834605"/>
          </a:xfrm>
          <a:prstGeom prst="rect">
            <a:avLst/>
          </a:prstGeom>
          <a:noFill/>
          <a:extLst>
            <a:ext uri="{909E8E84-426E-40DD-AFC4-6F175D3DCCD1}">
              <a14:hiddenFill xmlns:a14="http://schemas.microsoft.com/office/drawing/2010/main">
                <a:solidFill>
                  <a:srgbClr val="FFFFFF"/>
                </a:solidFill>
              </a14:hiddenFill>
            </a:ext>
          </a:extLst>
        </p:spPr>
      </p:pic>
      <p:cxnSp>
        <p:nvCxnSpPr>
          <p:cNvPr id="84" name="直線接點 83">
            <a:extLst>
              <a:ext uri="{FF2B5EF4-FFF2-40B4-BE49-F238E27FC236}">
                <a16:creationId xmlns:a16="http://schemas.microsoft.com/office/drawing/2014/main" id="{B0367CBF-BE90-470A-B6BE-490D93FDBEF7}"/>
              </a:ext>
            </a:extLst>
          </p:cNvPr>
          <p:cNvCxnSpPr>
            <a:cxnSpLocks/>
          </p:cNvCxnSpPr>
          <p:nvPr/>
        </p:nvCxnSpPr>
        <p:spPr>
          <a:xfrm>
            <a:off x="1557246" y="1953890"/>
            <a:ext cx="0" cy="1428206"/>
          </a:xfrm>
          <a:prstGeom prst="line">
            <a:avLst/>
          </a:prstGeom>
          <a:noFill/>
          <a:ln w="28575" cap="flat" cmpd="sng" algn="ctr">
            <a:solidFill>
              <a:srgbClr val="FF0000"/>
            </a:solidFill>
            <a:prstDash val="solid"/>
            <a:miter lim="800000"/>
          </a:ln>
          <a:effectLst/>
        </p:spPr>
      </p:cxnSp>
      <p:cxnSp>
        <p:nvCxnSpPr>
          <p:cNvPr id="85" name="直線接點 84">
            <a:extLst>
              <a:ext uri="{FF2B5EF4-FFF2-40B4-BE49-F238E27FC236}">
                <a16:creationId xmlns:a16="http://schemas.microsoft.com/office/drawing/2014/main" id="{625B2B66-9428-431D-A65B-0A46C1A10017}"/>
              </a:ext>
            </a:extLst>
          </p:cNvPr>
          <p:cNvCxnSpPr>
            <a:cxnSpLocks/>
          </p:cNvCxnSpPr>
          <p:nvPr/>
        </p:nvCxnSpPr>
        <p:spPr>
          <a:xfrm>
            <a:off x="2876594" y="1953890"/>
            <a:ext cx="0" cy="1428206"/>
          </a:xfrm>
          <a:prstGeom prst="line">
            <a:avLst/>
          </a:prstGeom>
          <a:noFill/>
          <a:ln w="28575" cap="flat" cmpd="sng" algn="ctr">
            <a:solidFill>
              <a:srgbClr val="FF0000"/>
            </a:solidFill>
            <a:prstDash val="solid"/>
            <a:miter lim="800000"/>
          </a:ln>
          <a:effectLst/>
        </p:spPr>
      </p:cxnSp>
      <p:cxnSp>
        <p:nvCxnSpPr>
          <p:cNvPr id="86" name="直線接點 85">
            <a:extLst>
              <a:ext uri="{FF2B5EF4-FFF2-40B4-BE49-F238E27FC236}">
                <a16:creationId xmlns:a16="http://schemas.microsoft.com/office/drawing/2014/main" id="{D8FCAC62-DB16-4763-98F1-182B16B08F40}"/>
              </a:ext>
            </a:extLst>
          </p:cNvPr>
          <p:cNvCxnSpPr>
            <a:cxnSpLocks/>
          </p:cNvCxnSpPr>
          <p:nvPr/>
        </p:nvCxnSpPr>
        <p:spPr>
          <a:xfrm>
            <a:off x="3545050" y="1953890"/>
            <a:ext cx="0" cy="1428206"/>
          </a:xfrm>
          <a:prstGeom prst="line">
            <a:avLst/>
          </a:prstGeom>
          <a:noFill/>
          <a:ln w="28575" cap="flat" cmpd="sng" algn="ctr">
            <a:solidFill>
              <a:srgbClr val="FF0000"/>
            </a:solidFill>
            <a:prstDash val="solid"/>
            <a:miter lim="800000"/>
          </a:ln>
          <a:effectLst/>
        </p:spPr>
      </p:cxnSp>
      <p:cxnSp>
        <p:nvCxnSpPr>
          <p:cNvPr id="87" name="直線接點 86">
            <a:extLst>
              <a:ext uri="{FF2B5EF4-FFF2-40B4-BE49-F238E27FC236}">
                <a16:creationId xmlns:a16="http://schemas.microsoft.com/office/drawing/2014/main" id="{79B816DE-7709-4AD9-ACB5-140BECD873FF}"/>
              </a:ext>
            </a:extLst>
          </p:cNvPr>
          <p:cNvCxnSpPr>
            <a:cxnSpLocks/>
          </p:cNvCxnSpPr>
          <p:nvPr/>
        </p:nvCxnSpPr>
        <p:spPr>
          <a:xfrm>
            <a:off x="4368009" y="1953890"/>
            <a:ext cx="0" cy="1428206"/>
          </a:xfrm>
          <a:prstGeom prst="line">
            <a:avLst/>
          </a:prstGeom>
          <a:noFill/>
          <a:ln w="28575" cap="flat" cmpd="sng" algn="ctr">
            <a:solidFill>
              <a:srgbClr val="FF0000"/>
            </a:solidFill>
            <a:prstDash val="solid"/>
            <a:miter lim="800000"/>
          </a:ln>
          <a:effectLst/>
        </p:spPr>
      </p:cxnSp>
      <p:cxnSp>
        <p:nvCxnSpPr>
          <p:cNvPr id="88" name="直線接點 87">
            <a:extLst>
              <a:ext uri="{FF2B5EF4-FFF2-40B4-BE49-F238E27FC236}">
                <a16:creationId xmlns:a16="http://schemas.microsoft.com/office/drawing/2014/main" id="{7F3B5A64-D1D0-4706-99F9-3CC25970879C}"/>
              </a:ext>
            </a:extLst>
          </p:cNvPr>
          <p:cNvCxnSpPr>
            <a:cxnSpLocks/>
          </p:cNvCxnSpPr>
          <p:nvPr/>
        </p:nvCxnSpPr>
        <p:spPr>
          <a:xfrm>
            <a:off x="5067656" y="1953890"/>
            <a:ext cx="0" cy="1405138"/>
          </a:xfrm>
          <a:prstGeom prst="line">
            <a:avLst/>
          </a:prstGeom>
          <a:noFill/>
          <a:ln w="28575" cap="flat" cmpd="sng" algn="ctr">
            <a:solidFill>
              <a:srgbClr val="FF0000"/>
            </a:solidFill>
            <a:prstDash val="solid"/>
            <a:miter lim="800000"/>
          </a:ln>
          <a:effectLst/>
        </p:spPr>
      </p:cxnSp>
      <p:sp>
        <p:nvSpPr>
          <p:cNvPr id="89" name="矩形 88">
            <a:extLst>
              <a:ext uri="{FF2B5EF4-FFF2-40B4-BE49-F238E27FC236}">
                <a16:creationId xmlns:a16="http://schemas.microsoft.com/office/drawing/2014/main" id="{E1C34E6D-4BD4-4D4A-8142-4D553B86E59E}"/>
              </a:ext>
            </a:extLst>
          </p:cNvPr>
          <p:cNvSpPr/>
          <p:nvPr/>
        </p:nvSpPr>
        <p:spPr>
          <a:xfrm>
            <a:off x="1584397" y="1953890"/>
            <a:ext cx="1280464" cy="1428206"/>
          </a:xfrm>
          <a:prstGeom prst="rect">
            <a:avLst/>
          </a:prstGeom>
          <a:solidFill>
            <a:srgbClr val="70AD47">
              <a:lumMod val="75000"/>
              <a:alpha val="2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prstClr val="white"/>
              </a:solidFill>
              <a:effectLst/>
              <a:uLnTx/>
              <a:uFillTx/>
              <a:latin typeface="Calibri"/>
              <a:ea typeface="微軟正黑體"/>
              <a:cs typeface="+mn-cs"/>
            </a:endParaRPr>
          </a:p>
        </p:txBody>
      </p:sp>
      <p:sp>
        <p:nvSpPr>
          <p:cNvPr id="90" name="矩形 89">
            <a:extLst>
              <a:ext uri="{FF2B5EF4-FFF2-40B4-BE49-F238E27FC236}">
                <a16:creationId xmlns:a16="http://schemas.microsoft.com/office/drawing/2014/main" id="{90D88DCB-99EA-4E8E-90C8-3CEA7E6BAAEC}"/>
              </a:ext>
            </a:extLst>
          </p:cNvPr>
          <p:cNvSpPr/>
          <p:nvPr/>
        </p:nvSpPr>
        <p:spPr>
          <a:xfrm>
            <a:off x="3566512" y="1953890"/>
            <a:ext cx="801495" cy="1428206"/>
          </a:xfrm>
          <a:prstGeom prst="rect">
            <a:avLst/>
          </a:prstGeom>
          <a:solidFill>
            <a:srgbClr val="70AD47">
              <a:lumMod val="75000"/>
              <a:alpha val="2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prstClr val="white"/>
              </a:solidFill>
              <a:effectLst/>
              <a:uLnTx/>
              <a:uFillTx/>
              <a:latin typeface="Calibri"/>
              <a:ea typeface="微軟正黑體"/>
              <a:cs typeface="+mn-cs"/>
            </a:endParaRPr>
          </a:p>
        </p:txBody>
      </p:sp>
      <p:sp>
        <p:nvSpPr>
          <p:cNvPr id="91" name="矩形 90">
            <a:extLst>
              <a:ext uri="{FF2B5EF4-FFF2-40B4-BE49-F238E27FC236}">
                <a16:creationId xmlns:a16="http://schemas.microsoft.com/office/drawing/2014/main" id="{3EBAD01C-DD23-40E0-B37F-94F3DE3B971E}"/>
              </a:ext>
            </a:extLst>
          </p:cNvPr>
          <p:cNvSpPr/>
          <p:nvPr/>
        </p:nvSpPr>
        <p:spPr>
          <a:xfrm>
            <a:off x="5087116" y="1953890"/>
            <a:ext cx="670458" cy="1428206"/>
          </a:xfrm>
          <a:prstGeom prst="rect">
            <a:avLst/>
          </a:prstGeom>
          <a:solidFill>
            <a:srgbClr val="70AD47">
              <a:lumMod val="75000"/>
              <a:alpha val="2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prstClr val="white"/>
              </a:solidFill>
              <a:effectLst/>
              <a:uLnTx/>
              <a:uFillTx/>
              <a:latin typeface="Calibri"/>
              <a:ea typeface="微軟正黑體"/>
              <a:cs typeface="+mn-cs"/>
            </a:endParaRPr>
          </a:p>
        </p:txBody>
      </p:sp>
      <p:pic>
        <p:nvPicPr>
          <p:cNvPr id="59394" name="Picture 2">
            <a:extLst>
              <a:ext uri="{FF2B5EF4-FFF2-40B4-BE49-F238E27FC236}">
                <a16:creationId xmlns:a16="http://schemas.microsoft.com/office/drawing/2014/main" id="{1CE83894-A000-4F17-BB0B-974688B62A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6267" y="4497311"/>
            <a:ext cx="5147902" cy="1808328"/>
          </a:xfrm>
          <a:prstGeom prst="rect">
            <a:avLst/>
          </a:prstGeom>
          <a:noFill/>
          <a:extLst>
            <a:ext uri="{909E8E84-426E-40DD-AFC4-6F175D3DCCD1}">
              <a14:hiddenFill xmlns:a14="http://schemas.microsoft.com/office/drawing/2010/main">
                <a:solidFill>
                  <a:srgbClr val="FFFFFF"/>
                </a:solidFill>
              </a14:hiddenFill>
            </a:ext>
          </a:extLst>
        </p:spPr>
      </p:pic>
      <p:pic>
        <p:nvPicPr>
          <p:cNvPr id="59396" name="Picture 4">
            <a:extLst>
              <a:ext uri="{FF2B5EF4-FFF2-40B4-BE49-F238E27FC236}">
                <a16:creationId xmlns:a16="http://schemas.microsoft.com/office/drawing/2014/main" id="{B10B656B-5192-41D4-AAD7-8B18F2C596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8961" y="4497311"/>
            <a:ext cx="5147902" cy="1808328"/>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群組 27">
            <a:extLst>
              <a:ext uri="{FF2B5EF4-FFF2-40B4-BE49-F238E27FC236}">
                <a16:creationId xmlns:a16="http://schemas.microsoft.com/office/drawing/2014/main" id="{33F5C27E-5C34-43E0-921D-9CB3A26C2848}"/>
              </a:ext>
            </a:extLst>
          </p:cNvPr>
          <p:cNvGrpSpPr/>
          <p:nvPr/>
        </p:nvGrpSpPr>
        <p:grpSpPr>
          <a:xfrm>
            <a:off x="1268954" y="222815"/>
            <a:ext cx="9950174" cy="228068"/>
            <a:chOff x="3" y="302483"/>
            <a:chExt cx="12191997" cy="584393"/>
          </a:xfrm>
        </p:grpSpPr>
        <p:sp>
          <p:nvSpPr>
            <p:cNvPr id="32" name="五邊形 12">
              <a:extLst>
                <a:ext uri="{FF2B5EF4-FFF2-40B4-BE49-F238E27FC236}">
                  <a16:creationId xmlns:a16="http://schemas.microsoft.com/office/drawing/2014/main" id="{A8E9996A-A252-4B4C-BC0D-3C2D6FD2EF36}"/>
                </a:ext>
              </a:extLst>
            </p:cNvPr>
            <p:cNvSpPr/>
            <p:nvPr/>
          </p:nvSpPr>
          <p:spPr>
            <a:xfrm>
              <a:off x="3" y="302483"/>
              <a:ext cx="2061141" cy="584393"/>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Introduction</a:t>
              </a:r>
            </a:p>
          </p:txBody>
        </p:sp>
        <p:sp>
          <p:nvSpPr>
            <p:cNvPr id="34" name="五邊形 13">
              <a:extLst>
                <a:ext uri="{FF2B5EF4-FFF2-40B4-BE49-F238E27FC236}">
                  <a16:creationId xmlns:a16="http://schemas.microsoft.com/office/drawing/2014/main" id="{4538B606-C745-432F-AFEE-9BB9DA1088FA}"/>
                </a:ext>
              </a:extLst>
            </p:cNvPr>
            <p:cNvSpPr/>
            <p:nvPr/>
          </p:nvSpPr>
          <p:spPr>
            <a:xfrm>
              <a:off x="2061144" y="309426"/>
              <a:ext cx="2195548" cy="575971"/>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Literature Review</a:t>
              </a:r>
              <a:endParaRPr kumimoji="0" lang="en-US" altLang="zh-TW" sz="1200" b="1" i="0" u="none" strike="noStrike" kern="0" cap="none" spc="0" normalizeH="0" baseline="0" noProof="0" dirty="0">
                <a:ln>
                  <a:noFill/>
                </a:ln>
                <a:solidFill>
                  <a:prstClr val="black"/>
                </a:solidFill>
                <a:effectLst/>
                <a:uLnTx/>
                <a:uFillTx/>
                <a:ea typeface="微軟正黑體"/>
                <a:cs typeface="+mn-cs"/>
              </a:endParaRPr>
            </a:p>
          </p:txBody>
        </p:sp>
        <p:sp>
          <p:nvSpPr>
            <p:cNvPr id="35" name="五邊形 14">
              <a:extLst>
                <a:ext uri="{FF2B5EF4-FFF2-40B4-BE49-F238E27FC236}">
                  <a16:creationId xmlns:a16="http://schemas.microsoft.com/office/drawing/2014/main" id="{A03D03D0-802A-4D3C-8388-98BE5716EE3C}"/>
                </a:ext>
              </a:extLst>
            </p:cNvPr>
            <p:cNvSpPr/>
            <p:nvPr/>
          </p:nvSpPr>
          <p:spPr>
            <a:xfrm>
              <a:off x="4256692" y="302484"/>
              <a:ext cx="2417377" cy="559598"/>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Proposed Methods</a:t>
              </a:r>
              <a:endParaRPr kumimoji="0" lang="en-US" altLang="zh-TW" sz="1200" b="1" i="0" u="none" strike="noStrike" kern="0" cap="none" spc="0" normalizeH="0" baseline="0" noProof="0" dirty="0">
                <a:ln>
                  <a:noFill/>
                </a:ln>
                <a:solidFill>
                  <a:prstClr val="black"/>
                </a:solidFill>
                <a:effectLst/>
                <a:uLnTx/>
                <a:uFillTx/>
                <a:ea typeface="微軟正黑體"/>
                <a:cs typeface="+mn-cs"/>
              </a:endParaRPr>
            </a:p>
          </p:txBody>
        </p:sp>
        <p:sp>
          <p:nvSpPr>
            <p:cNvPr id="36" name="五邊形 16">
              <a:extLst>
                <a:ext uri="{FF2B5EF4-FFF2-40B4-BE49-F238E27FC236}">
                  <a16:creationId xmlns:a16="http://schemas.microsoft.com/office/drawing/2014/main" id="{ED68C50C-2096-47C2-8416-D76A26676C42}"/>
                </a:ext>
              </a:extLst>
            </p:cNvPr>
            <p:cNvSpPr/>
            <p:nvPr/>
          </p:nvSpPr>
          <p:spPr>
            <a:xfrm>
              <a:off x="6674068" y="302483"/>
              <a:ext cx="2606565" cy="552655"/>
            </a:xfrm>
            <a:prstGeom prst="homePlat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kern="0">
                  <a:solidFill>
                    <a:prstClr val="black"/>
                  </a:solidFill>
                  <a:latin typeface="Calibri" panose="020F0502020204030204" pitchFamily="34" charset="0"/>
                </a:rPr>
                <a:t>Empirical</a:t>
              </a:r>
              <a:r>
                <a:rPr lang="zh-TW" altLang="en-US" sz="1200" b="1" kern="0">
                  <a:solidFill>
                    <a:prstClr val="black"/>
                  </a:solidFill>
                  <a:latin typeface="Calibri" panose="020F0502020204030204" pitchFamily="34" charset="0"/>
                </a:rPr>
                <a:t> </a:t>
              </a:r>
              <a:r>
                <a:rPr lang="en-US" altLang="zh-TW" sz="1200" b="1" kern="0" dirty="0">
                  <a:solidFill>
                    <a:prstClr val="black"/>
                  </a:solidFill>
                  <a:latin typeface="Calibri" panose="020F0502020204030204" pitchFamily="34" charset="0"/>
                </a:rPr>
                <a:t>Study</a:t>
              </a:r>
            </a:p>
          </p:txBody>
        </p:sp>
        <p:sp>
          <p:nvSpPr>
            <p:cNvPr id="37" name="五邊形 17">
              <a:extLst>
                <a:ext uri="{FF2B5EF4-FFF2-40B4-BE49-F238E27FC236}">
                  <a16:creationId xmlns:a16="http://schemas.microsoft.com/office/drawing/2014/main" id="{5E1A945F-52D7-4F88-8976-30F441176A9E}"/>
                </a:ext>
              </a:extLst>
            </p:cNvPr>
            <p:cNvSpPr/>
            <p:nvPr/>
          </p:nvSpPr>
          <p:spPr>
            <a:xfrm>
              <a:off x="9280634" y="309426"/>
              <a:ext cx="2911366" cy="552655"/>
            </a:xfrm>
            <a:prstGeom prst="homePlat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TW" sz="1200" b="1" kern="0" dirty="0">
                  <a:solidFill>
                    <a:prstClr val="black"/>
                  </a:solidFill>
                  <a:latin typeface="Calibri" panose="020F0502020204030204" pitchFamily="34" charset="0"/>
                </a:rPr>
                <a:t>Conclusion</a:t>
              </a:r>
            </a:p>
          </p:txBody>
        </p:sp>
      </p:grpSp>
      <p:sp>
        <p:nvSpPr>
          <p:cNvPr id="38" name="文字方塊 37">
            <a:extLst>
              <a:ext uri="{FF2B5EF4-FFF2-40B4-BE49-F238E27FC236}">
                <a16:creationId xmlns:a16="http://schemas.microsoft.com/office/drawing/2014/main" id="{0A3049B0-CDCC-4CE9-8C71-285F07DA3B7C}"/>
              </a:ext>
            </a:extLst>
          </p:cNvPr>
          <p:cNvSpPr txBox="1"/>
          <p:nvPr/>
        </p:nvSpPr>
        <p:spPr>
          <a:xfrm>
            <a:off x="2641609" y="4133478"/>
            <a:ext cx="1216016" cy="369332"/>
          </a:xfrm>
          <a:prstGeom prst="rect">
            <a:avLst/>
          </a:prstGeom>
          <a:noFill/>
        </p:spPr>
        <p:txBody>
          <a:bodyPr wrap="square">
            <a:spAutoFit/>
          </a:bodyPr>
          <a:lstStyle/>
          <a:p>
            <a:r>
              <a:rPr lang="en-US" altLang="zh-TW" dirty="0"/>
              <a:t>Loose belt</a:t>
            </a:r>
          </a:p>
        </p:txBody>
      </p:sp>
      <p:sp>
        <p:nvSpPr>
          <p:cNvPr id="39" name="文字方塊 38">
            <a:extLst>
              <a:ext uri="{FF2B5EF4-FFF2-40B4-BE49-F238E27FC236}">
                <a16:creationId xmlns:a16="http://schemas.microsoft.com/office/drawing/2014/main" id="{37C35715-C662-4606-8CA4-06B2FFDED192}"/>
              </a:ext>
            </a:extLst>
          </p:cNvPr>
          <p:cNvSpPr txBox="1"/>
          <p:nvPr/>
        </p:nvSpPr>
        <p:spPr>
          <a:xfrm>
            <a:off x="8468117" y="4133478"/>
            <a:ext cx="1726398" cy="369332"/>
          </a:xfrm>
          <a:prstGeom prst="rect">
            <a:avLst/>
          </a:prstGeom>
          <a:noFill/>
        </p:spPr>
        <p:txBody>
          <a:bodyPr wrap="square">
            <a:spAutoFit/>
          </a:bodyPr>
          <a:lstStyle/>
          <a:p>
            <a:pPr algn="ctr"/>
            <a:r>
              <a:rPr lang="en-US" altLang="zh-TW" dirty="0"/>
              <a:t>tightened belt</a:t>
            </a:r>
            <a:endParaRPr lang="zh-TW" altLang="en-US" dirty="0"/>
          </a:p>
        </p:txBody>
      </p:sp>
      <p:sp>
        <p:nvSpPr>
          <p:cNvPr id="40" name="文字方塊 39">
            <a:extLst>
              <a:ext uri="{FF2B5EF4-FFF2-40B4-BE49-F238E27FC236}">
                <a16:creationId xmlns:a16="http://schemas.microsoft.com/office/drawing/2014/main" id="{D4D764CE-797E-45E6-8F53-26AA1CD3B463}"/>
              </a:ext>
            </a:extLst>
          </p:cNvPr>
          <p:cNvSpPr txBox="1"/>
          <p:nvPr/>
        </p:nvSpPr>
        <p:spPr>
          <a:xfrm>
            <a:off x="1827847" y="1609748"/>
            <a:ext cx="980664" cy="369332"/>
          </a:xfrm>
          <a:prstGeom prst="rect">
            <a:avLst/>
          </a:prstGeom>
          <a:noFill/>
        </p:spPr>
        <p:txBody>
          <a:bodyPr wrap="square">
            <a:spAutoFit/>
          </a:bodyPr>
          <a:lstStyle/>
          <a:p>
            <a:r>
              <a:rPr lang="en-US" altLang="zh-TW" dirty="0"/>
              <a:t>Standby</a:t>
            </a:r>
          </a:p>
        </p:txBody>
      </p:sp>
      <p:sp>
        <p:nvSpPr>
          <p:cNvPr id="41" name="文字方塊 40">
            <a:extLst>
              <a:ext uri="{FF2B5EF4-FFF2-40B4-BE49-F238E27FC236}">
                <a16:creationId xmlns:a16="http://schemas.microsoft.com/office/drawing/2014/main" id="{AF2B3B57-7A57-44E9-B12A-F6303F5D904A}"/>
              </a:ext>
            </a:extLst>
          </p:cNvPr>
          <p:cNvSpPr txBox="1"/>
          <p:nvPr/>
        </p:nvSpPr>
        <p:spPr>
          <a:xfrm>
            <a:off x="3497486" y="1598770"/>
            <a:ext cx="980664" cy="369332"/>
          </a:xfrm>
          <a:prstGeom prst="rect">
            <a:avLst/>
          </a:prstGeom>
          <a:noFill/>
        </p:spPr>
        <p:txBody>
          <a:bodyPr wrap="square">
            <a:spAutoFit/>
          </a:bodyPr>
          <a:lstStyle/>
          <a:p>
            <a:r>
              <a:rPr lang="en-US" altLang="zh-TW" dirty="0"/>
              <a:t>Standby</a:t>
            </a:r>
          </a:p>
        </p:txBody>
      </p:sp>
      <p:sp>
        <p:nvSpPr>
          <p:cNvPr id="42" name="文字方塊 41">
            <a:extLst>
              <a:ext uri="{FF2B5EF4-FFF2-40B4-BE49-F238E27FC236}">
                <a16:creationId xmlns:a16="http://schemas.microsoft.com/office/drawing/2014/main" id="{2D36FB0F-53A6-4067-8B7F-F4D65C8768F3}"/>
              </a:ext>
            </a:extLst>
          </p:cNvPr>
          <p:cNvSpPr txBox="1"/>
          <p:nvPr/>
        </p:nvSpPr>
        <p:spPr>
          <a:xfrm>
            <a:off x="5004245" y="1609748"/>
            <a:ext cx="980664" cy="369332"/>
          </a:xfrm>
          <a:prstGeom prst="rect">
            <a:avLst/>
          </a:prstGeom>
          <a:noFill/>
        </p:spPr>
        <p:txBody>
          <a:bodyPr wrap="square">
            <a:spAutoFit/>
          </a:bodyPr>
          <a:lstStyle/>
          <a:p>
            <a:r>
              <a:rPr lang="en-US" altLang="zh-TW" dirty="0"/>
              <a:t>Standby</a:t>
            </a:r>
          </a:p>
        </p:txBody>
      </p:sp>
      <p:sp>
        <p:nvSpPr>
          <p:cNvPr id="43" name="文字方塊 42">
            <a:extLst>
              <a:ext uri="{FF2B5EF4-FFF2-40B4-BE49-F238E27FC236}">
                <a16:creationId xmlns:a16="http://schemas.microsoft.com/office/drawing/2014/main" id="{430B8DE0-BC49-47CA-8EB9-A220F63877F1}"/>
              </a:ext>
            </a:extLst>
          </p:cNvPr>
          <p:cNvSpPr txBox="1"/>
          <p:nvPr/>
        </p:nvSpPr>
        <p:spPr>
          <a:xfrm>
            <a:off x="6728588" y="1598770"/>
            <a:ext cx="4323255" cy="646331"/>
          </a:xfrm>
          <a:prstGeom prst="rect">
            <a:avLst/>
          </a:prstGeom>
          <a:noFill/>
        </p:spPr>
        <p:txBody>
          <a:bodyPr wrap="square">
            <a:spAutoFit/>
          </a:bodyPr>
          <a:lstStyle/>
          <a:p>
            <a:r>
              <a:rPr lang="en-US" altLang="zh-TW" dirty="0"/>
              <a:t>Standby section abnormality can be determined as Contextual abnormality</a:t>
            </a:r>
          </a:p>
        </p:txBody>
      </p:sp>
      <p:pic>
        <p:nvPicPr>
          <p:cNvPr id="47" name="圖片 46">
            <a:extLst>
              <a:ext uri="{FF2B5EF4-FFF2-40B4-BE49-F238E27FC236}">
                <a16:creationId xmlns:a16="http://schemas.microsoft.com/office/drawing/2014/main" id="{9F799D61-6EE3-4E6C-B230-B5019863C1C4}"/>
              </a:ext>
            </a:extLst>
          </p:cNvPr>
          <p:cNvPicPr>
            <a:picLocks noChangeAspect="1"/>
          </p:cNvPicPr>
          <p:nvPr/>
        </p:nvPicPr>
        <p:blipFill>
          <a:blip r:embed="rId7"/>
          <a:stretch>
            <a:fillRect/>
          </a:stretch>
        </p:blipFill>
        <p:spPr>
          <a:xfrm>
            <a:off x="6820128" y="2548091"/>
            <a:ext cx="3523793" cy="1243692"/>
          </a:xfrm>
          <a:prstGeom prst="rect">
            <a:avLst/>
          </a:prstGeom>
        </p:spPr>
      </p:pic>
      <p:cxnSp>
        <p:nvCxnSpPr>
          <p:cNvPr id="4" name="直線單箭頭接點 3">
            <a:extLst>
              <a:ext uri="{FF2B5EF4-FFF2-40B4-BE49-F238E27FC236}">
                <a16:creationId xmlns:a16="http://schemas.microsoft.com/office/drawing/2014/main" id="{FB447C93-5345-4567-99A4-9A3C89A66B9B}"/>
              </a:ext>
            </a:extLst>
          </p:cNvPr>
          <p:cNvCxnSpPr>
            <a:cxnSpLocks/>
          </p:cNvCxnSpPr>
          <p:nvPr/>
        </p:nvCxnSpPr>
        <p:spPr>
          <a:xfrm>
            <a:off x="1059716" y="5334800"/>
            <a:ext cx="0" cy="304000"/>
          </a:xfrm>
          <a:prstGeom prst="straightConnector1">
            <a:avLst/>
          </a:prstGeom>
          <a:ln>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51" name="直線單箭頭接點 50">
            <a:extLst>
              <a:ext uri="{FF2B5EF4-FFF2-40B4-BE49-F238E27FC236}">
                <a16:creationId xmlns:a16="http://schemas.microsoft.com/office/drawing/2014/main" id="{8D05460C-045D-43C8-A2BD-CED36D1C2389}"/>
              </a:ext>
            </a:extLst>
          </p:cNvPr>
          <p:cNvCxnSpPr>
            <a:cxnSpLocks/>
          </p:cNvCxnSpPr>
          <p:nvPr/>
        </p:nvCxnSpPr>
        <p:spPr>
          <a:xfrm flipV="1">
            <a:off x="6860441" y="4974361"/>
            <a:ext cx="0" cy="304000"/>
          </a:xfrm>
          <a:prstGeom prst="straightConnector1">
            <a:avLst/>
          </a:prstGeom>
          <a:ln>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36381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a:extLst>
              <a:ext uri="{FF2B5EF4-FFF2-40B4-BE49-F238E27FC236}">
                <a16:creationId xmlns:a16="http://schemas.microsoft.com/office/drawing/2014/main" id="{72B4BCE7-8687-4B47-A0A3-8DCD6D485658}"/>
              </a:ext>
            </a:extLst>
          </p:cNvPr>
          <p:cNvSpPr/>
          <p:nvPr/>
        </p:nvSpPr>
        <p:spPr>
          <a:xfrm>
            <a:off x="429053" y="747159"/>
            <a:ext cx="207264" cy="791302"/>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noProof="0">
              <a:ln>
                <a:noFill/>
              </a:ln>
              <a:solidFill>
                <a:srgbClr val="00A98B"/>
              </a:solidFill>
              <a:effectLst/>
              <a:uLnTx/>
              <a:uFillTx/>
              <a:latin typeface="Calibri" panose="020F0502020204030204" pitchFamily="34" charset="0"/>
              <a:ea typeface="等线" panose="02010600030101010101" pitchFamily="2" charset="-122"/>
              <a:cs typeface="Arial" panose="020B0604020202020204" pitchFamily="34" charset="0"/>
            </a:endParaRPr>
          </a:p>
        </p:txBody>
      </p:sp>
      <p:pic>
        <p:nvPicPr>
          <p:cNvPr id="27" name="Picture 2" descr="「台北科技大學」的圖片搜尋結果">
            <a:extLst>
              <a:ext uri="{FF2B5EF4-FFF2-40B4-BE49-F238E27FC236}">
                <a16:creationId xmlns:a16="http://schemas.microsoft.com/office/drawing/2014/main" id="{A96E6410-838E-4E07-BFB0-D5E29AA6D5C9}"/>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24490" y="74790"/>
            <a:ext cx="976954" cy="574724"/>
          </a:xfrm>
          <a:prstGeom prst="rect">
            <a:avLst/>
          </a:prstGeom>
          <a:noFill/>
          <a:extLst>
            <a:ext uri="{909E8E84-426E-40DD-AFC4-6F175D3DCCD1}">
              <a14:hiddenFill xmlns:a14="http://schemas.microsoft.com/office/drawing/2010/main">
                <a:solidFill>
                  <a:srgbClr val="FFFFFF"/>
                </a:solidFill>
              </a14:hiddenFill>
            </a:ext>
          </a:extLst>
        </p:spPr>
      </p:pic>
      <p:sp>
        <p:nvSpPr>
          <p:cNvPr id="30" name="矩形 29">
            <a:extLst>
              <a:ext uri="{FF2B5EF4-FFF2-40B4-BE49-F238E27FC236}">
                <a16:creationId xmlns:a16="http://schemas.microsoft.com/office/drawing/2014/main" id="{0479ACCD-090B-4919-9371-51D14A14A758}"/>
              </a:ext>
            </a:extLst>
          </p:cNvPr>
          <p:cNvSpPr/>
          <p:nvPr/>
        </p:nvSpPr>
        <p:spPr>
          <a:xfrm>
            <a:off x="443659" y="759685"/>
            <a:ext cx="207264" cy="791302"/>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noProof="0">
              <a:ln>
                <a:noFill/>
              </a:ln>
              <a:solidFill>
                <a:srgbClr val="00A98B"/>
              </a:solidFill>
              <a:effectLst/>
              <a:uLnTx/>
              <a:uFillTx/>
              <a:latin typeface="Calibri" panose="020F0502020204030204" pitchFamily="34" charset="0"/>
              <a:ea typeface="等线" panose="02010600030101010101" pitchFamily="2" charset="-122"/>
              <a:cs typeface="Arial" panose="020B0604020202020204" pitchFamily="34" charset="0"/>
            </a:endParaRPr>
          </a:p>
        </p:txBody>
      </p:sp>
      <p:cxnSp>
        <p:nvCxnSpPr>
          <p:cNvPr id="31" name="直接连接符 26">
            <a:extLst>
              <a:ext uri="{FF2B5EF4-FFF2-40B4-BE49-F238E27FC236}">
                <a16:creationId xmlns:a16="http://schemas.microsoft.com/office/drawing/2014/main" id="{013BF7FA-DCE8-4163-91DA-FCDEB4817DFD}"/>
              </a:ext>
            </a:extLst>
          </p:cNvPr>
          <p:cNvCxnSpPr/>
          <p:nvPr/>
        </p:nvCxnSpPr>
        <p:spPr>
          <a:xfrm>
            <a:off x="736267" y="759685"/>
            <a:ext cx="0" cy="79130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9" name="文字方塊 23">
            <a:extLst>
              <a:ext uri="{FF2B5EF4-FFF2-40B4-BE49-F238E27FC236}">
                <a16:creationId xmlns:a16="http://schemas.microsoft.com/office/drawing/2014/main" id="{6A7652B4-9F9F-4DCF-8EA4-EE85C61C7E54}"/>
              </a:ext>
            </a:extLst>
          </p:cNvPr>
          <p:cNvSpPr txBox="1"/>
          <p:nvPr/>
        </p:nvSpPr>
        <p:spPr>
          <a:xfrm>
            <a:off x="11509523" y="6403983"/>
            <a:ext cx="1785009" cy="3481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sz="1600" b="0" i="0" u="none" strike="noStrike" kern="1200" cap="none" spc="0" normalizeH="0" noProof="0" dirty="0">
                <a:ln>
                  <a:noFill/>
                </a:ln>
                <a:solidFill>
                  <a:prstClr val="white">
                    <a:lumMod val="50000"/>
                  </a:prstClr>
                </a:solidFill>
                <a:effectLst/>
                <a:uLnTx/>
                <a:uFillTx/>
                <a:latin typeface="Calibri" panose="020F0502020204030204" pitchFamily="34" charset="0"/>
                <a:ea typeface="Georgia" charset="0"/>
                <a:cs typeface="Georgia" charset="0"/>
              </a:rPr>
              <a:t>  </a:t>
            </a:r>
            <a:fld id="{9F01719C-F466-4CE8-852F-0BDF474F10FB}" type="slidenum">
              <a:rPr kumimoji="1" lang="en-US" altLang="zh-TW" sz="1600" b="0" i="0" u="none" strike="noStrike" kern="1200" cap="none" spc="0" normalizeH="0" noProof="0" smtClean="0">
                <a:ln>
                  <a:noFill/>
                </a:ln>
                <a:solidFill>
                  <a:prstClr val="white">
                    <a:lumMod val="50000"/>
                  </a:prstClr>
                </a:solidFill>
                <a:effectLst/>
                <a:uLnTx/>
                <a:uFillTx/>
                <a:latin typeface="Calibri" panose="020F0502020204030204" pitchFamily="34" charset="0"/>
                <a:ea typeface="Georgia" charset="0"/>
                <a:cs typeface="Georgia" charset="0"/>
              </a:rPr>
              <a:pPr marL="0" marR="0" lvl="0" indent="0" algn="l" defTabSz="914400" rtl="0" eaLnBrk="1" fontAlgn="auto" latinLnBrk="0" hangingPunct="1">
                <a:lnSpc>
                  <a:spcPct val="100000"/>
                </a:lnSpc>
                <a:spcBef>
                  <a:spcPts val="0"/>
                </a:spcBef>
                <a:spcAft>
                  <a:spcPts val="0"/>
                </a:spcAft>
                <a:buClrTx/>
                <a:buSzTx/>
                <a:buFontTx/>
                <a:buNone/>
                <a:tabLst/>
                <a:defRPr/>
              </a:pPr>
              <a:t>18</a:t>
            </a:fld>
            <a:endParaRPr kumimoji="1" lang="zh-TW" altLang="en-US" sz="1600" b="0" i="0" u="none" strike="noStrike" kern="1200" cap="none" spc="0" normalizeH="0" noProof="0" dirty="0">
              <a:ln>
                <a:noFill/>
              </a:ln>
              <a:solidFill>
                <a:prstClr val="white">
                  <a:lumMod val="50000"/>
                </a:prstClr>
              </a:solidFill>
              <a:effectLst/>
              <a:uLnTx/>
              <a:uFillTx/>
              <a:latin typeface="Calibri" panose="020F0502020204030204" pitchFamily="34" charset="0"/>
              <a:ea typeface="Georgia" charset="0"/>
              <a:cs typeface="Georgia" charset="0"/>
            </a:endParaRPr>
          </a:p>
        </p:txBody>
      </p:sp>
      <p:pic>
        <p:nvPicPr>
          <p:cNvPr id="80" name="Picture 2">
            <a:extLst>
              <a:ext uri="{FF2B5EF4-FFF2-40B4-BE49-F238E27FC236}">
                <a16:creationId xmlns:a16="http://schemas.microsoft.com/office/drawing/2014/main" id="{9ADD4B43-49F8-4D3B-A4ED-92B494E4C9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038" y="1854251"/>
            <a:ext cx="4914120" cy="1834605"/>
          </a:xfrm>
          <a:prstGeom prst="rect">
            <a:avLst/>
          </a:prstGeom>
          <a:noFill/>
          <a:extLst>
            <a:ext uri="{909E8E84-426E-40DD-AFC4-6F175D3DCCD1}">
              <a14:hiddenFill xmlns:a14="http://schemas.microsoft.com/office/drawing/2010/main">
                <a:solidFill>
                  <a:srgbClr val="FFFFFF"/>
                </a:solidFill>
              </a14:hiddenFill>
            </a:ext>
          </a:extLst>
        </p:spPr>
      </p:pic>
      <p:cxnSp>
        <p:nvCxnSpPr>
          <p:cNvPr id="84" name="直線接點 83">
            <a:extLst>
              <a:ext uri="{FF2B5EF4-FFF2-40B4-BE49-F238E27FC236}">
                <a16:creationId xmlns:a16="http://schemas.microsoft.com/office/drawing/2014/main" id="{B0367CBF-BE90-470A-B6BE-490D93FDBEF7}"/>
              </a:ext>
            </a:extLst>
          </p:cNvPr>
          <p:cNvCxnSpPr>
            <a:cxnSpLocks/>
          </p:cNvCxnSpPr>
          <p:nvPr/>
        </p:nvCxnSpPr>
        <p:spPr>
          <a:xfrm>
            <a:off x="1281021" y="1953890"/>
            <a:ext cx="0" cy="1428206"/>
          </a:xfrm>
          <a:prstGeom prst="line">
            <a:avLst/>
          </a:prstGeom>
          <a:noFill/>
          <a:ln w="28575" cap="flat" cmpd="sng" algn="ctr">
            <a:solidFill>
              <a:srgbClr val="FF0000"/>
            </a:solidFill>
            <a:prstDash val="solid"/>
            <a:miter lim="800000"/>
          </a:ln>
          <a:effectLst/>
        </p:spPr>
      </p:cxnSp>
      <p:cxnSp>
        <p:nvCxnSpPr>
          <p:cNvPr id="85" name="直線接點 84">
            <a:extLst>
              <a:ext uri="{FF2B5EF4-FFF2-40B4-BE49-F238E27FC236}">
                <a16:creationId xmlns:a16="http://schemas.microsoft.com/office/drawing/2014/main" id="{625B2B66-9428-431D-A65B-0A46C1A10017}"/>
              </a:ext>
            </a:extLst>
          </p:cNvPr>
          <p:cNvCxnSpPr>
            <a:cxnSpLocks/>
          </p:cNvCxnSpPr>
          <p:nvPr/>
        </p:nvCxnSpPr>
        <p:spPr>
          <a:xfrm>
            <a:off x="2600369" y="1953890"/>
            <a:ext cx="0" cy="1428206"/>
          </a:xfrm>
          <a:prstGeom prst="line">
            <a:avLst/>
          </a:prstGeom>
          <a:noFill/>
          <a:ln w="28575" cap="flat" cmpd="sng" algn="ctr">
            <a:solidFill>
              <a:srgbClr val="FF0000"/>
            </a:solidFill>
            <a:prstDash val="solid"/>
            <a:miter lim="800000"/>
          </a:ln>
          <a:effectLst/>
        </p:spPr>
      </p:cxnSp>
      <p:cxnSp>
        <p:nvCxnSpPr>
          <p:cNvPr id="86" name="直線接點 85">
            <a:extLst>
              <a:ext uri="{FF2B5EF4-FFF2-40B4-BE49-F238E27FC236}">
                <a16:creationId xmlns:a16="http://schemas.microsoft.com/office/drawing/2014/main" id="{D8FCAC62-DB16-4763-98F1-182B16B08F40}"/>
              </a:ext>
            </a:extLst>
          </p:cNvPr>
          <p:cNvCxnSpPr>
            <a:cxnSpLocks/>
          </p:cNvCxnSpPr>
          <p:nvPr/>
        </p:nvCxnSpPr>
        <p:spPr>
          <a:xfrm>
            <a:off x="3268825" y="1953890"/>
            <a:ext cx="0" cy="1428206"/>
          </a:xfrm>
          <a:prstGeom prst="line">
            <a:avLst/>
          </a:prstGeom>
          <a:noFill/>
          <a:ln w="28575" cap="flat" cmpd="sng" algn="ctr">
            <a:solidFill>
              <a:srgbClr val="FF0000"/>
            </a:solidFill>
            <a:prstDash val="solid"/>
            <a:miter lim="800000"/>
          </a:ln>
          <a:effectLst/>
        </p:spPr>
      </p:cxnSp>
      <p:cxnSp>
        <p:nvCxnSpPr>
          <p:cNvPr id="87" name="直線接點 86">
            <a:extLst>
              <a:ext uri="{FF2B5EF4-FFF2-40B4-BE49-F238E27FC236}">
                <a16:creationId xmlns:a16="http://schemas.microsoft.com/office/drawing/2014/main" id="{79B816DE-7709-4AD9-ACB5-140BECD873FF}"/>
              </a:ext>
            </a:extLst>
          </p:cNvPr>
          <p:cNvCxnSpPr>
            <a:cxnSpLocks/>
          </p:cNvCxnSpPr>
          <p:nvPr/>
        </p:nvCxnSpPr>
        <p:spPr>
          <a:xfrm>
            <a:off x="4091784" y="1953890"/>
            <a:ext cx="0" cy="1428206"/>
          </a:xfrm>
          <a:prstGeom prst="line">
            <a:avLst/>
          </a:prstGeom>
          <a:noFill/>
          <a:ln w="28575" cap="flat" cmpd="sng" algn="ctr">
            <a:solidFill>
              <a:srgbClr val="FF0000"/>
            </a:solidFill>
            <a:prstDash val="solid"/>
            <a:miter lim="800000"/>
          </a:ln>
          <a:effectLst/>
        </p:spPr>
      </p:cxnSp>
      <p:cxnSp>
        <p:nvCxnSpPr>
          <p:cNvPr id="88" name="直線接點 87">
            <a:extLst>
              <a:ext uri="{FF2B5EF4-FFF2-40B4-BE49-F238E27FC236}">
                <a16:creationId xmlns:a16="http://schemas.microsoft.com/office/drawing/2014/main" id="{7F3B5A64-D1D0-4706-99F9-3CC25970879C}"/>
              </a:ext>
            </a:extLst>
          </p:cNvPr>
          <p:cNvCxnSpPr>
            <a:cxnSpLocks/>
          </p:cNvCxnSpPr>
          <p:nvPr/>
        </p:nvCxnSpPr>
        <p:spPr>
          <a:xfrm>
            <a:off x="4791431" y="1953890"/>
            <a:ext cx="0" cy="1405138"/>
          </a:xfrm>
          <a:prstGeom prst="line">
            <a:avLst/>
          </a:prstGeom>
          <a:noFill/>
          <a:ln w="28575" cap="flat" cmpd="sng" algn="ctr">
            <a:solidFill>
              <a:srgbClr val="FF0000"/>
            </a:solidFill>
            <a:prstDash val="solid"/>
            <a:miter lim="800000"/>
          </a:ln>
          <a:effectLst/>
        </p:spPr>
      </p:cxnSp>
      <p:sp>
        <p:nvSpPr>
          <p:cNvPr id="92" name="矩形 91">
            <a:extLst>
              <a:ext uri="{FF2B5EF4-FFF2-40B4-BE49-F238E27FC236}">
                <a16:creationId xmlns:a16="http://schemas.microsoft.com/office/drawing/2014/main" id="{607FC373-4E07-4FD9-9ABF-5E9F8B8CA66F}"/>
              </a:ext>
            </a:extLst>
          </p:cNvPr>
          <p:cNvSpPr/>
          <p:nvPr/>
        </p:nvSpPr>
        <p:spPr>
          <a:xfrm>
            <a:off x="2608095" y="1953890"/>
            <a:ext cx="660728" cy="1428206"/>
          </a:xfrm>
          <a:prstGeom prst="rect">
            <a:avLst/>
          </a:prstGeom>
          <a:solidFill>
            <a:srgbClr val="FFC000">
              <a:alpha val="2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prstClr val="white"/>
              </a:solidFill>
              <a:effectLst/>
              <a:uLnTx/>
              <a:uFillTx/>
              <a:latin typeface="Calibri"/>
              <a:ea typeface="微軟正黑體"/>
              <a:cs typeface="+mn-cs"/>
            </a:endParaRPr>
          </a:p>
        </p:txBody>
      </p:sp>
      <p:sp>
        <p:nvSpPr>
          <p:cNvPr id="93" name="矩形 92">
            <a:extLst>
              <a:ext uri="{FF2B5EF4-FFF2-40B4-BE49-F238E27FC236}">
                <a16:creationId xmlns:a16="http://schemas.microsoft.com/office/drawing/2014/main" id="{208116E9-098D-4AE8-9E5F-AC15B3E8D7D7}"/>
              </a:ext>
            </a:extLst>
          </p:cNvPr>
          <p:cNvSpPr/>
          <p:nvPr/>
        </p:nvSpPr>
        <p:spPr>
          <a:xfrm>
            <a:off x="4120970" y="1942356"/>
            <a:ext cx="670458" cy="1428206"/>
          </a:xfrm>
          <a:prstGeom prst="rect">
            <a:avLst/>
          </a:prstGeom>
          <a:solidFill>
            <a:srgbClr val="FFC000">
              <a:alpha val="2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prstClr val="white"/>
              </a:solidFill>
              <a:effectLst/>
              <a:uLnTx/>
              <a:uFillTx/>
              <a:latin typeface="Calibri"/>
              <a:ea typeface="微軟正黑體"/>
              <a:cs typeface="+mn-cs"/>
            </a:endParaRPr>
          </a:p>
        </p:txBody>
      </p:sp>
      <p:pic>
        <p:nvPicPr>
          <p:cNvPr id="58370" name="Picture 2">
            <a:extLst>
              <a:ext uri="{FF2B5EF4-FFF2-40B4-BE49-F238E27FC236}">
                <a16:creationId xmlns:a16="http://schemas.microsoft.com/office/drawing/2014/main" id="{7A2B0E60-784E-4315-B69D-C739BBDF1C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8591" y="4688179"/>
            <a:ext cx="5062213" cy="1778228"/>
          </a:xfrm>
          <a:prstGeom prst="rect">
            <a:avLst/>
          </a:prstGeom>
          <a:noFill/>
          <a:extLst>
            <a:ext uri="{909E8E84-426E-40DD-AFC4-6F175D3DCCD1}">
              <a14:hiddenFill xmlns:a14="http://schemas.microsoft.com/office/drawing/2010/main">
                <a:solidFill>
                  <a:srgbClr val="FFFFFF"/>
                </a:solidFill>
              </a14:hiddenFill>
            </a:ext>
          </a:extLst>
        </p:spPr>
      </p:pic>
      <p:pic>
        <p:nvPicPr>
          <p:cNvPr id="58372" name="Picture 4">
            <a:extLst>
              <a:ext uri="{FF2B5EF4-FFF2-40B4-BE49-F238E27FC236}">
                <a16:creationId xmlns:a16="http://schemas.microsoft.com/office/drawing/2014/main" id="{DD5522F6-6EF2-45BE-91C8-106B3D94CD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3941" y="4688179"/>
            <a:ext cx="5062213" cy="1778228"/>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群組 27">
            <a:extLst>
              <a:ext uri="{FF2B5EF4-FFF2-40B4-BE49-F238E27FC236}">
                <a16:creationId xmlns:a16="http://schemas.microsoft.com/office/drawing/2014/main" id="{3B3E7F77-FEB0-46FB-9190-288136B31D7A}"/>
              </a:ext>
            </a:extLst>
          </p:cNvPr>
          <p:cNvGrpSpPr/>
          <p:nvPr/>
        </p:nvGrpSpPr>
        <p:grpSpPr>
          <a:xfrm>
            <a:off x="1268954" y="222815"/>
            <a:ext cx="9950174" cy="228068"/>
            <a:chOff x="3" y="302483"/>
            <a:chExt cx="12191997" cy="584393"/>
          </a:xfrm>
        </p:grpSpPr>
        <p:sp>
          <p:nvSpPr>
            <p:cNvPr id="32" name="五邊形 12">
              <a:extLst>
                <a:ext uri="{FF2B5EF4-FFF2-40B4-BE49-F238E27FC236}">
                  <a16:creationId xmlns:a16="http://schemas.microsoft.com/office/drawing/2014/main" id="{3FF2F0C7-EEE1-472C-9FD6-9F6CDF381B99}"/>
                </a:ext>
              </a:extLst>
            </p:cNvPr>
            <p:cNvSpPr/>
            <p:nvPr/>
          </p:nvSpPr>
          <p:spPr>
            <a:xfrm>
              <a:off x="3" y="302483"/>
              <a:ext cx="2061141" cy="584393"/>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Introduction</a:t>
              </a:r>
            </a:p>
          </p:txBody>
        </p:sp>
        <p:sp>
          <p:nvSpPr>
            <p:cNvPr id="34" name="五邊形 13">
              <a:extLst>
                <a:ext uri="{FF2B5EF4-FFF2-40B4-BE49-F238E27FC236}">
                  <a16:creationId xmlns:a16="http://schemas.microsoft.com/office/drawing/2014/main" id="{7C87FCC1-F494-449A-B00F-95ED2A93A22B}"/>
                </a:ext>
              </a:extLst>
            </p:cNvPr>
            <p:cNvSpPr/>
            <p:nvPr/>
          </p:nvSpPr>
          <p:spPr>
            <a:xfrm>
              <a:off x="2061144" y="309426"/>
              <a:ext cx="2195548" cy="575971"/>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Literature Review</a:t>
              </a:r>
              <a:endParaRPr kumimoji="0" lang="en-US" altLang="zh-TW" sz="1200" b="1" i="0" u="none" strike="noStrike" kern="0" cap="none" spc="0" normalizeH="0" baseline="0" noProof="0" dirty="0">
                <a:ln>
                  <a:noFill/>
                </a:ln>
                <a:solidFill>
                  <a:prstClr val="black"/>
                </a:solidFill>
                <a:effectLst/>
                <a:uLnTx/>
                <a:uFillTx/>
                <a:ea typeface="微軟正黑體"/>
                <a:cs typeface="+mn-cs"/>
              </a:endParaRPr>
            </a:p>
          </p:txBody>
        </p:sp>
        <p:sp>
          <p:nvSpPr>
            <p:cNvPr id="35" name="五邊形 14">
              <a:extLst>
                <a:ext uri="{FF2B5EF4-FFF2-40B4-BE49-F238E27FC236}">
                  <a16:creationId xmlns:a16="http://schemas.microsoft.com/office/drawing/2014/main" id="{13F2A5E4-EFBD-43C3-8993-395F50986632}"/>
                </a:ext>
              </a:extLst>
            </p:cNvPr>
            <p:cNvSpPr/>
            <p:nvPr/>
          </p:nvSpPr>
          <p:spPr>
            <a:xfrm>
              <a:off x="4256692" y="302484"/>
              <a:ext cx="2417377" cy="559598"/>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Proposed Methods</a:t>
              </a:r>
              <a:endParaRPr kumimoji="0" lang="en-US" altLang="zh-TW" sz="1200" b="1" i="0" u="none" strike="noStrike" kern="0" cap="none" spc="0" normalizeH="0" baseline="0" noProof="0" dirty="0">
                <a:ln>
                  <a:noFill/>
                </a:ln>
                <a:solidFill>
                  <a:prstClr val="black"/>
                </a:solidFill>
                <a:effectLst/>
                <a:uLnTx/>
                <a:uFillTx/>
                <a:ea typeface="微軟正黑體"/>
                <a:cs typeface="+mn-cs"/>
              </a:endParaRPr>
            </a:p>
          </p:txBody>
        </p:sp>
        <p:sp>
          <p:nvSpPr>
            <p:cNvPr id="36" name="五邊形 16">
              <a:extLst>
                <a:ext uri="{FF2B5EF4-FFF2-40B4-BE49-F238E27FC236}">
                  <a16:creationId xmlns:a16="http://schemas.microsoft.com/office/drawing/2014/main" id="{B0E01A69-C73E-4D11-BA93-C398529CBCCF}"/>
                </a:ext>
              </a:extLst>
            </p:cNvPr>
            <p:cNvSpPr/>
            <p:nvPr/>
          </p:nvSpPr>
          <p:spPr>
            <a:xfrm>
              <a:off x="6674068" y="302483"/>
              <a:ext cx="2606565" cy="552655"/>
            </a:xfrm>
            <a:prstGeom prst="homePlat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kern="0">
                  <a:solidFill>
                    <a:prstClr val="black"/>
                  </a:solidFill>
                  <a:latin typeface="Calibri" panose="020F0502020204030204" pitchFamily="34" charset="0"/>
                </a:rPr>
                <a:t>Empirical</a:t>
              </a:r>
              <a:r>
                <a:rPr lang="zh-TW" altLang="en-US" sz="1200" b="1" kern="0">
                  <a:solidFill>
                    <a:prstClr val="black"/>
                  </a:solidFill>
                  <a:latin typeface="Calibri" panose="020F0502020204030204" pitchFamily="34" charset="0"/>
                </a:rPr>
                <a:t> </a:t>
              </a:r>
              <a:r>
                <a:rPr lang="en-US" altLang="zh-TW" sz="1200" b="1" kern="0" dirty="0">
                  <a:solidFill>
                    <a:prstClr val="black"/>
                  </a:solidFill>
                  <a:latin typeface="Calibri" panose="020F0502020204030204" pitchFamily="34" charset="0"/>
                </a:rPr>
                <a:t>Study</a:t>
              </a:r>
            </a:p>
          </p:txBody>
        </p:sp>
        <p:sp>
          <p:nvSpPr>
            <p:cNvPr id="37" name="五邊形 17">
              <a:extLst>
                <a:ext uri="{FF2B5EF4-FFF2-40B4-BE49-F238E27FC236}">
                  <a16:creationId xmlns:a16="http://schemas.microsoft.com/office/drawing/2014/main" id="{B20E9086-6E78-4E04-843D-62F91D060810}"/>
                </a:ext>
              </a:extLst>
            </p:cNvPr>
            <p:cNvSpPr/>
            <p:nvPr/>
          </p:nvSpPr>
          <p:spPr>
            <a:xfrm>
              <a:off x="9280634" y="309426"/>
              <a:ext cx="2911366" cy="552655"/>
            </a:xfrm>
            <a:prstGeom prst="homePlat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TW" sz="1200" b="1" kern="0" dirty="0">
                  <a:solidFill>
                    <a:prstClr val="black"/>
                  </a:solidFill>
                  <a:latin typeface="Calibri" panose="020F0502020204030204" pitchFamily="34" charset="0"/>
                </a:rPr>
                <a:t>Conclusion</a:t>
              </a:r>
            </a:p>
          </p:txBody>
        </p:sp>
      </p:grpSp>
      <p:sp>
        <p:nvSpPr>
          <p:cNvPr id="38" name="文字方塊 37">
            <a:extLst>
              <a:ext uri="{FF2B5EF4-FFF2-40B4-BE49-F238E27FC236}">
                <a16:creationId xmlns:a16="http://schemas.microsoft.com/office/drawing/2014/main" id="{F3EE60BA-6B79-469E-B3AD-00983B7FBFF1}"/>
              </a:ext>
            </a:extLst>
          </p:cNvPr>
          <p:cNvSpPr txBox="1"/>
          <p:nvPr/>
        </p:nvSpPr>
        <p:spPr>
          <a:xfrm>
            <a:off x="8582024" y="4316137"/>
            <a:ext cx="1384319" cy="369332"/>
          </a:xfrm>
          <a:prstGeom prst="rect">
            <a:avLst/>
          </a:prstGeom>
          <a:noFill/>
        </p:spPr>
        <p:txBody>
          <a:bodyPr wrap="square">
            <a:spAutoFit/>
          </a:bodyPr>
          <a:lstStyle/>
          <a:p>
            <a:r>
              <a:rPr lang="en-US" altLang="zh-TW" dirty="0"/>
              <a:t>Bearing loss</a:t>
            </a:r>
          </a:p>
        </p:txBody>
      </p:sp>
      <p:sp>
        <p:nvSpPr>
          <p:cNvPr id="39" name="文字方塊 38">
            <a:extLst>
              <a:ext uri="{FF2B5EF4-FFF2-40B4-BE49-F238E27FC236}">
                <a16:creationId xmlns:a16="http://schemas.microsoft.com/office/drawing/2014/main" id="{8877B761-9884-4B89-88E8-FFBDAE2D4B22}"/>
              </a:ext>
            </a:extLst>
          </p:cNvPr>
          <p:cNvSpPr txBox="1"/>
          <p:nvPr/>
        </p:nvSpPr>
        <p:spPr>
          <a:xfrm>
            <a:off x="2864768" y="4316137"/>
            <a:ext cx="1782554" cy="369332"/>
          </a:xfrm>
          <a:prstGeom prst="rect">
            <a:avLst/>
          </a:prstGeom>
          <a:noFill/>
        </p:spPr>
        <p:txBody>
          <a:bodyPr wrap="square">
            <a:spAutoFit/>
          </a:bodyPr>
          <a:lstStyle/>
          <a:p>
            <a:r>
              <a:rPr lang="en-US" altLang="zh-TW" dirty="0"/>
              <a:t>Slider loose</a:t>
            </a:r>
          </a:p>
        </p:txBody>
      </p:sp>
      <p:sp>
        <p:nvSpPr>
          <p:cNvPr id="40" name="文字方塊 39">
            <a:extLst>
              <a:ext uri="{FF2B5EF4-FFF2-40B4-BE49-F238E27FC236}">
                <a16:creationId xmlns:a16="http://schemas.microsoft.com/office/drawing/2014/main" id="{2E6AF8D7-DF31-40F3-A861-13AB87893732}"/>
              </a:ext>
            </a:extLst>
          </p:cNvPr>
          <p:cNvSpPr txBox="1"/>
          <p:nvPr/>
        </p:nvSpPr>
        <p:spPr>
          <a:xfrm>
            <a:off x="2478025" y="3534837"/>
            <a:ext cx="980664" cy="369332"/>
          </a:xfrm>
          <a:prstGeom prst="rect">
            <a:avLst/>
          </a:prstGeom>
          <a:noFill/>
        </p:spPr>
        <p:txBody>
          <a:bodyPr wrap="square">
            <a:spAutoFit/>
          </a:bodyPr>
          <a:lstStyle/>
          <a:p>
            <a:r>
              <a:rPr lang="en-US" altLang="zh-TW" dirty="0"/>
              <a:t>Carrying</a:t>
            </a:r>
          </a:p>
        </p:txBody>
      </p:sp>
      <p:sp>
        <p:nvSpPr>
          <p:cNvPr id="41" name="文字方塊 40">
            <a:extLst>
              <a:ext uri="{FF2B5EF4-FFF2-40B4-BE49-F238E27FC236}">
                <a16:creationId xmlns:a16="http://schemas.microsoft.com/office/drawing/2014/main" id="{CBA7BD7B-DE25-4745-88F5-2E55797D88C8}"/>
              </a:ext>
            </a:extLst>
          </p:cNvPr>
          <p:cNvSpPr txBox="1"/>
          <p:nvPr/>
        </p:nvSpPr>
        <p:spPr>
          <a:xfrm>
            <a:off x="3995765" y="3534837"/>
            <a:ext cx="980664" cy="369332"/>
          </a:xfrm>
          <a:prstGeom prst="rect">
            <a:avLst/>
          </a:prstGeom>
          <a:noFill/>
        </p:spPr>
        <p:txBody>
          <a:bodyPr wrap="square">
            <a:spAutoFit/>
          </a:bodyPr>
          <a:lstStyle/>
          <a:p>
            <a:r>
              <a:rPr lang="en-US" altLang="zh-TW" dirty="0"/>
              <a:t>Carrying</a:t>
            </a:r>
          </a:p>
        </p:txBody>
      </p:sp>
      <p:sp>
        <p:nvSpPr>
          <p:cNvPr id="42" name="文字方塊 41">
            <a:extLst>
              <a:ext uri="{FF2B5EF4-FFF2-40B4-BE49-F238E27FC236}">
                <a16:creationId xmlns:a16="http://schemas.microsoft.com/office/drawing/2014/main" id="{33EE196A-AD54-41A3-BBB7-1A59378F2EB1}"/>
              </a:ext>
            </a:extLst>
          </p:cNvPr>
          <p:cNvSpPr txBox="1"/>
          <p:nvPr/>
        </p:nvSpPr>
        <p:spPr>
          <a:xfrm>
            <a:off x="5810872" y="1409684"/>
            <a:ext cx="6537649" cy="923330"/>
          </a:xfrm>
          <a:prstGeom prst="rect">
            <a:avLst/>
          </a:prstGeom>
          <a:noFill/>
        </p:spPr>
        <p:txBody>
          <a:bodyPr wrap="square">
            <a:spAutoFit/>
          </a:bodyPr>
          <a:lstStyle/>
          <a:p>
            <a:r>
              <a:rPr lang="en-US" altLang="zh-TW" dirty="0"/>
              <a:t>Carry section abnormality can be determined as point abnormality</a:t>
            </a:r>
          </a:p>
          <a:p>
            <a:r>
              <a:rPr lang="en-US" altLang="zh-TW" dirty="0"/>
              <a:t>Sequence design</a:t>
            </a:r>
            <a:r>
              <a:rPr lang="zh-TW" altLang="en-US" dirty="0"/>
              <a:t>：</a:t>
            </a:r>
            <a:r>
              <a:rPr lang="en-US" altLang="zh-TW" dirty="0"/>
              <a:t>slider</a:t>
            </a:r>
          </a:p>
          <a:p>
            <a:r>
              <a:rPr lang="en-US" altLang="zh-TW" dirty="0"/>
              <a:t>Point design</a:t>
            </a:r>
            <a:r>
              <a:rPr lang="zh-TW" altLang="en-US" dirty="0"/>
              <a:t>：</a:t>
            </a:r>
            <a:r>
              <a:rPr lang="en-US" altLang="zh-TW" dirty="0"/>
              <a:t>bearing</a:t>
            </a:r>
          </a:p>
        </p:txBody>
      </p:sp>
      <p:sp>
        <p:nvSpPr>
          <p:cNvPr id="45" name="標題 1">
            <a:extLst>
              <a:ext uri="{FF2B5EF4-FFF2-40B4-BE49-F238E27FC236}">
                <a16:creationId xmlns:a16="http://schemas.microsoft.com/office/drawing/2014/main" id="{490E44C6-0886-480C-B45F-21E2E5989A39}"/>
              </a:ext>
            </a:extLst>
          </p:cNvPr>
          <p:cNvSpPr txBox="1">
            <a:spLocks/>
          </p:cNvSpPr>
          <p:nvPr/>
        </p:nvSpPr>
        <p:spPr>
          <a:xfrm>
            <a:off x="805748" y="485706"/>
            <a:ext cx="7451843" cy="13142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spcAft>
                <a:spcPts val="600"/>
              </a:spcAft>
              <a:defRPr/>
            </a:pPr>
            <a:r>
              <a:rPr lang="en-US" altLang="zh-TW" sz="2400" b="1" dirty="0">
                <a:solidFill>
                  <a:prstClr val="black"/>
                </a:solidFill>
                <a:latin typeface="+mn-lt"/>
                <a:ea typeface="微軟正黑體" panose="020B0604030504040204" pitchFamily="34" charset="-120"/>
              </a:rPr>
              <a:t>Experiment design - Carry section abnormality</a:t>
            </a:r>
            <a:endParaRPr kumimoji="1" lang="en-US" altLang="zh-TW" sz="2400" b="1" dirty="0">
              <a:solidFill>
                <a:prstClr val="black">
                  <a:lumMod val="85000"/>
                  <a:lumOff val="15000"/>
                </a:prstClr>
              </a:solidFill>
              <a:latin typeface="+mn-lt"/>
            </a:endParaRPr>
          </a:p>
        </p:txBody>
      </p:sp>
      <p:pic>
        <p:nvPicPr>
          <p:cNvPr id="47" name="圖片 46">
            <a:extLst>
              <a:ext uri="{FF2B5EF4-FFF2-40B4-BE49-F238E27FC236}">
                <a16:creationId xmlns:a16="http://schemas.microsoft.com/office/drawing/2014/main" id="{CCC5AA20-D6AF-4BC0-A27D-CBC461293000}"/>
              </a:ext>
            </a:extLst>
          </p:cNvPr>
          <p:cNvPicPr>
            <a:picLocks noChangeAspect="1"/>
          </p:cNvPicPr>
          <p:nvPr/>
        </p:nvPicPr>
        <p:blipFill>
          <a:blip r:embed="rId7"/>
          <a:stretch>
            <a:fillRect/>
          </a:stretch>
        </p:blipFill>
        <p:spPr>
          <a:xfrm>
            <a:off x="7071617" y="2508476"/>
            <a:ext cx="3535986" cy="1280271"/>
          </a:xfrm>
          <a:prstGeom prst="rect">
            <a:avLst/>
          </a:prstGeom>
        </p:spPr>
      </p:pic>
      <p:sp>
        <p:nvSpPr>
          <p:cNvPr id="3" name="橢圓 2">
            <a:extLst>
              <a:ext uri="{FF2B5EF4-FFF2-40B4-BE49-F238E27FC236}">
                <a16:creationId xmlns:a16="http://schemas.microsoft.com/office/drawing/2014/main" id="{EB987DD7-6246-4D6C-94CC-97F200F5D031}"/>
              </a:ext>
            </a:extLst>
          </p:cNvPr>
          <p:cNvSpPr/>
          <p:nvPr/>
        </p:nvSpPr>
        <p:spPr>
          <a:xfrm>
            <a:off x="2794646" y="5808457"/>
            <a:ext cx="802977" cy="78831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橢圓 48">
            <a:extLst>
              <a:ext uri="{FF2B5EF4-FFF2-40B4-BE49-F238E27FC236}">
                <a16:creationId xmlns:a16="http://schemas.microsoft.com/office/drawing/2014/main" id="{5CD54300-6052-46A5-8A53-CA7D1EE326A6}"/>
              </a:ext>
            </a:extLst>
          </p:cNvPr>
          <p:cNvSpPr/>
          <p:nvPr/>
        </p:nvSpPr>
        <p:spPr>
          <a:xfrm>
            <a:off x="4463374" y="4466416"/>
            <a:ext cx="802977" cy="78831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橢圓 50">
            <a:extLst>
              <a:ext uri="{FF2B5EF4-FFF2-40B4-BE49-F238E27FC236}">
                <a16:creationId xmlns:a16="http://schemas.microsoft.com/office/drawing/2014/main" id="{BAD1860C-D89D-4EAA-A1F0-069EB335BB73}"/>
              </a:ext>
            </a:extLst>
          </p:cNvPr>
          <p:cNvSpPr/>
          <p:nvPr/>
        </p:nvSpPr>
        <p:spPr>
          <a:xfrm>
            <a:off x="8334200" y="5637037"/>
            <a:ext cx="802977" cy="78831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橢圓 51">
            <a:extLst>
              <a:ext uri="{FF2B5EF4-FFF2-40B4-BE49-F238E27FC236}">
                <a16:creationId xmlns:a16="http://schemas.microsoft.com/office/drawing/2014/main" id="{F4A7501B-5A32-420C-BCB1-C38C00EF1BD9}"/>
              </a:ext>
            </a:extLst>
          </p:cNvPr>
          <p:cNvSpPr/>
          <p:nvPr/>
        </p:nvSpPr>
        <p:spPr>
          <a:xfrm>
            <a:off x="9966343" y="4579185"/>
            <a:ext cx="802977" cy="78831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17711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a:extLst>
              <a:ext uri="{FF2B5EF4-FFF2-40B4-BE49-F238E27FC236}">
                <a16:creationId xmlns:a16="http://schemas.microsoft.com/office/drawing/2014/main" id="{72B4BCE7-8687-4B47-A0A3-8DCD6D485658}"/>
              </a:ext>
            </a:extLst>
          </p:cNvPr>
          <p:cNvSpPr/>
          <p:nvPr/>
        </p:nvSpPr>
        <p:spPr>
          <a:xfrm>
            <a:off x="429053" y="747159"/>
            <a:ext cx="207264" cy="791302"/>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noProof="0">
              <a:ln>
                <a:noFill/>
              </a:ln>
              <a:solidFill>
                <a:srgbClr val="00A98B"/>
              </a:solidFill>
              <a:effectLst/>
              <a:uLnTx/>
              <a:uFillTx/>
              <a:latin typeface="Calibri" panose="020F0502020204030204" pitchFamily="34" charset="0"/>
              <a:ea typeface="等线" panose="02010600030101010101" pitchFamily="2" charset="-122"/>
              <a:cs typeface="Arial" panose="020B0604020202020204" pitchFamily="34" charset="0"/>
            </a:endParaRPr>
          </a:p>
        </p:txBody>
      </p:sp>
      <p:pic>
        <p:nvPicPr>
          <p:cNvPr id="27" name="Picture 2" descr="「台北科技大學」的圖片搜尋結果">
            <a:extLst>
              <a:ext uri="{FF2B5EF4-FFF2-40B4-BE49-F238E27FC236}">
                <a16:creationId xmlns:a16="http://schemas.microsoft.com/office/drawing/2014/main" id="{A96E6410-838E-4E07-BFB0-D5E29AA6D5C9}"/>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24490" y="74790"/>
            <a:ext cx="976954" cy="574724"/>
          </a:xfrm>
          <a:prstGeom prst="rect">
            <a:avLst/>
          </a:prstGeom>
          <a:noFill/>
          <a:extLst>
            <a:ext uri="{909E8E84-426E-40DD-AFC4-6F175D3DCCD1}">
              <a14:hiddenFill xmlns:a14="http://schemas.microsoft.com/office/drawing/2010/main">
                <a:solidFill>
                  <a:srgbClr val="FFFFFF"/>
                </a:solidFill>
              </a14:hiddenFill>
            </a:ext>
          </a:extLst>
        </p:spPr>
      </p:pic>
      <p:sp>
        <p:nvSpPr>
          <p:cNvPr id="30" name="矩形 29">
            <a:extLst>
              <a:ext uri="{FF2B5EF4-FFF2-40B4-BE49-F238E27FC236}">
                <a16:creationId xmlns:a16="http://schemas.microsoft.com/office/drawing/2014/main" id="{0479ACCD-090B-4919-9371-51D14A14A758}"/>
              </a:ext>
            </a:extLst>
          </p:cNvPr>
          <p:cNvSpPr/>
          <p:nvPr/>
        </p:nvSpPr>
        <p:spPr>
          <a:xfrm>
            <a:off x="443659" y="759685"/>
            <a:ext cx="207264" cy="791302"/>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noProof="0">
              <a:ln>
                <a:noFill/>
              </a:ln>
              <a:solidFill>
                <a:srgbClr val="00A98B"/>
              </a:solidFill>
              <a:effectLst/>
              <a:uLnTx/>
              <a:uFillTx/>
              <a:latin typeface="Calibri" panose="020F0502020204030204" pitchFamily="34" charset="0"/>
              <a:ea typeface="等线" panose="02010600030101010101" pitchFamily="2" charset="-122"/>
              <a:cs typeface="Arial" panose="020B0604020202020204" pitchFamily="34" charset="0"/>
            </a:endParaRPr>
          </a:p>
        </p:txBody>
      </p:sp>
      <p:cxnSp>
        <p:nvCxnSpPr>
          <p:cNvPr id="31" name="直接连接符 26">
            <a:extLst>
              <a:ext uri="{FF2B5EF4-FFF2-40B4-BE49-F238E27FC236}">
                <a16:creationId xmlns:a16="http://schemas.microsoft.com/office/drawing/2014/main" id="{013BF7FA-DCE8-4163-91DA-FCDEB4817DFD}"/>
              </a:ext>
            </a:extLst>
          </p:cNvPr>
          <p:cNvCxnSpPr/>
          <p:nvPr/>
        </p:nvCxnSpPr>
        <p:spPr>
          <a:xfrm>
            <a:off x="736267" y="759685"/>
            <a:ext cx="0" cy="79130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9" name="文字方塊 23">
            <a:extLst>
              <a:ext uri="{FF2B5EF4-FFF2-40B4-BE49-F238E27FC236}">
                <a16:creationId xmlns:a16="http://schemas.microsoft.com/office/drawing/2014/main" id="{6A7652B4-9F9F-4DCF-8EA4-EE85C61C7E54}"/>
              </a:ext>
            </a:extLst>
          </p:cNvPr>
          <p:cNvSpPr txBox="1"/>
          <p:nvPr/>
        </p:nvSpPr>
        <p:spPr>
          <a:xfrm>
            <a:off x="11509523" y="6403983"/>
            <a:ext cx="1785009" cy="3481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sz="1600" b="0" i="0" u="none" strike="noStrike" kern="1200" cap="none" spc="0" normalizeH="0" noProof="0" dirty="0">
                <a:ln>
                  <a:noFill/>
                </a:ln>
                <a:solidFill>
                  <a:prstClr val="white">
                    <a:lumMod val="50000"/>
                  </a:prstClr>
                </a:solidFill>
                <a:effectLst/>
                <a:uLnTx/>
                <a:uFillTx/>
                <a:latin typeface="Calibri" panose="020F0502020204030204" pitchFamily="34" charset="0"/>
                <a:ea typeface="Georgia" charset="0"/>
                <a:cs typeface="Georgia" charset="0"/>
              </a:rPr>
              <a:t>  </a:t>
            </a:r>
            <a:fld id="{9F01719C-F466-4CE8-852F-0BDF474F10FB}" type="slidenum">
              <a:rPr kumimoji="1" lang="en-US" altLang="zh-TW" sz="1600" b="0" i="0" u="none" strike="noStrike" kern="1200" cap="none" spc="0" normalizeH="0" noProof="0" smtClean="0">
                <a:ln>
                  <a:noFill/>
                </a:ln>
                <a:solidFill>
                  <a:prstClr val="white">
                    <a:lumMod val="50000"/>
                  </a:prstClr>
                </a:solidFill>
                <a:effectLst/>
                <a:uLnTx/>
                <a:uFillTx/>
                <a:latin typeface="Calibri" panose="020F0502020204030204" pitchFamily="34" charset="0"/>
                <a:ea typeface="Georgia" charset="0"/>
                <a:cs typeface="Georgia" charset="0"/>
              </a:rPr>
              <a:pPr marL="0" marR="0" lvl="0" indent="0" algn="l" defTabSz="914400" rtl="0" eaLnBrk="1" fontAlgn="auto" latinLnBrk="0" hangingPunct="1">
                <a:lnSpc>
                  <a:spcPct val="100000"/>
                </a:lnSpc>
                <a:spcBef>
                  <a:spcPts val="0"/>
                </a:spcBef>
                <a:spcAft>
                  <a:spcPts val="0"/>
                </a:spcAft>
                <a:buClrTx/>
                <a:buSzTx/>
                <a:buFontTx/>
                <a:buNone/>
                <a:tabLst/>
                <a:defRPr/>
              </a:pPr>
              <a:t>19</a:t>
            </a:fld>
            <a:endParaRPr kumimoji="1" lang="zh-TW" altLang="en-US" sz="1600" b="0" i="0" u="none" strike="noStrike" kern="1200" cap="none" spc="0" normalizeH="0" noProof="0" dirty="0">
              <a:ln>
                <a:noFill/>
              </a:ln>
              <a:solidFill>
                <a:prstClr val="white">
                  <a:lumMod val="50000"/>
                </a:prstClr>
              </a:solidFill>
              <a:effectLst/>
              <a:uLnTx/>
              <a:uFillTx/>
              <a:latin typeface="Calibri" panose="020F0502020204030204" pitchFamily="34" charset="0"/>
              <a:ea typeface="Georgia" charset="0"/>
              <a:cs typeface="Georgia" charset="0"/>
            </a:endParaRPr>
          </a:p>
        </p:txBody>
      </p:sp>
      <p:pic>
        <p:nvPicPr>
          <p:cNvPr id="80" name="Picture 2">
            <a:extLst>
              <a:ext uri="{FF2B5EF4-FFF2-40B4-BE49-F238E27FC236}">
                <a16:creationId xmlns:a16="http://schemas.microsoft.com/office/drawing/2014/main" id="{9ADD4B43-49F8-4D3B-A4ED-92B494E4C9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263" y="1425043"/>
            <a:ext cx="4914120" cy="1834605"/>
          </a:xfrm>
          <a:prstGeom prst="rect">
            <a:avLst/>
          </a:prstGeom>
          <a:noFill/>
          <a:extLst>
            <a:ext uri="{909E8E84-426E-40DD-AFC4-6F175D3DCCD1}">
              <a14:hiddenFill xmlns:a14="http://schemas.microsoft.com/office/drawing/2010/main">
                <a:solidFill>
                  <a:srgbClr val="FFFFFF"/>
                </a:solidFill>
              </a14:hiddenFill>
            </a:ext>
          </a:extLst>
        </p:spPr>
      </p:pic>
      <p:cxnSp>
        <p:nvCxnSpPr>
          <p:cNvPr id="84" name="直線接點 83">
            <a:extLst>
              <a:ext uri="{FF2B5EF4-FFF2-40B4-BE49-F238E27FC236}">
                <a16:creationId xmlns:a16="http://schemas.microsoft.com/office/drawing/2014/main" id="{B0367CBF-BE90-470A-B6BE-490D93FDBEF7}"/>
              </a:ext>
            </a:extLst>
          </p:cNvPr>
          <p:cNvCxnSpPr>
            <a:cxnSpLocks/>
          </p:cNvCxnSpPr>
          <p:nvPr/>
        </p:nvCxnSpPr>
        <p:spPr>
          <a:xfrm>
            <a:off x="1557246" y="1524682"/>
            <a:ext cx="0" cy="1428206"/>
          </a:xfrm>
          <a:prstGeom prst="line">
            <a:avLst/>
          </a:prstGeom>
          <a:noFill/>
          <a:ln w="28575" cap="flat" cmpd="sng" algn="ctr">
            <a:solidFill>
              <a:srgbClr val="FF0000"/>
            </a:solidFill>
            <a:prstDash val="solid"/>
            <a:miter lim="800000"/>
          </a:ln>
          <a:effectLst/>
        </p:spPr>
      </p:cxnSp>
      <p:cxnSp>
        <p:nvCxnSpPr>
          <p:cNvPr id="85" name="直線接點 84">
            <a:extLst>
              <a:ext uri="{FF2B5EF4-FFF2-40B4-BE49-F238E27FC236}">
                <a16:creationId xmlns:a16="http://schemas.microsoft.com/office/drawing/2014/main" id="{625B2B66-9428-431D-A65B-0A46C1A10017}"/>
              </a:ext>
            </a:extLst>
          </p:cNvPr>
          <p:cNvCxnSpPr>
            <a:cxnSpLocks/>
          </p:cNvCxnSpPr>
          <p:nvPr/>
        </p:nvCxnSpPr>
        <p:spPr>
          <a:xfrm>
            <a:off x="2876594" y="1524682"/>
            <a:ext cx="0" cy="1428206"/>
          </a:xfrm>
          <a:prstGeom prst="line">
            <a:avLst/>
          </a:prstGeom>
          <a:noFill/>
          <a:ln w="28575" cap="flat" cmpd="sng" algn="ctr">
            <a:solidFill>
              <a:srgbClr val="FF0000"/>
            </a:solidFill>
            <a:prstDash val="solid"/>
            <a:miter lim="800000"/>
          </a:ln>
          <a:effectLst/>
        </p:spPr>
      </p:cxnSp>
      <p:cxnSp>
        <p:nvCxnSpPr>
          <p:cNvPr id="86" name="直線接點 85">
            <a:extLst>
              <a:ext uri="{FF2B5EF4-FFF2-40B4-BE49-F238E27FC236}">
                <a16:creationId xmlns:a16="http://schemas.microsoft.com/office/drawing/2014/main" id="{D8FCAC62-DB16-4763-98F1-182B16B08F40}"/>
              </a:ext>
            </a:extLst>
          </p:cNvPr>
          <p:cNvCxnSpPr>
            <a:cxnSpLocks/>
          </p:cNvCxnSpPr>
          <p:nvPr/>
        </p:nvCxnSpPr>
        <p:spPr>
          <a:xfrm>
            <a:off x="3545050" y="1524682"/>
            <a:ext cx="0" cy="1428206"/>
          </a:xfrm>
          <a:prstGeom prst="line">
            <a:avLst/>
          </a:prstGeom>
          <a:noFill/>
          <a:ln w="28575" cap="flat" cmpd="sng" algn="ctr">
            <a:solidFill>
              <a:srgbClr val="FF0000"/>
            </a:solidFill>
            <a:prstDash val="solid"/>
            <a:miter lim="800000"/>
          </a:ln>
          <a:effectLst/>
        </p:spPr>
      </p:cxnSp>
      <p:cxnSp>
        <p:nvCxnSpPr>
          <p:cNvPr id="87" name="直線接點 86">
            <a:extLst>
              <a:ext uri="{FF2B5EF4-FFF2-40B4-BE49-F238E27FC236}">
                <a16:creationId xmlns:a16="http://schemas.microsoft.com/office/drawing/2014/main" id="{79B816DE-7709-4AD9-ACB5-140BECD873FF}"/>
              </a:ext>
            </a:extLst>
          </p:cNvPr>
          <p:cNvCxnSpPr>
            <a:cxnSpLocks/>
          </p:cNvCxnSpPr>
          <p:nvPr/>
        </p:nvCxnSpPr>
        <p:spPr>
          <a:xfrm>
            <a:off x="4368009" y="1524682"/>
            <a:ext cx="0" cy="1428206"/>
          </a:xfrm>
          <a:prstGeom prst="line">
            <a:avLst/>
          </a:prstGeom>
          <a:noFill/>
          <a:ln w="28575" cap="flat" cmpd="sng" algn="ctr">
            <a:solidFill>
              <a:srgbClr val="FF0000"/>
            </a:solidFill>
            <a:prstDash val="solid"/>
            <a:miter lim="800000"/>
          </a:ln>
          <a:effectLst/>
        </p:spPr>
      </p:cxnSp>
      <p:cxnSp>
        <p:nvCxnSpPr>
          <p:cNvPr id="88" name="直線接點 87">
            <a:extLst>
              <a:ext uri="{FF2B5EF4-FFF2-40B4-BE49-F238E27FC236}">
                <a16:creationId xmlns:a16="http://schemas.microsoft.com/office/drawing/2014/main" id="{7F3B5A64-D1D0-4706-99F9-3CC25970879C}"/>
              </a:ext>
            </a:extLst>
          </p:cNvPr>
          <p:cNvCxnSpPr>
            <a:cxnSpLocks/>
          </p:cNvCxnSpPr>
          <p:nvPr/>
        </p:nvCxnSpPr>
        <p:spPr>
          <a:xfrm>
            <a:off x="5067656" y="1524682"/>
            <a:ext cx="0" cy="1405138"/>
          </a:xfrm>
          <a:prstGeom prst="line">
            <a:avLst/>
          </a:prstGeom>
          <a:noFill/>
          <a:ln w="28575" cap="flat" cmpd="sng" algn="ctr">
            <a:solidFill>
              <a:srgbClr val="FF0000"/>
            </a:solidFill>
            <a:prstDash val="solid"/>
            <a:miter lim="800000"/>
          </a:ln>
          <a:effectLst/>
        </p:spPr>
      </p:cxnSp>
      <p:sp>
        <p:nvSpPr>
          <p:cNvPr id="89" name="矩形 88">
            <a:extLst>
              <a:ext uri="{FF2B5EF4-FFF2-40B4-BE49-F238E27FC236}">
                <a16:creationId xmlns:a16="http://schemas.microsoft.com/office/drawing/2014/main" id="{E1C34E6D-4BD4-4D4A-8142-4D553B86E59E}"/>
              </a:ext>
            </a:extLst>
          </p:cNvPr>
          <p:cNvSpPr/>
          <p:nvPr/>
        </p:nvSpPr>
        <p:spPr>
          <a:xfrm>
            <a:off x="1584397" y="1524682"/>
            <a:ext cx="1280464" cy="1428206"/>
          </a:xfrm>
          <a:prstGeom prst="rect">
            <a:avLst/>
          </a:prstGeom>
          <a:solidFill>
            <a:srgbClr val="70AD47">
              <a:lumMod val="75000"/>
              <a:alpha val="2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prstClr val="white"/>
              </a:solidFill>
              <a:effectLst/>
              <a:uLnTx/>
              <a:uFillTx/>
              <a:latin typeface="Calibri"/>
              <a:ea typeface="微軟正黑體"/>
              <a:cs typeface="+mn-cs"/>
            </a:endParaRPr>
          </a:p>
        </p:txBody>
      </p:sp>
      <p:sp>
        <p:nvSpPr>
          <p:cNvPr id="90" name="矩形 89">
            <a:extLst>
              <a:ext uri="{FF2B5EF4-FFF2-40B4-BE49-F238E27FC236}">
                <a16:creationId xmlns:a16="http://schemas.microsoft.com/office/drawing/2014/main" id="{90D88DCB-99EA-4E8E-90C8-3CEA7E6BAAEC}"/>
              </a:ext>
            </a:extLst>
          </p:cNvPr>
          <p:cNvSpPr/>
          <p:nvPr/>
        </p:nvSpPr>
        <p:spPr>
          <a:xfrm>
            <a:off x="3566512" y="1524682"/>
            <a:ext cx="801495" cy="1428206"/>
          </a:xfrm>
          <a:prstGeom prst="rect">
            <a:avLst/>
          </a:prstGeom>
          <a:solidFill>
            <a:srgbClr val="70AD47">
              <a:lumMod val="75000"/>
              <a:alpha val="2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prstClr val="white"/>
              </a:solidFill>
              <a:effectLst/>
              <a:uLnTx/>
              <a:uFillTx/>
              <a:latin typeface="Calibri"/>
              <a:ea typeface="微軟正黑體"/>
              <a:cs typeface="+mn-cs"/>
            </a:endParaRPr>
          </a:p>
        </p:txBody>
      </p:sp>
      <p:sp>
        <p:nvSpPr>
          <p:cNvPr id="91" name="矩形 90">
            <a:extLst>
              <a:ext uri="{FF2B5EF4-FFF2-40B4-BE49-F238E27FC236}">
                <a16:creationId xmlns:a16="http://schemas.microsoft.com/office/drawing/2014/main" id="{3EBAD01C-DD23-40E0-B37F-94F3DE3B971E}"/>
              </a:ext>
            </a:extLst>
          </p:cNvPr>
          <p:cNvSpPr/>
          <p:nvPr/>
        </p:nvSpPr>
        <p:spPr>
          <a:xfrm>
            <a:off x="5087116" y="1524682"/>
            <a:ext cx="670458" cy="1428206"/>
          </a:xfrm>
          <a:prstGeom prst="rect">
            <a:avLst/>
          </a:prstGeom>
          <a:solidFill>
            <a:srgbClr val="70AD47">
              <a:lumMod val="75000"/>
              <a:alpha val="2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prstClr val="white"/>
              </a:solidFill>
              <a:effectLst/>
              <a:uLnTx/>
              <a:uFillTx/>
              <a:latin typeface="Calibri"/>
              <a:ea typeface="微軟正黑體"/>
              <a:cs typeface="+mn-cs"/>
            </a:endParaRPr>
          </a:p>
        </p:txBody>
      </p:sp>
      <p:sp>
        <p:nvSpPr>
          <p:cNvPr id="92" name="矩形 91">
            <a:extLst>
              <a:ext uri="{FF2B5EF4-FFF2-40B4-BE49-F238E27FC236}">
                <a16:creationId xmlns:a16="http://schemas.microsoft.com/office/drawing/2014/main" id="{607FC373-4E07-4FD9-9ABF-5E9F8B8CA66F}"/>
              </a:ext>
            </a:extLst>
          </p:cNvPr>
          <p:cNvSpPr/>
          <p:nvPr/>
        </p:nvSpPr>
        <p:spPr>
          <a:xfrm>
            <a:off x="2884320" y="1524682"/>
            <a:ext cx="660728" cy="1428206"/>
          </a:xfrm>
          <a:prstGeom prst="rect">
            <a:avLst/>
          </a:prstGeom>
          <a:solidFill>
            <a:srgbClr val="FFC000">
              <a:alpha val="2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prstClr val="white"/>
              </a:solidFill>
              <a:effectLst/>
              <a:uLnTx/>
              <a:uFillTx/>
              <a:latin typeface="Calibri"/>
              <a:ea typeface="微軟正黑體"/>
              <a:cs typeface="+mn-cs"/>
            </a:endParaRPr>
          </a:p>
        </p:txBody>
      </p:sp>
      <p:sp>
        <p:nvSpPr>
          <p:cNvPr id="93" name="矩形 92">
            <a:extLst>
              <a:ext uri="{FF2B5EF4-FFF2-40B4-BE49-F238E27FC236}">
                <a16:creationId xmlns:a16="http://schemas.microsoft.com/office/drawing/2014/main" id="{208116E9-098D-4AE8-9E5F-AC15B3E8D7D7}"/>
              </a:ext>
            </a:extLst>
          </p:cNvPr>
          <p:cNvSpPr/>
          <p:nvPr/>
        </p:nvSpPr>
        <p:spPr>
          <a:xfrm>
            <a:off x="4397195" y="1513148"/>
            <a:ext cx="670458" cy="1428206"/>
          </a:xfrm>
          <a:prstGeom prst="rect">
            <a:avLst/>
          </a:prstGeom>
          <a:solidFill>
            <a:srgbClr val="FFC000">
              <a:alpha val="2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prstClr val="white"/>
              </a:solidFill>
              <a:effectLst/>
              <a:uLnTx/>
              <a:uFillTx/>
              <a:latin typeface="Calibri"/>
              <a:ea typeface="微軟正黑體"/>
              <a:cs typeface="+mn-cs"/>
            </a:endParaRPr>
          </a:p>
        </p:txBody>
      </p:sp>
      <p:pic>
        <p:nvPicPr>
          <p:cNvPr id="57346" name="Picture 2">
            <a:extLst>
              <a:ext uri="{FF2B5EF4-FFF2-40B4-BE49-F238E27FC236}">
                <a16:creationId xmlns:a16="http://schemas.microsoft.com/office/drawing/2014/main" id="{409DDEAB-60B8-4825-88D0-2955CDFC6B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9889" y="3649708"/>
            <a:ext cx="3859047" cy="1355585"/>
          </a:xfrm>
          <a:prstGeom prst="rect">
            <a:avLst/>
          </a:prstGeom>
          <a:noFill/>
          <a:extLst>
            <a:ext uri="{909E8E84-426E-40DD-AFC4-6F175D3DCCD1}">
              <a14:hiddenFill xmlns:a14="http://schemas.microsoft.com/office/drawing/2010/main">
                <a:solidFill>
                  <a:srgbClr val="FFFFFF"/>
                </a:solidFill>
              </a14:hiddenFill>
            </a:ext>
          </a:extLst>
        </p:spPr>
      </p:pic>
      <p:pic>
        <p:nvPicPr>
          <p:cNvPr id="57348" name="Picture 4">
            <a:extLst>
              <a:ext uri="{FF2B5EF4-FFF2-40B4-BE49-F238E27FC236}">
                <a16:creationId xmlns:a16="http://schemas.microsoft.com/office/drawing/2014/main" id="{28571443-5554-4234-92E0-905D405F94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9889" y="5438268"/>
            <a:ext cx="3859047" cy="1355585"/>
          </a:xfrm>
          <a:prstGeom prst="rect">
            <a:avLst/>
          </a:prstGeom>
          <a:noFill/>
          <a:extLst>
            <a:ext uri="{909E8E84-426E-40DD-AFC4-6F175D3DCCD1}">
              <a14:hiddenFill xmlns:a14="http://schemas.microsoft.com/office/drawing/2010/main">
                <a:solidFill>
                  <a:srgbClr val="FFFFFF"/>
                </a:solidFill>
              </a14:hiddenFill>
            </a:ext>
          </a:extLst>
        </p:spPr>
      </p:pic>
      <p:pic>
        <p:nvPicPr>
          <p:cNvPr id="57350" name="Picture 6">
            <a:extLst>
              <a:ext uri="{FF2B5EF4-FFF2-40B4-BE49-F238E27FC236}">
                <a16:creationId xmlns:a16="http://schemas.microsoft.com/office/drawing/2014/main" id="{BEAB0698-F9EC-4D27-992F-6B96F04AC9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35255" y="3649708"/>
            <a:ext cx="3859047" cy="1355585"/>
          </a:xfrm>
          <a:prstGeom prst="rect">
            <a:avLst/>
          </a:prstGeom>
          <a:noFill/>
          <a:extLst>
            <a:ext uri="{909E8E84-426E-40DD-AFC4-6F175D3DCCD1}">
              <a14:hiddenFill xmlns:a14="http://schemas.microsoft.com/office/drawing/2010/main">
                <a:solidFill>
                  <a:srgbClr val="FFFFFF"/>
                </a:solidFill>
              </a14:hiddenFill>
            </a:ext>
          </a:extLst>
        </p:spPr>
      </p:pic>
      <p:pic>
        <p:nvPicPr>
          <p:cNvPr id="57352" name="Picture 8">
            <a:extLst>
              <a:ext uri="{FF2B5EF4-FFF2-40B4-BE49-F238E27FC236}">
                <a16:creationId xmlns:a16="http://schemas.microsoft.com/office/drawing/2014/main" id="{876901E7-ED97-41AA-975C-5D507BE2338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35255" y="5438268"/>
            <a:ext cx="3859047" cy="1355585"/>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群組 37">
            <a:extLst>
              <a:ext uri="{FF2B5EF4-FFF2-40B4-BE49-F238E27FC236}">
                <a16:creationId xmlns:a16="http://schemas.microsoft.com/office/drawing/2014/main" id="{12E88E41-6BDA-4AC3-ABF8-E20B8C9C74DC}"/>
              </a:ext>
            </a:extLst>
          </p:cNvPr>
          <p:cNvGrpSpPr/>
          <p:nvPr/>
        </p:nvGrpSpPr>
        <p:grpSpPr>
          <a:xfrm>
            <a:off x="1268954" y="222815"/>
            <a:ext cx="9950174" cy="228068"/>
            <a:chOff x="3" y="302483"/>
            <a:chExt cx="12191997" cy="584393"/>
          </a:xfrm>
        </p:grpSpPr>
        <p:sp>
          <p:nvSpPr>
            <p:cNvPr id="39" name="五邊形 12">
              <a:extLst>
                <a:ext uri="{FF2B5EF4-FFF2-40B4-BE49-F238E27FC236}">
                  <a16:creationId xmlns:a16="http://schemas.microsoft.com/office/drawing/2014/main" id="{5FE3F006-663A-40D0-AE4A-BEE58F80683A}"/>
                </a:ext>
              </a:extLst>
            </p:cNvPr>
            <p:cNvSpPr/>
            <p:nvPr/>
          </p:nvSpPr>
          <p:spPr>
            <a:xfrm>
              <a:off x="3" y="302483"/>
              <a:ext cx="2061141" cy="584393"/>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Introduction</a:t>
              </a:r>
            </a:p>
          </p:txBody>
        </p:sp>
        <p:sp>
          <p:nvSpPr>
            <p:cNvPr id="40" name="五邊形 13">
              <a:extLst>
                <a:ext uri="{FF2B5EF4-FFF2-40B4-BE49-F238E27FC236}">
                  <a16:creationId xmlns:a16="http://schemas.microsoft.com/office/drawing/2014/main" id="{2C633BFE-50BA-4C6F-ADBB-2E575FFE91CA}"/>
                </a:ext>
              </a:extLst>
            </p:cNvPr>
            <p:cNvSpPr/>
            <p:nvPr/>
          </p:nvSpPr>
          <p:spPr>
            <a:xfrm>
              <a:off x="2061144" y="309426"/>
              <a:ext cx="2195548" cy="575971"/>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Literature Review</a:t>
              </a:r>
              <a:endParaRPr kumimoji="0" lang="en-US" altLang="zh-TW" sz="1200" b="1" i="0" u="none" strike="noStrike" kern="0" cap="none" spc="0" normalizeH="0" baseline="0" noProof="0" dirty="0">
                <a:ln>
                  <a:noFill/>
                </a:ln>
                <a:solidFill>
                  <a:prstClr val="black"/>
                </a:solidFill>
                <a:effectLst/>
                <a:uLnTx/>
                <a:uFillTx/>
                <a:ea typeface="微軟正黑體"/>
                <a:cs typeface="+mn-cs"/>
              </a:endParaRPr>
            </a:p>
          </p:txBody>
        </p:sp>
        <p:sp>
          <p:nvSpPr>
            <p:cNvPr id="41" name="五邊形 14">
              <a:extLst>
                <a:ext uri="{FF2B5EF4-FFF2-40B4-BE49-F238E27FC236}">
                  <a16:creationId xmlns:a16="http://schemas.microsoft.com/office/drawing/2014/main" id="{BFCC9C9E-99DA-4163-B950-26B1551C392E}"/>
                </a:ext>
              </a:extLst>
            </p:cNvPr>
            <p:cNvSpPr/>
            <p:nvPr/>
          </p:nvSpPr>
          <p:spPr>
            <a:xfrm>
              <a:off x="4256692" y="302484"/>
              <a:ext cx="2417377" cy="559598"/>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Proposed Methods</a:t>
              </a:r>
              <a:endParaRPr kumimoji="0" lang="en-US" altLang="zh-TW" sz="1200" b="1" i="0" u="none" strike="noStrike" kern="0" cap="none" spc="0" normalizeH="0" baseline="0" noProof="0" dirty="0">
                <a:ln>
                  <a:noFill/>
                </a:ln>
                <a:solidFill>
                  <a:prstClr val="black"/>
                </a:solidFill>
                <a:effectLst/>
                <a:uLnTx/>
                <a:uFillTx/>
                <a:ea typeface="微軟正黑體"/>
                <a:cs typeface="+mn-cs"/>
              </a:endParaRPr>
            </a:p>
          </p:txBody>
        </p:sp>
        <p:sp>
          <p:nvSpPr>
            <p:cNvPr id="42" name="五邊形 16">
              <a:extLst>
                <a:ext uri="{FF2B5EF4-FFF2-40B4-BE49-F238E27FC236}">
                  <a16:creationId xmlns:a16="http://schemas.microsoft.com/office/drawing/2014/main" id="{BA857EBB-6C93-4080-9C4E-1A21E3F8FD1E}"/>
                </a:ext>
              </a:extLst>
            </p:cNvPr>
            <p:cNvSpPr/>
            <p:nvPr/>
          </p:nvSpPr>
          <p:spPr>
            <a:xfrm>
              <a:off x="6674068" y="302483"/>
              <a:ext cx="2606565" cy="552655"/>
            </a:xfrm>
            <a:prstGeom prst="homePlat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kern="0">
                  <a:solidFill>
                    <a:prstClr val="black"/>
                  </a:solidFill>
                  <a:latin typeface="Calibri" panose="020F0502020204030204" pitchFamily="34" charset="0"/>
                </a:rPr>
                <a:t>Empirical</a:t>
              </a:r>
              <a:r>
                <a:rPr lang="zh-TW" altLang="en-US" sz="1200" b="1" kern="0">
                  <a:solidFill>
                    <a:prstClr val="black"/>
                  </a:solidFill>
                  <a:latin typeface="Calibri" panose="020F0502020204030204" pitchFamily="34" charset="0"/>
                </a:rPr>
                <a:t> </a:t>
              </a:r>
              <a:r>
                <a:rPr lang="en-US" altLang="zh-TW" sz="1200" b="1" kern="0" dirty="0">
                  <a:solidFill>
                    <a:prstClr val="black"/>
                  </a:solidFill>
                  <a:latin typeface="Calibri" panose="020F0502020204030204" pitchFamily="34" charset="0"/>
                </a:rPr>
                <a:t>Study</a:t>
              </a:r>
            </a:p>
          </p:txBody>
        </p:sp>
        <p:sp>
          <p:nvSpPr>
            <p:cNvPr id="43" name="五邊形 17">
              <a:extLst>
                <a:ext uri="{FF2B5EF4-FFF2-40B4-BE49-F238E27FC236}">
                  <a16:creationId xmlns:a16="http://schemas.microsoft.com/office/drawing/2014/main" id="{B12B37A9-ECE5-4368-BA5B-3CC15A78A2C2}"/>
                </a:ext>
              </a:extLst>
            </p:cNvPr>
            <p:cNvSpPr/>
            <p:nvPr/>
          </p:nvSpPr>
          <p:spPr>
            <a:xfrm>
              <a:off x="9280634" y="309426"/>
              <a:ext cx="2911366" cy="552655"/>
            </a:xfrm>
            <a:prstGeom prst="homePlat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TW" sz="1200" b="1" kern="0" dirty="0">
                  <a:solidFill>
                    <a:prstClr val="black"/>
                  </a:solidFill>
                  <a:latin typeface="Calibri" panose="020F0502020204030204" pitchFamily="34" charset="0"/>
                </a:rPr>
                <a:t>Conclusion</a:t>
              </a:r>
            </a:p>
          </p:txBody>
        </p:sp>
      </p:grpSp>
      <p:sp>
        <p:nvSpPr>
          <p:cNvPr id="44" name="文字方塊 43">
            <a:extLst>
              <a:ext uri="{FF2B5EF4-FFF2-40B4-BE49-F238E27FC236}">
                <a16:creationId xmlns:a16="http://schemas.microsoft.com/office/drawing/2014/main" id="{F588A6FA-92B2-46B1-972F-C290832EE6B3}"/>
              </a:ext>
            </a:extLst>
          </p:cNvPr>
          <p:cNvSpPr txBox="1"/>
          <p:nvPr/>
        </p:nvSpPr>
        <p:spPr>
          <a:xfrm>
            <a:off x="1928444" y="3367669"/>
            <a:ext cx="2987587" cy="369332"/>
          </a:xfrm>
          <a:prstGeom prst="rect">
            <a:avLst/>
          </a:prstGeom>
          <a:noFill/>
        </p:spPr>
        <p:txBody>
          <a:bodyPr wrap="square">
            <a:spAutoFit/>
          </a:bodyPr>
          <a:lstStyle/>
          <a:p>
            <a:pPr lvl="0" algn="ctr">
              <a:defRPr/>
            </a:pPr>
            <a:r>
              <a:rPr lang="en-US" altLang="zh-TW" dirty="0"/>
              <a:t>Loose belt</a:t>
            </a:r>
            <a:r>
              <a:rPr lang="zh-TW" altLang="en-US" dirty="0"/>
              <a:t> </a:t>
            </a:r>
            <a:r>
              <a:rPr lang="en-US" altLang="zh-TW" dirty="0"/>
              <a:t>&amp;</a:t>
            </a:r>
            <a:r>
              <a:rPr lang="zh-TW" altLang="en-US" dirty="0"/>
              <a:t> </a:t>
            </a:r>
            <a:r>
              <a:rPr lang="en-US" altLang="zh-TW" dirty="0">
                <a:solidFill>
                  <a:schemeClr val="dk1"/>
                </a:solidFill>
              </a:rPr>
              <a:t>Bearing loss</a:t>
            </a:r>
            <a:endParaRPr lang="zh-TW" altLang="en-US" dirty="0"/>
          </a:p>
        </p:txBody>
      </p:sp>
      <p:sp>
        <p:nvSpPr>
          <p:cNvPr id="45" name="文字方塊 44">
            <a:extLst>
              <a:ext uri="{FF2B5EF4-FFF2-40B4-BE49-F238E27FC236}">
                <a16:creationId xmlns:a16="http://schemas.microsoft.com/office/drawing/2014/main" id="{D18ACA75-5B8B-45EB-B4E2-CD598A2DDA36}"/>
              </a:ext>
            </a:extLst>
          </p:cNvPr>
          <p:cNvSpPr txBox="1"/>
          <p:nvPr/>
        </p:nvSpPr>
        <p:spPr>
          <a:xfrm>
            <a:off x="1784511" y="5139825"/>
            <a:ext cx="3275455" cy="369332"/>
          </a:xfrm>
          <a:prstGeom prst="rect">
            <a:avLst/>
          </a:prstGeom>
          <a:noFill/>
        </p:spPr>
        <p:txBody>
          <a:bodyPr wrap="square">
            <a:spAutoFit/>
          </a:bodyPr>
          <a:lstStyle/>
          <a:p>
            <a:pPr lvl="0" algn="ctr">
              <a:defRPr/>
            </a:pPr>
            <a:r>
              <a:rPr lang="en-US" altLang="zh-TW" dirty="0"/>
              <a:t>Loose belt</a:t>
            </a:r>
            <a:r>
              <a:rPr lang="zh-TW" altLang="en-US" dirty="0"/>
              <a:t> </a:t>
            </a:r>
            <a:r>
              <a:rPr lang="en-US" altLang="zh-TW" dirty="0"/>
              <a:t>&amp;</a:t>
            </a:r>
            <a:r>
              <a:rPr lang="zh-TW" altLang="en-US" dirty="0"/>
              <a:t> </a:t>
            </a:r>
            <a:r>
              <a:rPr lang="en-US" altLang="zh-TW" dirty="0">
                <a:solidFill>
                  <a:schemeClr val="dk1"/>
                </a:solidFill>
              </a:rPr>
              <a:t>Slider loose</a:t>
            </a:r>
            <a:endParaRPr lang="zh-TW" altLang="en-US" dirty="0"/>
          </a:p>
        </p:txBody>
      </p:sp>
      <p:sp>
        <p:nvSpPr>
          <p:cNvPr id="47" name="文字方塊 46">
            <a:extLst>
              <a:ext uri="{FF2B5EF4-FFF2-40B4-BE49-F238E27FC236}">
                <a16:creationId xmlns:a16="http://schemas.microsoft.com/office/drawing/2014/main" id="{5D4E53CE-5B3C-4425-BF2E-C4DFE16E4680}"/>
              </a:ext>
            </a:extLst>
          </p:cNvPr>
          <p:cNvSpPr txBox="1"/>
          <p:nvPr/>
        </p:nvSpPr>
        <p:spPr>
          <a:xfrm>
            <a:off x="6991061" y="3334057"/>
            <a:ext cx="3142078" cy="369332"/>
          </a:xfrm>
          <a:prstGeom prst="rect">
            <a:avLst/>
          </a:prstGeom>
          <a:noFill/>
        </p:spPr>
        <p:txBody>
          <a:bodyPr wrap="square">
            <a:spAutoFit/>
          </a:bodyPr>
          <a:lstStyle/>
          <a:p>
            <a:r>
              <a:rPr lang="en-US" altLang="zh-TW" dirty="0"/>
              <a:t>tightened belt &amp; Bearing loss</a:t>
            </a:r>
          </a:p>
        </p:txBody>
      </p:sp>
      <p:sp>
        <p:nvSpPr>
          <p:cNvPr id="51" name="文字方塊 50">
            <a:extLst>
              <a:ext uri="{FF2B5EF4-FFF2-40B4-BE49-F238E27FC236}">
                <a16:creationId xmlns:a16="http://schemas.microsoft.com/office/drawing/2014/main" id="{B6F2E878-7B63-4C56-AFE8-189311AE3655}"/>
              </a:ext>
            </a:extLst>
          </p:cNvPr>
          <p:cNvSpPr txBox="1"/>
          <p:nvPr/>
        </p:nvSpPr>
        <p:spPr>
          <a:xfrm>
            <a:off x="7042075" y="5068936"/>
            <a:ext cx="3040050" cy="369332"/>
          </a:xfrm>
          <a:prstGeom prst="rect">
            <a:avLst/>
          </a:prstGeom>
          <a:noFill/>
        </p:spPr>
        <p:txBody>
          <a:bodyPr wrap="square">
            <a:spAutoFit/>
          </a:bodyPr>
          <a:lstStyle/>
          <a:p>
            <a:pPr lvl="0" algn="ctr">
              <a:defRPr/>
            </a:pPr>
            <a:r>
              <a:rPr lang="en-US" altLang="zh-TW" dirty="0"/>
              <a:t>tightened belt</a:t>
            </a:r>
            <a:r>
              <a:rPr lang="zh-TW" altLang="en-US" dirty="0"/>
              <a:t> </a:t>
            </a:r>
            <a:r>
              <a:rPr lang="en-US" altLang="zh-TW" dirty="0"/>
              <a:t>&amp;</a:t>
            </a:r>
            <a:r>
              <a:rPr lang="zh-TW" altLang="en-US" dirty="0"/>
              <a:t> </a:t>
            </a:r>
            <a:r>
              <a:rPr lang="en-US" altLang="zh-TW" dirty="0">
                <a:solidFill>
                  <a:schemeClr val="dk1"/>
                </a:solidFill>
              </a:rPr>
              <a:t>Slider loose</a:t>
            </a:r>
            <a:endParaRPr lang="en-US" altLang="zh-TW" dirty="0"/>
          </a:p>
        </p:txBody>
      </p:sp>
      <p:sp>
        <p:nvSpPr>
          <p:cNvPr id="53" name="文字方塊 52">
            <a:extLst>
              <a:ext uri="{FF2B5EF4-FFF2-40B4-BE49-F238E27FC236}">
                <a16:creationId xmlns:a16="http://schemas.microsoft.com/office/drawing/2014/main" id="{264E2170-9A92-4B41-BB77-53BA1E0E5B94}"/>
              </a:ext>
            </a:extLst>
          </p:cNvPr>
          <p:cNvSpPr txBox="1"/>
          <p:nvPr/>
        </p:nvSpPr>
        <p:spPr>
          <a:xfrm>
            <a:off x="6904202" y="852123"/>
            <a:ext cx="4082809" cy="646331"/>
          </a:xfrm>
          <a:prstGeom prst="rect">
            <a:avLst/>
          </a:prstGeom>
          <a:noFill/>
        </p:spPr>
        <p:txBody>
          <a:bodyPr wrap="square">
            <a:spAutoFit/>
          </a:bodyPr>
          <a:lstStyle/>
          <a:p>
            <a:pPr marL="285750" indent="-285750">
              <a:buFont typeface="Arial" panose="020B0604020202020204" pitchFamily="34" charset="0"/>
              <a:buChar char="•"/>
            </a:pPr>
            <a:r>
              <a:rPr lang="en-US" altLang="zh-TW" dirty="0"/>
              <a:t>Complexity abnormality can be determined as sequence abnormality </a:t>
            </a:r>
          </a:p>
        </p:txBody>
      </p:sp>
      <p:sp>
        <p:nvSpPr>
          <p:cNvPr id="55" name="標題 1">
            <a:extLst>
              <a:ext uri="{FF2B5EF4-FFF2-40B4-BE49-F238E27FC236}">
                <a16:creationId xmlns:a16="http://schemas.microsoft.com/office/drawing/2014/main" id="{7E87E5D2-2478-449D-B7E2-4DEEE683ACE1}"/>
              </a:ext>
            </a:extLst>
          </p:cNvPr>
          <p:cNvSpPr txBox="1">
            <a:spLocks/>
          </p:cNvSpPr>
          <p:nvPr/>
        </p:nvSpPr>
        <p:spPr>
          <a:xfrm>
            <a:off x="805748" y="485706"/>
            <a:ext cx="7451843" cy="13142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spcAft>
                <a:spcPts val="600"/>
              </a:spcAft>
              <a:defRPr/>
            </a:pPr>
            <a:r>
              <a:rPr lang="en-US" altLang="zh-TW" sz="2400" b="1" dirty="0">
                <a:solidFill>
                  <a:prstClr val="black"/>
                </a:solidFill>
                <a:latin typeface="+mn-lt"/>
                <a:ea typeface="微軟正黑體" panose="020B0604030504040204" pitchFamily="34" charset="-120"/>
              </a:rPr>
              <a:t>Experiment design - Complexity abnormality </a:t>
            </a:r>
            <a:endParaRPr kumimoji="1" lang="en-US" altLang="zh-TW" sz="2400" b="1" dirty="0">
              <a:solidFill>
                <a:prstClr val="black">
                  <a:lumMod val="85000"/>
                  <a:lumOff val="15000"/>
                </a:prstClr>
              </a:solidFill>
              <a:latin typeface="+mn-lt"/>
            </a:endParaRPr>
          </a:p>
        </p:txBody>
      </p:sp>
      <p:pic>
        <p:nvPicPr>
          <p:cNvPr id="2" name="圖片 1">
            <a:extLst>
              <a:ext uri="{FF2B5EF4-FFF2-40B4-BE49-F238E27FC236}">
                <a16:creationId xmlns:a16="http://schemas.microsoft.com/office/drawing/2014/main" id="{2BEFE12F-B05F-43FD-84FD-7F1685FCE0A4}"/>
              </a:ext>
            </a:extLst>
          </p:cNvPr>
          <p:cNvPicPr>
            <a:picLocks noChangeAspect="1"/>
          </p:cNvPicPr>
          <p:nvPr/>
        </p:nvPicPr>
        <p:blipFill>
          <a:blip r:embed="rId9"/>
          <a:stretch>
            <a:fillRect/>
          </a:stretch>
        </p:blipFill>
        <p:spPr>
          <a:xfrm>
            <a:off x="6993607" y="1709196"/>
            <a:ext cx="3517697" cy="1243692"/>
          </a:xfrm>
          <a:prstGeom prst="rect">
            <a:avLst/>
          </a:prstGeom>
        </p:spPr>
      </p:pic>
    </p:spTree>
    <p:extLst>
      <p:ext uri="{BB962C8B-B14F-4D97-AF65-F5344CB8AC3E}">
        <p14:creationId xmlns:p14="http://schemas.microsoft.com/office/powerpoint/2010/main" val="3566589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平行四邊形 42">
            <a:extLst>
              <a:ext uri="{FF2B5EF4-FFF2-40B4-BE49-F238E27FC236}">
                <a16:creationId xmlns:a16="http://schemas.microsoft.com/office/drawing/2014/main" id="{9970097F-99DD-4E66-AB51-238B6FEB351E}"/>
              </a:ext>
            </a:extLst>
          </p:cNvPr>
          <p:cNvSpPr/>
          <p:nvPr/>
        </p:nvSpPr>
        <p:spPr>
          <a:xfrm>
            <a:off x="2534479" y="-1"/>
            <a:ext cx="2872407" cy="6858000"/>
          </a:xfrm>
          <a:prstGeom prst="parallelogram">
            <a:avLst>
              <a:gd name="adj" fmla="val 62301"/>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平行四邊形 44">
            <a:extLst>
              <a:ext uri="{FF2B5EF4-FFF2-40B4-BE49-F238E27FC236}">
                <a16:creationId xmlns:a16="http://schemas.microsoft.com/office/drawing/2014/main" id="{6D3F903E-340B-4A18-8ACA-649822D49260}"/>
              </a:ext>
            </a:extLst>
          </p:cNvPr>
          <p:cNvSpPr/>
          <p:nvPr/>
        </p:nvSpPr>
        <p:spPr>
          <a:xfrm>
            <a:off x="2872421" y="-1"/>
            <a:ext cx="2872407" cy="6858000"/>
          </a:xfrm>
          <a:prstGeom prst="parallelogram">
            <a:avLst>
              <a:gd name="adj" fmla="val 623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平行四邊形 73">
            <a:extLst>
              <a:ext uri="{FF2B5EF4-FFF2-40B4-BE49-F238E27FC236}">
                <a16:creationId xmlns:a16="http://schemas.microsoft.com/office/drawing/2014/main" id="{77C3EA65-E336-4A75-A9E9-B05B7BBEE6CB}"/>
              </a:ext>
            </a:extLst>
          </p:cNvPr>
          <p:cNvSpPr/>
          <p:nvPr/>
        </p:nvSpPr>
        <p:spPr>
          <a:xfrm>
            <a:off x="3021496" y="5446644"/>
            <a:ext cx="1674733" cy="830997"/>
          </a:xfrm>
          <a:prstGeom prst="parallelogram">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3200">
              <a:solidFill>
                <a:srgbClr val="00A98B"/>
              </a:solidFill>
              <a:ea typeface="等线" panose="02010600030101010101" pitchFamily="2" charset="-122"/>
              <a:cs typeface="Arial" panose="020B0604020202020204" pitchFamily="34" charset="0"/>
            </a:endParaRPr>
          </a:p>
        </p:txBody>
      </p:sp>
      <p:sp>
        <p:nvSpPr>
          <p:cNvPr id="73" name="平行四邊形 72">
            <a:extLst>
              <a:ext uri="{FF2B5EF4-FFF2-40B4-BE49-F238E27FC236}">
                <a16:creationId xmlns:a16="http://schemas.microsoft.com/office/drawing/2014/main" id="{62D0E91E-83F4-403E-8527-82D8BA096686}"/>
              </a:ext>
            </a:extLst>
          </p:cNvPr>
          <p:cNvSpPr/>
          <p:nvPr/>
        </p:nvSpPr>
        <p:spPr>
          <a:xfrm>
            <a:off x="3359426" y="4161394"/>
            <a:ext cx="1674733" cy="830997"/>
          </a:xfrm>
          <a:prstGeom prst="parallelogram">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72" name="平行四邊形 71">
            <a:extLst>
              <a:ext uri="{FF2B5EF4-FFF2-40B4-BE49-F238E27FC236}">
                <a16:creationId xmlns:a16="http://schemas.microsoft.com/office/drawing/2014/main" id="{0C2B6327-9B5A-4AB9-B4C4-C9FD8A537E1A}"/>
              </a:ext>
            </a:extLst>
          </p:cNvPr>
          <p:cNvSpPr/>
          <p:nvPr/>
        </p:nvSpPr>
        <p:spPr>
          <a:xfrm>
            <a:off x="3665894" y="2975776"/>
            <a:ext cx="1674733" cy="830997"/>
          </a:xfrm>
          <a:prstGeom prst="parallelogram">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3200">
              <a:solidFill>
                <a:srgbClr val="00A98B"/>
              </a:solidFill>
              <a:ea typeface="等线" panose="02010600030101010101" pitchFamily="2" charset="-122"/>
              <a:cs typeface="Arial" panose="020B0604020202020204" pitchFamily="34" charset="0"/>
            </a:endParaRPr>
          </a:p>
        </p:txBody>
      </p:sp>
      <p:sp>
        <p:nvSpPr>
          <p:cNvPr id="71" name="平行四邊形 70">
            <a:extLst>
              <a:ext uri="{FF2B5EF4-FFF2-40B4-BE49-F238E27FC236}">
                <a16:creationId xmlns:a16="http://schemas.microsoft.com/office/drawing/2014/main" id="{AFF32D97-B7FF-45B3-B3CF-ED74361EB98D}"/>
              </a:ext>
            </a:extLst>
          </p:cNvPr>
          <p:cNvSpPr/>
          <p:nvPr/>
        </p:nvSpPr>
        <p:spPr>
          <a:xfrm>
            <a:off x="4005486" y="1692669"/>
            <a:ext cx="1674734" cy="830997"/>
          </a:xfrm>
          <a:prstGeom prst="parallelogram">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70" name="平行四邊形 69">
            <a:extLst>
              <a:ext uri="{FF2B5EF4-FFF2-40B4-BE49-F238E27FC236}">
                <a16:creationId xmlns:a16="http://schemas.microsoft.com/office/drawing/2014/main" id="{06FB3351-F8C2-485F-A41F-E70CCCC86DC0}"/>
              </a:ext>
            </a:extLst>
          </p:cNvPr>
          <p:cNvSpPr/>
          <p:nvPr/>
        </p:nvSpPr>
        <p:spPr>
          <a:xfrm>
            <a:off x="4278805" y="574656"/>
            <a:ext cx="1674734" cy="830997"/>
          </a:xfrm>
          <a:prstGeom prst="parallelogram">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3200">
              <a:solidFill>
                <a:srgbClr val="00A98B"/>
              </a:solidFill>
              <a:ea typeface="等线" panose="02010600030101010101" pitchFamily="2" charset="-122"/>
              <a:cs typeface="Arial" panose="020B0604020202020204" pitchFamily="34" charset="0"/>
            </a:endParaRPr>
          </a:p>
        </p:txBody>
      </p:sp>
      <p:sp>
        <p:nvSpPr>
          <p:cNvPr id="23" name="流程圖: 人工輸入 22">
            <a:extLst>
              <a:ext uri="{FF2B5EF4-FFF2-40B4-BE49-F238E27FC236}">
                <a16:creationId xmlns:a16="http://schemas.microsoft.com/office/drawing/2014/main" id="{42CDA277-9AF7-453D-9682-8757D6A0663F}"/>
              </a:ext>
            </a:extLst>
          </p:cNvPr>
          <p:cNvSpPr/>
          <p:nvPr/>
        </p:nvSpPr>
        <p:spPr>
          <a:xfrm rot="5400000" flipH="1">
            <a:off x="452233" y="1525654"/>
            <a:ext cx="2902225" cy="3806690"/>
          </a:xfrm>
          <a:prstGeom prst="flowChartManualInput">
            <a:avLst/>
          </a:prstGeom>
          <a:solidFill>
            <a:srgbClr val="3760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3200">
              <a:solidFill>
                <a:srgbClr val="00A98B"/>
              </a:solidFill>
              <a:ea typeface="等线" panose="02010600030101010101" pitchFamily="2" charset="-122"/>
              <a:cs typeface="Arial" panose="020B0604020202020204" pitchFamily="34" charset="0"/>
            </a:endParaRPr>
          </a:p>
        </p:txBody>
      </p:sp>
      <p:sp>
        <p:nvSpPr>
          <p:cNvPr id="25" name="文本框 33">
            <a:extLst>
              <a:ext uri="{FF2B5EF4-FFF2-40B4-BE49-F238E27FC236}">
                <a16:creationId xmlns:a16="http://schemas.microsoft.com/office/drawing/2014/main" id="{88C241E6-95ED-43F5-BDCF-58E2862E9682}"/>
              </a:ext>
            </a:extLst>
          </p:cNvPr>
          <p:cNvSpPr txBox="1"/>
          <p:nvPr/>
        </p:nvSpPr>
        <p:spPr>
          <a:xfrm>
            <a:off x="4873490" y="566532"/>
            <a:ext cx="960783" cy="830997"/>
          </a:xfrm>
          <a:prstGeom prst="rect">
            <a:avLst/>
          </a:prstGeom>
          <a:noFill/>
        </p:spPr>
        <p:txBody>
          <a:bodyPr wrap="square" rtlCol="0">
            <a:spAutoFit/>
          </a:bodyPr>
          <a:lstStyle>
            <a:defPPr>
              <a:defRPr lang="zh-CN"/>
            </a:defPPr>
            <a:lvl1pPr algn="ctr">
              <a:defRPr sz="2200">
                <a:solidFill>
                  <a:schemeClr val="bg1"/>
                </a:solidFill>
                <a:latin typeface="微软雅黑" panose="020B0503020204020204" pitchFamily="34" charset="-122"/>
                <a:ea typeface="微软雅黑" panose="020B0503020204020204" pitchFamily="34" charset="-122"/>
              </a:defRPr>
            </a:lvl1pPr>
          </a:lstStyle>
          <a:p>
            <a:pPr marL="0" marR="0" lvl="0" indent="0" algn="ctr" defTabSz="951230" rtl="0" eaLnBrk="1" fontAlgn="auto" latinLnBrk="0" hangingPunct="1">
              <a:lnSpc>
                <a:spcPct val="100000"/>
              </a:lnSpc>
              <a:spcBef>
                <a:spcPts val="0"/>
              </a:spcBef>
              <a:spcAft>
                <a:spcPts val="0"/>
              </a:spcAft>
              <a:buClrTx/>
              <a:buSzTx/>
              <a:buFontTx/>
              <a:buNone/>
              <a:tabLst/>
              <a:defRPr/>
            </a:pPr>
            <a:r>
              <a:rPr kumimoji="0" lang="en-US" altLang="zh-TW" sz="4800" b="1" i="0" u="none" strike="noStrike" kern="0" cap="none" spc="0" normalizeH="0" noProof="0" dirty="0">
                <a:ln>
                  <a:noFill/>
                </a:ln>
                <a:effectLst/>
                <a:uLnTx/>
                <a:uFillTx/>
                <a:latin typeface="Calibri" panose="020F0502020204030204" pitchFamily="34" charset="0"/>
                <a:ea typeface="微软雅黑" panose="020B0503020204020204" pitchFamily="34" charset="-122"/>
                <a:cs typeface="+mn-cs"/>
              </a:rPr>
              <a:t>01</a:t>
            </a:r>
            <a:endParaRPr kumimoji="0" lang="en-US" altLang="zh-CN" sz="4800" b="1" i="0" u="none" strike="noStrike" kern="0" cap="none" spc="0" normalizeH="0" noProof="0" dirty="0">
              <a:ln>
                <a:noFill/>
              </a:ln>
              <a:effectLst/>
              <a:uLnTx/>
              <a:uFillTx/>
              <a:latin typeface="Calibri" panose="020F0502020204030204" pitchFamily="34" charset="0"/>
              <a:ea typeface="微软雅黑" panose="020B0503020204020204" pitchFamily="34" charset="-122"/>
              <a:cs typeface="+mn-cs"/>
            </a:endParaRPr>
          </a:p>
        </p:txBody>
      </p:sp>
      <p:sp>
        <p:nvSpPr>
          <p:cNvPr id="48" name="文本框 33">
            <a:extLst>
              <a:ext uri="{FF2B5EF4-FFF2-40B4-BE49-F238E27FC236}">
                <a16:creationId xmlns:a16="http://schemas.microsoft.com/office/drawing/2014/main" id="{33E230D5-C349-4F03-9662-B4EC82134003}"/>
              </a:ext>
            </a:extLst>
          </p:cNvPr>
          <p:cNvSpPr txBox="1"/>
          <p:nvPr/>
        </p:nvSpPr>
        <p:spPr>
          <a:xfrm>
            <a:off x="4456051" y="1674663"/>
            <a:ext cx="960783" cy="830997"/>
          </a:xfrm>
          <a:prstGeom prst="rect">
            <a:avLst/>
          </a:prstGeom>
          <a:noFill/>
        </p:spPr>
        <p:txBody>
          <a:bodyPr wrap="square" rtlCol="0">
            <a:spAutoFit/>
          </a:bodyPr>
          <a:lstStyle>
            <a:defPPr>
              <a:defRPr lang="zh-CN"/>
            </a:defPPr>
            <a:lvl1pPr algn="ctr">
              <a:defRPr sz="2200">
                <a:solidFill>
                  <a:schemeClr val="bg1"/>
                </a:solidFill>
                <a:latin typeface="微软雅黑" panose="020B0503020204020204" pitchFamily="34" charset="-122"/>
                <a:ea typeface="微软雅黑" panose="020B0503020204020204" pitchFamily="34" charset="-122"/>
              </a:defRPr>
            </a:lvl1pPr>
          </a:lstStyle>
          <a:p>
            <a:pPr marL="0" marR="0" lvl="0" indent="0" algn="ctr" defTabSz="951230" rtl="0" eaLnBrk="1" fontAlgn="auto" latinLnBrk="0" hangingPunct="1">
              <a:lnSpc>
                <a:spcPct val="100000"/>
              </a:lnSpc>
              <a:spcBef>
                <a:spcPts val="0"/>
              </a:spcBef>
              <a:spcAft>
                <a:spcPts val="0"/>
              </a:spcAft>
              <a:buClrTx/>
              <a:buSzTx/>
              <a:buFontTx/>
              <a:buNone/>
              <a:tabLst/>
              <a:defRPr/>
            </a:pPr>
            <a:r>
              <a:rPr kumimoji="0" lang="en-US" altLang="zh-TW" sz="4800" b="1" i="0" u="none" strike="noStrike" kern="0" cap="none" spc="0" normalizeH="0" noProof="0" dirty="0">
                <a:ln>
                  <a:noFill/>
                </a:ln>
                <a:solidFill>
                  <a:schemeClr val="tx1">
                    <a:lumMod val="75000"/>
                    <a:lumOff val="25000"/>
                  </a:schemeClr>
                </a:solidFill>
                <a:effectLst/>
                <a:uLnTx/>
                <a:uFillTx/>
                <a:latin typeface="Calibri" panose="020F0502020204030204" pitchFamily="34" charset="0"/>
                <a:ea typeface="微软雅黑" panose="020B0503020204020204" pitchFamily="34" charset="-122"/>
                <a:cs typeface="+mn-cs"/>
              </a:rPr>
              <a:t>02</a:t>
            </a:r>
            <a:endParaRPr kumimoji="0" lang="en-US" altLang="zh-CN" sz="4800" b="1" i="0" u="none" strike="noStrike" kern="0" cap="none" spc="0" normalizeH="0" noProof="0" dirty="0">
              <a:ln>
                <a:noFill/>
              </a:ln>
              <a:solidFill>
                <a:schemeClr val="tx1">
                  <a:lumMod val="75000"/>
                  <a:lumOff val="25000"/>
                </a:schemeClr>
              </a:solidFill>
              <a:effectLst/>
              <a:uLnTx/>
              <a:uFillTx/>
              <a:latin typeface="Calibri" panose="020F0502020204030204" pitchFamily="34" charset="0"/>
              <a:ea typeface="微软雅黑" panose="020B0503020204020204" pitchFamily="34" charset="-122"/>
              <a:cs typeface="+mn-cs"/>
            </a:endParaRPr>
          </a:p>
        </p:txBody>
      </p:sp>
      <p:sp>
        <p:nvSpPr>
          <p:cNvPr id="49" name="文本框 33">
            <a:extLst>
              <a:ext uri="{FF2B5EF4-FFF2-40B4-BE49-F238E27FC236}">
                <a16:creationId xmlns:a16="http://schemas.microsoft.com/office/drawing/2014/main" id="{606C4B73-5BA9-4245-81E8-1E58D173D727}"/>
              </a:ext>
            </a:extLst>
          </p:cNvPr>
          <p:cNvSpPr txBox="1"/>
          <p:nvPr/>
        </p:nvSpPr>
        <p:spPr>
          <a:xfrm>
            <a:off x="4157881" y="2959917"/>
            <a:ext cx="960783" cy="830997"/>
          </a:xfrm>
          <a:prstGeom prst="rect">
            <a:avLst/>
          </a:prstGeom>
          <a:noFill/>
        </p:spPr>
        <p:txBody>
          <a:bodyPr wrap="square" rtlCol="0">
            <a:spAutoFit/>
          </a:bodyPr>
          <a:lstStyle>
            <a:defPPr>
              <a:defRPr lang="zh-CN"/>
            </a:defPPr>
            <a:lvl1pPr algn="ctr">
              <a:defRPr sz="2200">
                <a:solidFill>
                  <a:schemeClr val="bg1"/>
                </a:solidFill>
                <a:latin typeface="微软雅黑" panose="020B0503020204020204" pitchFamily="34" charset="-122"/>
                <a:ea typeface="微软雅黑" panose="020B0503020204020204" pitchFamily="34" charset="-122"/>
              </a:defRPr>
            </a:lvl1pPr>
          </a:lstStyle>
          <a:p>
            <a:pPr marL="0" marR="0" lvl="0" indent="0" algn="ctr" defTabSz="951230" rtl="0" eaLnBrk="1" fontAlgn="auto" latinLnBrk="0" hangingPunct="1">
              <a:lnSpc>
                <a:spcPct val="100000"/>
              </a:lnSpc>
              <a:spcBef>
                <a:spcPts val="0"/>
              </a:spcBef>
              <a:spcAft>
                <a:spcPts val="0"/>
              </a:spcAft>
              <a:buClrTx/>
              <a:buSzTx/>
              <a:buFontTx/>
              <a:buNone/>
              <a:tabLst/>
              <a:defRPr/>
            </a:pPr>
            <a:r>
              <a:rPr kumimoji="0" lang="en-US" altLang="zh-TW" sz="4800" b="1" i="0" u="none" strike="noStrike" kern="0" cap="none" spc="0" normalizeH="0" noProof="0" dirty="0">
                <a:ln>
                  <a:noFill/>
                </a:ln>
                <a:effectLst/>
                <a:uLnTx/>
                <a:uFillTx/>
                <a:latin typeface="Calibri" panose="020F0502020204030204" pitchFamily="34" charset="0"/>
                <a:ea typeface="微软雅黑" panose="020B0503020204020204" pitchFamily="34" charset="-122"/>
                <a:cs typeface="+mn-cs"/>
              </a:rPr>
              <a:t>03</a:t>
            </a:r>
            <a:endParaRPr kumimoji="0" lang="en-US" altLang="zh-CN" sz="4800" b="1" i="0" u="none" strike="noStrike" kern="0" cap="none" spc="0" normalizeH="0" noProof="0" dirty="0">
              <a:ln>
                <a:noFill/>
              </a:ln>
              <a:effectLst/>
              <a:uLnTx/>
              <a:uFillTx/>
              <a:latin typeface="Calibri" panose="020F0502020204030204" pitchFamily="34" charset="0"/>
              <a:ea typeface="微软雅黑" panose="020B0503020204020204" pitchFamily="34" charset="-122"/>
              <a:cs typeface="+mn-cs"/>
            </a:endParaRPr>
          </a:p>
        </p:txBody>
      </p:sp>
      <p:sp>
        <p:nvSpPr>
          <p:cNvPr id="50" name="文本框 33">
            <a:extLst>
              <a:ext uri="{FF2B5EF4-FFF2-40B4-BE49-F238E27FC236}">
                <a16:creationId xmlns:a16="http://schemas.microsoft.com/office/drawing/2014/main" id="{504575D8-55A3-4E4B-A646-D4F5DABB4745}"/>
              </a:ext>
            </a:extLst>
          </p:cNvPr>
          <p:cNvSpPr txBox="1"/>
          <p:nvPr/>
        </p:nvSpPr>
        <p:spPr>
          <a:xfrm>
            <a:off x="3839832" y="4161394"/>
            <a:ext cx="960783" cy="830997"/>
          </a:xfrm>
          <a:prstGeom prst="rect">
            <a:avLst/>
          </a:prstGeom>
          <a:noFill/>
        </p:spPr>
        <p:txBody>
          <a:bodyPr wrap="square" rtlCol="0">
            <a:spAutoFit/>
          </a:bodyPr>
          <a:lstStyle>
            <a:defPPr>
              <a:defRPr lang="zh-CN"/>
            </a:defPPr>
            <a:lvl1pPr algn="ctr">
              <a:defRPr sz="2200">
                <a:solidFill>
                  <a:schemeClr val="bg1"/>
                </a:solidFill>
                <a:latin typeface="微软雅黑" panose="020B0503020204020204" pitchFamily="34" charset="-122"/>
                <a:ea typeface="微软雅黑" panose="020B0503020204020204" pitchFamily="34" charset="-122"/>
              </a:defRPr>
            </a:lvl1pPr>
          </a:lstStyle>
          <a:p>
            <a:pPr marL="0" marR="0" lvl="0" indent="0" algn="ctr" defTabSz="951230" rtl="0" eaLnBrk="1" fontAlgn="auto" latinLnBrk="0" hangingPunct="1">
              <a:lnSpc>
                <a:spcPct val="100000"/>
              </a:lnSpc>
              <a:spcBef>
                <a:spcPts val="0"/>
              </a:spcBef>
              <a:spcAft>
                <a:spcPts val="0"/>
              </a:spcAft>
              <a:buClrTx/>
              <a:buSzTx/>
              <a:buFontTx/>
              <a:buNone/>
              <a:tabLst/>
              <a:defRPr/>
            </a:pPr>
            <a:r>
              <a:rPr kumimoji="0" lang="en-US" altLang="zh-TW" sz="4800" b="1" i="0" u="none" strike="noStrike" kern="0" cap="none" spc="0" normalizeH="0" noProof="0" dirty="0">
                <a:ln>
                  <a:noFill/>
                </a:ln>
                <a:solidFill>
                  <a:schemeClr val="tx1">
                    <a:lumMod val="75000"/>
                    <a:lumOff val="25000"/>
                  </a:schemeClr>
                </a:solidFill>
                <a:effectLst/>
                <a:uLnTx/>
                <a:uFillTx/>
                <a:latin typeface="Calibri" panose="020F0502020204030204" pitchFamily="34" charset="0"/>
                <a:ea typeface="微软雅黑" panose="020B0503020204020204" pitchFamily="34" charset="-122"/>
                <a:cs typeface="+mn-cs"/>
              </a:rPr>
              <a:t>04</a:t>
            </a:r>
            <a:endParaRPr kumimoji="0" lang="en-US" altLang="zh-CN" sz="4800" b="1" i="0" u="none" strike="noStrike" kern="0" cap="none" spc="0" normalizeH="0" noProof="0" dirty="0">
              <a:ln>
                <a:noFill/>
              </a:ln>
              <a:solidFill>
                <a:schemeClr val="tx1">
                  <a:lumMod val="75000"/>
                  <a:lumOff val="25000"/>
                </a:schemeClr>
              </a:solidFill>
              <a:effectLst/>
              <a:uLnTx/>
              <a:uFillTx/>
              <a:latin typeface="Calibri" panose="020F0502020204030204" pitchFamily="34" charset="0"/>
              <a:ea typeface="微软雅黑" panose="020B0503020204020204" pitchFamily="34" charset="-122"/>
              <a:cs typeface="+mn-cs"/>
            </a:endParaRPr>
          </a:p>
        </p:txBody>
      </p:sp>
      <p:sp>
        <p:nvSpPr>
          <p:cNvPr id="51" name="文本框 33">
            <a:extLst>
              <a:ext uri="{FF2B5EF4-FFF2-40B4-BE49-F238E27FC236}">
                <a16:creationId xmlns:a16="http://schemas.microsoft.com/office/drawing/2014/main" id="{830DAC0F-7F1E-4821-9C4C-609BE43FE0FC}"/>
              </a:ext>
            </a:extLst>
          </p:cNvPr>
          <p:cNvSpPr txBox="1"/>
          <p:nvPr/>
        </p:nvSpPr>
        <p:spPr>
          <a:xfrm>
            <a:off x="3581416" y="5446645"/>
            <a:ext cx="960783" cy="830997"/>
          </a:xfrm>
          <a:prstGeom prst="rect">
            <a:avLst/>
          </a:prstGeom>
          <a:noFill/>
        </p:spPr>
        <p:txBody>
          <a:bodyPr wrap="square" rtlCol="0">
            <a:spAutoFit/>
          </a:bodyPr>
          <a:lstStyle>
            <a:defPPr>
              <a:defRPr lang="zh-CN"/>
            </a:defPPr>
            <a:lvl1pPr algn="ctr">
              <a:defRPr sz="2200">
                <a:solidFill>
                  <a:schemeClr val="bg1"/>
                </a:solidFill>
                <a:latin typeface="微软雅黑" panose="020B0503020204020204" pitchFamily="34" charset="-122"/>
                <a:ea typeface="微软雅黑" panose="020B0503020204020204" pitchFamily="34" charset="-122"/>
              </a:defRPr>
            </a:lvl1pPr>
          </a:lstStyle>
          <a:p>
            <a:pPr marL="0" marR="0" lvl="0" indent="0" algn="ctr" defTabSz="951230" rtl="0" eaLnBrk="1" fontAlgn="auto" latinLnBrk="0" hangingPunct="1">
              <a:lnSpc>
                <a:spcPct val="100000"/>
              </a:lnSpc>
              <a:spcBef>
                <a:spcPts val="0"/>
              </a:spcBef>
              <a:spcAft>
                <a:spcPts val="0"/>
              </a:spcAft>
              <a:buClrTx/>
              <a:buSzTx/>
              <a:buFontTx/>
              <a:buNone/>
              <a:tabLst/>
              <a:defRPr/>
            </a:pPr>
            <a:r>
              <a:rPr kumimoji="0" lang="en-US" altLang="zh-TW" sz="4800" b="1" i="0" u="none" strike="noStrike" kern="0" cap="none" spc="0" normalizeH="0" noProof="0" dirty="0">
                <a:ln>
                  <a:noFill/>
                </a:ln>
                <a:effectLst/>
                <a:uLnTx/>
                <a:uFillTx/>
                <a:latin typeface="Calibri" panose="020F0502020204030204" pitchFamily="34" charset="0"/>
                <a:ea typeface="微软雅黑" panose="020B0503020204020204" pitchFamily="34" charset="-122"/>
                <a:cs typeface="+mn-cs"/>
              </a:rPr>
              <a:t>05</a:t>
            </a:r>
            <a:endParaRPr kumimoji="0" lang="en-US" altLang="zh-CN" sz="4800" b="1" i="0" u="none" strike="noStrike" kern="0" cap="none" spc="0" normalizeH="0" noProof="0" dirty="0">
              <a:ln>
                <a:noFill/>
              </a:ln>
              <a:effectLst/>
              <a:uLnTx/>
              <a:uFillTx/>
              <a:latin typeface="Calibri" panose="020F0502020204030204" pitchFamily="34" charset="0"/>
              <a:ea typeface="微软雅黑" panose="020B0503020204020204" pitchFamily="34" charset="-122"/>
              <a:cs typeface="+mn-cs"/>
            </a:endParaRPr>
          </a:p>
        </p:txBody>
      </p:sp>
      <p:sp>
        <p:nvSpPr>
          <p:cNvPr id="52" name="文本框 33">
            <a:extLst>
              <a:ext uri="{FF2B5EF4-FFF2-40B4-BE49-F238E27FC236}">
                <a16:creationId xmlns:a16="http://schemas.microsoft.com/office/drawing/2014/main" id="{E2F626CC-5A00-4A00-87FE-68C1B9036898}"/>
              </a:ext>
            </a:extLst>
          </p:cNvPr>
          <p:cNvSpPr txBox="1"/>
          <p:nvPr/>
        </p:nvSpPr>
        <p:spPr>
          <a:xfrm>
            <a:off x="289918" y="2948818"/>
            <a:ext cx="2850848" cy="1015663"/>
          </a:xfrm>
          <a:prstGeom prst="rect">
            <a:avLst/>
          </a:prstGeom>
          <a:noFill/>
        </p:spPr>
        <p:txBody>
          <a:bodyPr wrap="square" rtlCol="0">
            <a:spAutoFit/>
          </a:bodyPr>
          <a:lstStyle>
            <a:defPPr>
              <a:defRPr lang="zh-CN"/>
            </a:defPPr>
            <a:lvl1pPr algn="ctr">
              <a:defRPr sz="2200">
                <a:solidFill>
                  <a:schemeClr val="bg1"/>
                </a:solidFill>
                <a:latin typeface="微软雅黑" panose="020B0503020204020204" pitchFamily="34" charset="-122"/>
                <a:ea typeface="微软雅黑" panose="020B0503020204020204" pitchFamily="34" charset="-122"/>
              </a:defRPr>
            </a:lvl1pPr>
          </a:lstStyle>
          <a:p>
            <a:pPr marL="0" marR="0" lvl="0" indent="0" algn="ctr" defTabSz="951230" rtl="0" eaLnBrk="1" fontAlgn="auto" latinLnBrk="0" hangingPunct="1">
              <a:lnSpc>
                <a:spcPct val="100000"/>
              </a:lnSpc>
              <a:spcBef>
                <a:spcPts val="0"/>
              </a:spcBef>
              <a:spcAft>
                <a:spcPts val="0"/>
              </a:spcAft>
              <a:buClrTx/>
              <a:buSzTx/>
              <a:buFontTx/>
              <a:buNone/>
              <a:tabLst/>
              <a:defRPr/>
            </a:pPr>
            <a:r>
              <a:rPr lang="en-US" altLang="zh-CN" sz="6000" b="1" kern="0" dirty="0">
                <a:latin typeface="Calibri" panose="020F0502020204030204" pitchFamily="34" charset="0"/>
              </a:rPr>
              <a:t>Content</a:t>
            </a:r>
            <a:endParaRPr kumimoji="0" lang="en-US" altLang="zh-CN" sz="6000" b="1" i="0" u="none" strike="noStrike" kern="0" cap="none" spc="0" normalizeH="0" noProof="0" dirty="0">
              <a:ln>
                <a:noFill/>
              </a:ln>
              <a:effectLst/>
              <a:uLnTx/>
              <a:uFillTx/>
              <a:latin typeface="Calibri" panose="020F0502020204030204" pitchFamily="34" charset="0"/>
            </a:endParaRPr>
          </a:p>
        </p:txBody>
      </p:sp>
      <p:sp>
        <p:nvSpPr>
          <p:cNvPr id="53" name="文本框 33">
            <a:extLst>
              <a:ext uri="{FF2B5EF4-FFF2-40B4-BE49-F238E27FC236}">
                <a16:creationId xmlns:a16="http://schemas.microsoft.com/office/drawing/2014/main" id="{42D1A958-8E31-4890-8405-BCA95CF15223}"/>
              </a:ext>
            </a:extLst>
          </p:cNvPr>
          <p:cNvSpPr txBox="1"/>
          <p:nvPr/>
        </p:nvSpPr>
        <p:spPr>
          <a:xfrm>
            <a:off x="6483603" y="664022"/>
            <a:ext cx="3316940" cy="646331"/>
          </a:xfrm>
          <a:prstGeom prst="rect">
            <a:avLst/>
          </a:prstGeom>
          <a:noFill/>
        </p:spPr>
        <p:txBody>
          <a:bodyPr wrap="square" rtlCol="0">
            <a:spAutoFit/>
          </a:bodyPr>
          <a:lstStyle/>
          <a:p>
            <a:pPr marL="0" marR="0" lvl="0" indent="0" defTabSz="95123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noProof="0" dirty="0">
                <a:ln>
                  <a:noFill/>
                </a:ln>
                <a:solidFill>
                  <a:schemeClr val="accent1">
                    <a:lumMod val="25000"/>
                  </a:schemeClr>
                </a:solidFill>
                <a:effectLst/>
                <a:uLnTx/>
                <a:uFillTx/>
                <a:latin typeface="Calibri" panose="020F0502020204030204" pitchFamily="34" charset="0"/>
                <a:ea typeface="等线" panose="02010600030101010101" pitchFamily="2" charset="-122"/>
                <a:cs typeface="+mn-cs"/>
              </a:rPr>
              <a:t>Introduction</a:t>
            </a:r>
          </a:p>
        </p:txBody>
      </p:sp>
      <p:sp>
        <p:nvSpPr>
          <p:cNvPr id="61" name="文本框 33">
            <a:extLst>
              <a:ext uri="{FF2B5EF4-FFF2-40B4-BE49-F238E27FC236}">
                <a16:creationId xmlns:a16="http://schemas.microsoft.com/office/drawing/2014/main" id="{25356007-BBD5-4668-80C4-CF39CA8AE06B}"/>
              </a:ext>
            </a:extLst>
          </p:cNvPr>
          <p:cNvSpPr txBox="1"/>
          <p:nvPr/>
        </p:nvSpPr>
        <p:spPr>
          <a:xfrm>
            <a:off x="6069490" y="1772153"/>
            <a:ext cx="4343397" cy="646331"/>
          </a:xfrm>
          <a:prstGeom prst="rect">
            <a:avLst/>
          </a:prstGeom>
          <a:noFill/>
        </p:spPr>
        <p:txBody>
          <a:bodyPr wrap="square" rtlCol="0">
            <a:spAutoFit/>
          </a:bodyPr>
          <a:lstStyle/>
          <a:p>
            <a:pPr marL="0" marR="0" lvl="0" indent="0" defTabSz="95123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noProof="0" dirty="0">
                <a:ln>
                  <a:noFill/>
                </a:ln>
                <a:solidFill>
                  <a:schemeClr val="accent1">
                    <a:lumMod val="25000"/>
                  </a:schemeClr>
                </a:solidFill>
                <a:effectLst/>
                <a:uLnTx/>
                <a:uFillTx/>
                <a:latin typeface="Calibri" panose="020F0502020204030204" pitchFamily="34" charset="0"/>
                <a:ea typeface="等线" panose="02010600030101010101" pitchFamily="2" charset="-122"/>
                <a:cs typeface="+mn-cs"/>
              </a:rPr>
              <a:t>Literature review</a:t>
            </a:r>
          </a:p>
        </p:txBody>
      </p:sp>
      <p:sp>
        <p:nvSpPr>
          <p:cNvPr id="63" name="文本框 33">
            <a:extLst>
              <a:ext uri="{FF2B5EF4-FFF2-40B4-BE49-F238E27FC236}">
                <a16:creationId xmlns:a16="http://schemas.microsoft.com/office/drawing/2014/main" id="{0162D62B-3139-4FA1-8FF5-CA87E19B8EDD}"/>
              </a:ext>
            </a:extLst>
          </p:cNvPr>
          <p:cNvSpPr txBox="1"/>
          <p:nvPr/>
        </p:nvSpPr>
        <p:spPr>
          <a:xfrm>
            <a:off x="5777361" y="3058066"/>
            <a:ext cx="4626945" cy="646331"/>
          </a:xfrm>
          <a:prstGeom prst="rect">
            <a:avLst/>
          </a:prstGeom>
          <a:noFill/>
        </p:spPr>
        <p:txBody>
          <a:bodyPr wrap="square" rtlCol="0">
            <a:spAutoFit/>
          </a:bodyPr>
          <a:lstStyle/>
          <a:p>
            <a:pPr marL="0" marR="0" lvl="0" indent="0" defTabSz="95123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noProof="0" dirty="0">
                <a:ln>
                  <a:noFill/>
                </a:ln>
                <a:solidFill>
                  <a:schemeClr val="accent1">
                    <a:lumMod val="25000"/>
                  </a:schemeClr>
                </a:solidFill>
                <a:effectLst/>
                <a:uLnTx/>
                <a:uFillTx/>
                <a:latin typeface="Calibri" panose="020F0502020204030204" pitchFamily="34" charset="0"/>
                <a:ea typeface="等线" panose="02010600030101010101" pitchFamily="2" charset="-122"/>
                <a:cs typeface="+mn-cs"/>
              </a:rPr>
              <a:t>Proposed method</a:t>
            </a:r>
          </a:p>
        </p:txBody>
      </p:sp>
      <p:sp>
        <p:nvSpPr>
          <p:cNvPr id="64" name="文本框 33">
            <a:extLst>
              <a:ext uri="{FF2B5EF4-FFF2-40B4-BE49-F238E27FC236}">
                <a16:creationId xmlns:a16="http://schemas.microsoft.com/office/drawing/2014/main" id="{86630C4D-D56A-4598-9F17-A35AB43ECE60}"/>
              </a:ext>
            </a:extLst>
          </p:cNvPr>
          <p:cNvSpPr txBox="1"/>
          <p:nvPr/>
        </p:nvSpPr>
        <p:spPr>
          <a:xfrm>
            <a:off x="5455214" y="4258884"/>
            <a:ext cx="4750907" cy="646331"/>
          </a:xfrm>
          <a:prstGeom prst="rect">
            <a:avLst/>
          </a:prstGeom>
          <a:noFill/>
        </p:spPr>
        <p:txBody>
          <a:bodyPr wrap="square" rtlCol="0">
            <a:spAutoFit/>
          </a:bodyPr>
          <a:lstStyle/>
          <a:p>
            <a:pPr marL="0" marR="0" lvl="0" indent="0" defTabSz="95123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noProof="0" dirty="0">
                <a:ln>
                  <a:noFill/>
                </a:ln>
                <a:solidFill>
                  <a:schemeClr val="accent1">
                    <a:lumMod val="25000"/>
                  </a:schemeClr>
                </a:solidFill>
                <a:effectLst/>
                <a:uLnTx/>
                <a:uFillTx/>
                <a:latin typeface="Calibri" panose="020F0502020204030204" pitchFamily="34" charset="0"/>
                <a:ea typeface="等线" panose="02010600030101010101" pitchFamily="2" charset="-122"/>
                <a:cs typeface="+mn-cs"/>
              </a:rPr>
              <a:t>Empirical study</a:t>
            </a:r>
          </a:p>
        </p:txBody>
      </p:sp>
      <p:sp>
        <p:nvSpPr>
          <p:cNvPr id="65" name="文本框 33">
            <a:extLst>
              <a:ext uri="{FF2B5EF4-FFF2-40B4-BE49-F238E27FC236}">
                <a16:creationId xmlns:a16="http://schemas.microsoft.com/office/drawing/2014/main" id="{64B97E92-FCB8-43C0-8B8D-5CE9F7731613}"/>
              </a:ext>
            </a:extLst>
          </p:cNvPr>
          <p:cNvSpPr txBox="1"/>
          <p:nvPr/>
        </p:nvSpPr>
        <p:spPr>
          <a:xfrm>
            <a:off x="5261704" y="5548024"/>
            <a:ext cx="3316940" cy="646331"/>
          </a:xfrm>
          <a:prstGeom prst="rect">
            <a:avLst/>
          </a:prstGeom>
          <a:noFill/>
        </p:spPr>
        <p:txBody>
          <a:bodyPr wrap="square" rtlCol="0">
            <a:spAutoFit/>
          </a:bodyPr>
          <a:lstStyle/>
          <a:p>
            <a:pPr marL="0" marR="0" lvl="0" indent="0" defTabSz="951230" rtl="0" eaLnBrk="1" fontAlgn="auto" latinLnBrk="0" hangingPunct="1">
              <a:lnSpc>
                <a:spcPct val="100000"/>
              </a:lnSpc>
              <a:spcBef>
                <a:spcPts val="0"/>
              </a:spcBef>
              <a:spcAft>
                <a:spcPts val="0"/>
              </a:spcAft>
              <a:buClrTx/>
              <a:buSzTx/>
              <a:buFontTx/>
              <a:buNone/>
              <a:tabLst/>
              <a:defRPr/>
            </a:pPr>
            <a:r>
              <a:rPr lang="en-US" altLang="zh-CN" sz="3600" b="1" dirty="0">
                <a:solidFill>
                  <a:schemeClr val="accent1">
                    <a:lumMod val="25000"/>
                  </a:schemeClr>
                </a:solidFill>
                <a:latin typeface="Calibri" panose="020F0502020204030204" pitchFamily="34" charset="0"/>
                <a:ea typeface="等线" panose="02010600030101010101" pitchFamily="2" charset="-122"/>
              </a:rPr>
              <a:t>Future work</a:t>
            </a:r>
            <a:endParaRPr kumimoji="0" lang="en-US" altLang="zh-CN" sz="3600" b="1" i="0" u="none" strike="noStrike" kern="1200" cap="none" spc="0" normalizeH="0" noProof="0" dirty="0">
              <a:ln>
                <a:noFill/>
              </a:ln>
              <a:solidFill>
                <a:schemeClr val="accent1">
                  <a:lumMod val="25000"/>
                </a:schemeClr>
              </a:solidFill>
              <a:effectLst/>
              <a:uLnTx/>
              <a:uFillTx/>
              <a:latin typeface="Calibri" panose="020F0502020204030204" pitchFamily="34" charset="0"/>
              <a:ea typeface="等线" panose="02010600030101010101" pitchFamily="2" charset="-122"/>
            </a:endParaRPr>
          </a:p>
        </p:txBody>
      </p:sp>
      <p:cxnSp>
        <p:nvCxnSpPr>
          <p:cNvPr id="77" name="直線接點 76">
            <a:extLst>
              <a:ext uri="{FF2B5EF4-FFF2-40B4-BE49-F238E27FC236}">
                <a16:creationId xmlns:a16="http://schemas.microsoft.com/office/drawing/2014/main" id="{BA0909A3-A6BA-40D3-BB0E-EF7BA57E1DD5}"/>
              </a:ext>
            </a:extLst>
          </p:cNvPr>
          <p:cNvCxnSpPr/>
          <p:nvPr/>
        </p:nvCxnSpPr>
        <p:spPr>
          <a:xfrm flipV="1">
            <a:off x="5740065" y="1388003"/>
            <a:ext cx="4461293" cy="8124"/>
          </a:xfrm>
          <a:prstGeom prst="line">
            <a:avLst/>
          </a:prstGeom>
          <a:solidFill>
            <a:srgbClr val="376092"/>
          </a:solidFill>
          <a:ln w="19050">
            <a:solidFill>
              <a:srgbClr val="376092"/>
            </a:solidFill>
          </a:ln>
        </p:spPr>
        <p:style>
          <a:lnRef idx="2">
            <a:schemeClr val="accent1">
              <a:shade val="50000"/>
            </a:schemeClr>
          </a:lnRef>
          <a:fillRef idx="1">
            <a:schemeClr val="accent1"/>
          </a:fillRef>
          <a:effectRef idx="0">
            <a:schemeClr val="accent1"/>
          </a:effectRef>
          <a:fontRef idx="minor">
            <a:schemeClr val="lt1"/>
          </a:fontRef>
        </p:style>
      </p:cxnSp>
      <p:cxnSp>
        <p:nvCxnSpPr>
          <p:cNvPr id="78" name="直線接點 77">
            <a:extLst>
              <a:ext uri="{FF2B5EF4-FFF2-40B4-BE49-F238E27FC236}">
                <a16:creationId xmlns:a16="http://schemas.microsoft.com/office/drawing/2014/main" id="{6200CE28-BA20-43FE-AFAB-2029214B62DB}"/>
              </a:ext>
            </a:extLst>
          </p:cNvPr>
          <p:cNvCxnSpPr/>
          <p:nvPr/>
        </p:nvCxnSpPr>
        <p:spPr>
          <a:xfrm flipV="1">
            <a:off x="5469503" y="2495455"/>
            <a:ext cx="4461293" cy="8124"/>
          </a:xfrm>
          <a:prstGeom prst="line">
            <a:avLst/>
          </a:prstGeom>
          <a:solidFill>
            <a:srgbClr val="376092"/>
          </a:solidFill>
          <a:ln w="19050">
            <a:solidFill>
              <a:srgbClr val="FFC000">
                <a:alpha val="70000"/>
              </a:srgb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9" name="直線接點 78">
            <a:extLst>
              <a:ext uri="{FF2B5EF4-FFF2-40B4-BE49-F238E27FC236}">
                <a16:creationId xmlns:a16="http://schemas.microsoft.com/office/drawing/2014/main" id="{3BA71524-5D7B-4568-AAD4-ACCA98755335}"/>
              </a:ext>
            </a:extLst>
          </p:cNvPr>
          <p:cNvCxnSpPr/>
          <p:nvPr/>
        </p:nvCxnSpPr>
        <p:spPr>
          <a:xfrm flipV="1">
            <a:off x="5120935" y="3782790"/>
            <a:ext cx="4461293" cy="8124"/>
          </a:xfrm>
          <a:prstGeom prst="line">
            <a:avLst/>
          </a:prstGeom>
          <a:solidFill>
            <a:srgbClr val="376092"/>
          </a:solidFill>
          <a:ln w="19050">
            <a:solidFill>
              <a:srgbClr val="376092"/>
            </a:solidFill>
          </a:ln>
        </p:spPr>
        <p:style>
          <a:lnRef idx="2">
            <a:schemeClr val="accent1">
              <a:shade val="50000"/>
            </a:schemeClr>
          </a:lnRef>
          <a:fillRef idx="1">
            <a:schemeClr val="accent1"/>
          </a:fillRef>
          <a:effectRef idx="0">
            <a:schemeClr val="accent1"/>
          </a:effectRef>
          <a:fontRef idx="minor">
            <a:schemeClr val="lt1"/>
          </a:fontRef>
        </p:style>
      </p:cxnSp>
      <p:cxnSp>
        <p:nvCxnSpPr>
          <p:cNvPr id="80" name="直線接點 79">
            <a:extLst>
              <a:ext uri="{FF2B5EF4-FFF2-40B4-BE49-F238E27FC236}">
                <a16:creationId xmlns:a16="http://schemas.microsoft.com/office/drawing/2014/main" id="{DDA66A15-2EC1-4EA2-8CDF-E33F0741E030}"/>
              </a:ext>
            </a:extLst>
          </p:cNvPr>
          <p:cNvCxnSpPr/>
          <p:nvPr/>
        </p:nvCxnSpPr>
        <p:spPr>
          <a:xfrm flipV="1">
            <a:off x="4814904" y="4957880"/>
            <a:ext cx="4461293" cy="8124"/>
          </a:xfrm>
          <a:prstGeom prst="line">
            <a:avLst/>
          </a:prstGeom>
          <a:solidFill>
            <a:srgbClr val="376092"/>
          </a:solidFill>
          <a:ln w="19050">
            <a:solidFill>
              <a:srgbClr val="FFC000">
                <a:alpha val="70000"/>
              </a:srgb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1" name="直線接點 80">
            <a:extLst>
              <a:ext uri="{FF2B5EF4-FFF2-40B4-BE49-F238E27FC236}">
                <a16:creationId xmlns:a16="http://schemas.microsoft.com/office/drawing/2014/main" id="{6A8835F3-49EE-442D-9A29-72863F2C440D}"/>
              </a:ext>
            </a:extLst>
          </p:cNvPr>
          <p:cNvCxnSpPr/>
          <p:nvPr/>
        </p:nvCxnSpPr>
        <p:spPr>
          <a:xfrm flipV="1">
            <a:off x="4465577" y="6249402"/>
            <a:ext cx="4461293" cy="8124"/>
          </a:xfrm>
          <a:prstGeom prst="line">
            <a:avLst/>
          </a:prstGeom>
          <a:solidFill>
            <a:srgbClr val="376092"/>
          </a:solidFill>
          <a:ln w="19050">
            <a:solidFill>
              <a:srgbClr val="376092"/>
            </a:solidFill>
          </a:ln>
        </p:spPr>
        <p:style>
          <a:lnRef idx="2">
            <a:schemeClr val="accent1">
              <a:shade val="50000"/>
            </a:schemeClr>
          </a:lnRef>
          <a:fillRef idx="1">
            <a:schemeClr val="accent1"/>
          </a:fillRef>
          <a:effectRef idx="0">
            <a:schemeClr val="accent1"/>
          </a:effectRef>
          <a:fontRef idx="minor">
            <a:schemeClr val="lt1"/>
          </a:fontRef>
        </p:style>
      </p:cxnSp>
      <p:sp>
        <p:nvSpPr>
          <p:cNvPr id="82" name="直角三角形 81">
            <a:extLst>
              <a:ext uri="{FF2B5EF4-FFF2-40B4-BE49-F238E27FC236}">
                <a16:creationId xmlns:a16="http://schemas.microsoft.com/office/drawing/2014/main" id="{1CBB606C-1154-4012-84D5-B6CFBF106E88}"/>
              </a:ext>
            </a:extLst>
          </p:cNvPr>
          <p:cNvSpPr/>
          <p:nvPr/>
        </p:nvSpPr>
        <p:spPr>
          <a:xfrm flipV="1">
            <a:off x="2543582" y="4878088"/>
            <a:ext cx="511240" cy="1979910"/>
          </a:xfrm>
          <a:prstGeom prst="rtTriangle">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直角三角形 82">
            <a:extLst>
              <a:ext uri="{FF2B5EF4-FFF2-40B4-BE49-F238E27FC236}">
                <a16:creationId xmlns:a16="http://schemas.microsoft.com/office/drawing/2014/main" id="{DE0F7BF8-F6D4-4EAA-A245-BCA5DF1C6D39}"/>
              </a:ext>
            </a:extLst>
          </p:cNvPr>
          <p:cNvSpPr/>
          <p:nvPr/>
        </p:nvSpPr>
        <p:spPr>
          <a:xfrm flipV="1">
            <a:off x="2533852" y="4872187"/>
            <a:ext cx="511240" cy="1979910"/>
          </a:xfrm>
          <a:prstGeom prst="rtTriangle">
            <a:avLst/>
          </a:prstGeom>
          <a:gradFill flip="none" rotWithShape="1">
            <a:gsLst>
              <a:gs pos="0">
                <a:schemeClr val="accent2">
                  <a:lumMod val="0"/>
                  <a:lumOff val="100000"/>
                  <a:alpha val="10000"/>
                </a:schemeClr>
              </a:gs>
              <a:gs pos="50000">
                <a:schemeClr val="accent2">
                  <a:lumMod val="0"/>
                  <a:lumOff val="100000"/>
                  <a:alpha val="20000"/>
                </a:schemeClr>
              </a:gs>
              <a:gs pos="100000">
                <a:schemeClr val="bg1">
                  <a:lumMod val="75000"/>
                  <a:alpha val="8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sz="3200">
              <a:solidFill>
                <a:srgbClr val="00A98B"/>
              </a:solidFill>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15397252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標題 1">
            <a:extLst>
              <a:ext uri="{FF2B5EF4-FFF2-40B4-BE49-F238E27FC236}">
                <a16:creationId xmlns:a16="http://schemas.microsoft.com/office/drawing/2014/main" id="{12854073-B384-41E7-9CDB-AC4476A9D6AE}"/>
              </a:ext>
            </a:extLst>
          </p:cNvPr>
          <p:cNvSpPr txBox="1">
            <a:spLocks/>
          </p:cNvSpPr>
          <p:nvPr/>
        </p:nvSpPr>
        <p:spPr>
          <a:xfrm>
            <a:off x="805748" y="485706"/>
            <a:ext cx="5317649" cy="13142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spcAft>
                <a:spcPts val="600"/>
              </a:spcAft>
              <a:defRPr/>
            </a:pPr>
            <a:r>
              <a:rPr kumimoji="1" lang="en-US" altLang="zh-TW" sz="2400" b="1" dirty="0">
                <a:solidFill>
                  <a:prstClr val="black"/>
                </a:solidFill>
                <a:latin typeface="+mn-lt"/>
                <a:ea typeface="微軟正黑體" panose="020B0604030504040204" pitchFamily="34" charset="-120"/>
              </a:rPr>
              <a:t>Test data setting</a:t>
            </a:r>
            <a:endParaRPr kumimoji="1" lang="en-US" altLang="zh-TW" sz="2400" b="1" dirty="0">
              <a:solidFill>
                <a:prstClr val="black">
                  <a:lumMod val="85000"/>
                  <a:lumOff val="15000"/>
                </a:prstClr>
              </a:solidFill>
              <a:latin typeface="+mn-lt"/>
            </a:endParaRPr>
          </a:p>
        </p:txBody>
      </p:sp>
      <p:sp>
        <p:nvSpPr>
          <p:cNvPr id="50" name="矩形 49">
            <a:extLst>
              <a:ext uri="{FF2B5EF4-FFF2-40B4-BE49-F238E27FC236}">
                <a16:creationId xmlns:a16="http://schemas.microsoft.com/office/drawing/2014/main" id="{72B4BCE7-8687-4B47-A0A3-8DCD6D485658}"/>
              </a:ext>
            </a:extLst>
          </p:cNvPr>
          <p:cNvSpPr/>
          <p:nvPr/>
        </p:nvSpPr>
        <p:spPr>
          <a:xfrm>
            <a:off x="429053" y="747159"/>
            <a:ext cx="207264" cy="791302"/>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noProof="0">
              <a:ln>
                <a:noFill/>
              </a:ln>
              <a:solidFill>
                <a:srgbClr val="00A98B"/>
              </a:solidFill>
              <a:effectLst/>
              <a:uLnTx/>
              <a:uFillTx/>
              <a:latin typeface="Calibri" panose="020F0502020204030204" pitchFamily="34" charset="0"/>
              <a:ea typeface="等线" panose="02010600030101010101" pitchFamily="2" charset="-122"/>
              <a:cs typeface="Arial" panose="020B0604020202020204" pitchFamily="34" charset="0"/>
            </a:endParaRPr>
          </a:p>
        </p:txBody>
      </p:sp>
      <p:pic>
        <p:nvPicPr>
          <p:cNvPr id="27" name="Picture 2" descr="「台北科技大學」的圖片搜尋結果">
            <a:extLst>
              <a:ext uri="{FF2B5EF4-FFF2-40B4-BE49-F238E27FC236}">
                <a16:creationId xmlns:a16="http://schemas.microsoft.com/office/drawing/2014/main" id="{A96E6410-838E-4E07-BFB0-D5E29AA6D5C9}"/>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224490" y="74790"/>
            <a:ext cx="976954" cy="574724"/>
          </a:xfrm>
          <a:prstGeom prst="rect">
            <a:avLst/>
          </a:prstGeom>
          <a:noFill/>
          <a:extLst>
            <a:ext uri="{909E8E84-426E-40DD-AFC4-6F175D3DCCD1}">
              <a14:hiddenFill xmlns:a14="http://schemas.microsoft.com/office/drawing/2010/main">
                <a:solidFill>
                  <a:srgbClr val="FFFFFF"/>
                </a:solidFill>
              </a14:hiddenFill>
            </a:ext>
          </a:extLst>
        </p:spPr>
      </p:pic>
      <p:sp>
        <p:nvSpPr>
          <p:cNvPr id="30" name="矩形 29">
            <a:extLst>
              <a:ext uri="{FF2B5EF4-FFF2-40B4-BE49-F238E27FC236}">
                <a16:creationId xmlns:a16="http://schemas.microsoft.com/office/drawing/2014/main" id="{0479ACCD-090B-4919-9371-51D14A14A758}"/>
              </a:ext>
            </a:extLst>
          </p:cNvPr>
          <p:cNvSpPr/>
          <p:nvPr/>
        </p:nvSpPr>
        <p:spPr>
          <a:xfrm>
            <a:off x="443659" y="759685"/>
            <a:ext cx="207264" cy="791302"/>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noProof="0">
              <a:ln>
                <a:noFill/>
              </a:ln>
              <a:solidFill>
                <a:srgbClr val="00A98B"/>
              </a:solidFill>
              <a:effectLst/>
              <a:uLnTx/>
              <a:uFillTx/>
              <a:latin typeface="Calibri" panose="020F0502020204030204" pitchFamily="34" charset="0"/>
              <a:ea typeface="等线" panose="02010600030101010101" pitchFamily="2" charset="-122"/>
              <a:cs typeface="Arial" panose="020B0604020202020204" pitchFamily="34" charset="0"/>
            </a:endParaRPr>
          </a:p>
        </p:txBody>
      </p:sp>
      <p:cxnSp>
        <p:nvCxnSpPr>
          <p:cNvPr id="31" name="直接连接符 26">
            <a:extLst>
              <a:ext uri="{FF2B5EF4-FFF2-40B4-BE49-F238E27FC236}">
                <a16:creationId xmlns:a16="http://schemas.microsoft.com/office/drawing/2014/main" id="{013BF7FA-DCE8-4163-91DA-FCDEB4817DFD}"/>
              </a:ext>
            </a:extLst>
          </p:cNvPr>
          <p:cNvCxnSpPr/>
          <p:nvPr/>
        </p:nvCxnSpPr>
        <p:spPr>
          <a:xfrm>
            <a:off x="736267" y="759685"/>
            <a:ext cx="0" cy="79130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9" name="文字方塊 23">
            <a:extLst>
              <a:ext uri="{FF2B5EF4-FFF2-40B4-BE49-F238E27FC236}">
                <a16:creationId xmlns:a16="http://schemas.microsoft.com/office/drawing/2014/main" id="{6A7652B4-9F9F-4DCF-8EA4-EE85C61C7E54}"/>
              </a:ext>
            </a:extLst>
          </p:cNvPr>
          <p:cNvSpPr txBox="1"/>
          <p:nvPr/>
        </p:nvSpPr>
        <p:spPr>
          <a:xfrm>
            <a:off x="11509523" y="6403983"/>
            <a:ext cx="1785009" cy="3481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sz="1600" b="0" i="0" u="none" strike="noStrike" kern="1200" cap="none" spc="0" normalizeH="0" noProof="0" dirty="0">
                <a:ln>
                  <a:noFill/>
                </a:ln>
                <a:solidFill>
                  <a:prstClr val="white">
                    <a:lumMod val="50000"/>
                  </a:prstClr>
                </a:solidFill>
                <a:effectLst/>
                <a:uLnTx/>
                <a:uFillTx/>
                <a:latin typeface="Calibri" panose="020F0502020204030204" pitchFamily="34" charset="0"/>
                <a:ea typeface="Georgia" charset="0"/>
                <a:cs typeface="Georgia" charset="0"/>
              </a:rPr>
              <a:t>  </a:t>
            </a:r>
            <a:fld id="{9F01719C-F466-4CE8-852F-0BDF474F10FB}" type="slidenum">
              <a:rPr kumimoji="1" lang="en-US" altLang="zh-TW" sz="1600" b="0" i="0" u="none" strike="noStrike" kern="1200" cap="none" spc="0" normalizeH="0" noProof="0" smtClean="0">
                <a:ln>
                  <a:noFill/>
                </a:ln>
                <a:solidFill>
                  <a:prstClr val="white">
                    <a:lumMod val="50000"/>
                  </a:prstClr>
                </a:solidFill>
                <a:effectLst/>
                <a:uLnTx/>
                <a:uFillTx/>
                <a:latin typeface="Calibri" panose="020F0502020204030204" pitchFamily="34" charset="0"/>
                <a:ea typeface="Georgia" charset="0"/>
                <a:cs typeface="Georgia" charset="0"/>
              </a:rPr>
              <a:pPr marL="0" marR="0" lvl="0" indent="0" algn="l" defTabSz="914400" rtl="0" eaLnBrk="1" fontAlgn="auto" latinLnBrk="0" hangingPunct="1">
                <a:lnSpc>
                  <a:spcPct val="100000"/>
                </a:lnSpc>
                <a:spcBef>
                  <a:spcPts val="0"/>
                </a:spcBef>
                <a:spcAft>
                  <a:spcPts val="0"/>
                </a:spcAft>
                <a:buClrTx/>
                <a:buSzTx/>
                <a:buFontTx/>
                <a:buNone/>
                <a:tabLst/>
                <a:defRPr/>
              </a:pPr>
              <a:t>20</a:t>
            </a:fld>
            <a:endParaRPr kumimoji="1" lang="zh-TW" altLang="en-US" sz="1600" b="0" i="0" u="none" strike="noStrike" kern="1200" cap="none" spc="0" normalizeH="0" noProof="0" dirty="0">
              <a:ln>
                <a:noFill/>
              </a:ln>
              <a:solidFill>
                <a:prstClr val="white">
                  <a:lumMod val="50000"/>
                </a:prstClr>
              </a:solidFill>
              <a:effectLst/>
              <a:uLnTx/>
              <a:uFillTx/>
              <a:latin typeface="Calibri" panose="020F0502020204030204" pitchFamily="34" charset="0"/>
              <a:ea typeface="Georgia" charset="0"/>
              <a:cs typeface="Georgia" charset="0"/>
            </a:endParaRPr>
          </a:p>
        </p:txBody>
      </p:sp>
      <p:sp>
        <p:nvSpPr>
          <p:cNvPr id="37" name="內容版面配置區 2">
            <a:extLst>
              <a:ext uri="{FF2B5EF4-FFF2-40B4-BE49-F238E27FC236}">
                <a16:creationId xmlns:a16="http://schemas.microsoft.com/office/drawing/2014/main" id="{27771AA2-A168-4842-855C-D3F67D9E42F4}"/>
              </a:ext>
            </a:extLst>
          </p:cNvPr>
          <p:cNvSpPr txBox="1">
            <a:spLocks/>
          </p:cNvSpPr>
          <p:nvPr/>
        </p:nvSpPr>
        <p:spPr>
          <a:xfrm>
            <a:off x="853752" y="2727410"/>
            <a:ext cx="4785047" cy="31708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TW" sz="1800" dirty="0"/>
              <a:t>Generate 1000 records for each type of anomaly based on their degree of severity.</a:t>
            </a:r>
          </a:p>
          <a:p>
            <a:pPr marL="0" indent="0">
              <a:buNone/>
            </a:pPr>
            <a:endParaRPr lang="en-US" altLang="zh-TW" sz="1800" dirty="0"/>
          </a:p>
          <a:p>
            <a:pPr marL="0" indent="0">
              <a:buNone/>
            </a:pPr>
            <a:endParaRPr lang="en-US" altLang="zh-TW" sz="1800" dirty="0"/>
          </a:p>
          <a:p>
            <a:pPr marL="0" indent="0">
              <a:buNone/>
            </a:pPr>
            <a:endParaRPr lang="en-US" altLang="zh-TW" sz="1800" dirty="0"/>
          </a:p>
          <a:p>
            <a:pPr marL="0" indent="0">
              <a:buNone/>
            </a:pPr>
            <a:endParaRPr lang="en-US" altLang="zh-TW" sz="1800" dirty="0"/>
          </a:p>
          <a:p>
            <a:pPr marL="0" indent="0">
              <a:buNone/>
            </a:pPr>
            <a:endParaRPr lang="en-US" altLang="zh-TW" sz="1800" dirty="0"/>
          </a:p>
          <a:p>
            <a:pPr marL="0" indent="0">
              <a:buNone/>
            </a:pPr>
            <a:r>
              <a:rPr lang="en-US" altLang="zh-TW" sz="1800" dirty="0"/>
              <a:t>Repeat the testing process 10 times and average the results for evaluation.</a:t>
            </a:r>
          </a:p>
        </p:txBody>
      </p:sp>
      <p:sp>
        <p:nvSpPr>
          <p:cNvPr id="39" name="內容版面配置區 2">
            <a:extLst>
              <a:ext uri="{FF2B5EF4-FFF2-40B4-BE49-F238E27FC236}">
                <a16:creationId xmlns:a16="http://schemas.microsoft.com/office/drawing/2014/main" id="{6F4547A4-66AB-4EE1-804E-375C1BAEFF5D}"/>
              </a:ext>
            </a:extLst>
          </p:cNvPr>
          <p:cNvSpPr txBox="1">
            <a:spLocks/>
          </p:cNvSpPr>
          <p:nvPr/>
        </p:nvSpPr>
        <p:spPr>
          <a:xfrm>
            <a:off x="853753" y="1488343"/>
            <a:ext cx="4428486" cy="11436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altLang="zh-TW" sz="2000" dirty="0"/>
              <a:t>Testing set : </a:t>
            </a:r>
          </a:p>
          <a:p>
            <a:pPr marL="0" indent="0" algn="just">
              <a:buNone/>
            </a:pPr>
            <a:r>
              <a:rPr lang="en-US" altLang="zh-TW" sz="1800" dirty="0"/>
              <a:t>No. Normal</a:t>
            </a:r>
            <a:r>
              <a:rPr lang="zh-TW" altLang="en-US" sz="1800" dirty="0"/>
              <a:t> </a:t>
            </a:r>
            <a:r>
              <a:rPr lang="en-US" altLang="zh-TW" sz="1800" dirty="0"/>
              <a:t>data : 704</a:t>
            </a:r>
          </a:p>
          <a:p>
            <a:pPr marL="0" indent="0" algn="just">
              <a:buNone/>
            </a:pPr>
            <a:r>
              <a:rPr lang="en-US" altLang="zh-TW" sz="1800" dirty="0"/>
              <a:t>No. abnormal data : </a:t>
            </a:r>
          </a:p>
        </p:txBody>
      </p:sp>
      <p:grpSp>
        <p:nvGrpSpPr>
          <p:cNvPr id="40" name="群組 39">
            <a:extLst>
              <a:ext uri="{FF2B5EF4-FFF2-40B4-BE49-F238E27FC236}">
                <a16:creationId xmlns:a16="http://schemas.microsoft.com/office/drawing/2014/main" id="{FBF99E93-0A78-40F4-804F-9E1940768AB1}"/>
              </a:ext>
            </a:extLst>
          </p:cNvPr>
          <p:cNvGrpSpPr/>
          <p:nvPr/>
        </p:nvGrpSpPr>
        <p:grpSpPr>
          <a:xfrm>
            <a:off x="1268954" y="222815"/>
            <a:ext cx="9950174" cy="228068"/>
            <a:chOff x="3" y="302483"/>
            <a:chExt cx="12191997" cy="584393"/>
          </a:xfrm>
        </p:grpSpPr>
        <p:sp>
          <p:nvSpPr>
            <p:cNvPr id="41" name="五邊形 12">
              <a:extLst>
                <a:ext uri="{FF2B5EF4-FFF2-40B4-BE49-F238E27FC236}">
                  <a16:creationId xmlns:a16="http://schemas.microsoft.com/office/drawing/2014/main" id="{6E6393E1-83E9-45C7-AACA-70C329BEB85F}"/>
                </a:ext>
              </a:extLst>
            </p:cNvPr>
            <p:cNvSpPr/>
            <p:nvPr/>
          </p:nvSpPr>
          <p:spPr>
            <a:xfrm>
              <a:off x="3" y="302483"/>
              <a:ext cx="2061141" cy="584393"/>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Introduction</a:t>
              </a:r>
            </a:p>
          </p:txBody>
        </p:sp>
        <p:sp>
          <p:nvSpPr>
            <p:cNvPr id="42" name="五邊形 13">
              <a:extLst>
                <a:ext uri="{FF2B5EF4-FFF2-40B4-BE49-F238E27FC236}">
                  <a16:creationId xmlns:a16="http://schemas.microsoft.com/office/drawing/2014/main" id="{C9CB492A-FB5A-4F8E-8720-E48CE87FA034}"/>
                </a:ext>
              </a:extLst>
            </p:cNvPr>
            <p:cNvSpPr/>
            <p:nvPr/>
          </p:nvSpPr>
          <p:spPr>
            <a:xfrm>
              <a:off x="2061144" y="309426"/>
              <a:ext cx="2195548" cy="575971"/>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Literature Review</a:t>
              </a:r>
              <a:endParaRPr kumimoji="0" lang="en-US" altLang="zh-TW" sz="1200" b="1" i="0" u="none" strike="noStrike" kern="0" cap="none" spc="0" normalizeH="0" baseline="0" noProof="0" dirty="0">
                <a:ln>
                  <a:noFill/>
                </a:ln>
                <a:solidFill>
                  <a:prstClr val="black"/>
                </a:solidFill>
                <a:effectLst/>
                <a:uLnTx/>
                <a:uFillTx/>
                <a:ea typeface="微軟正黑體"/>
                <a:cs typeface="+mn-cs"/>
              </a:endParaRPr>
            </a:p>
          </p:txBody>
        </p:sp>
        <p:sp>
          <p:nvSpPr>
            <p:cNvPr id="43" name="五邊形 14">
              <a:extLst>
                <a:ext uri="{FF2B5EF4-FFF2-40B4-BE49-F238E27FC236}">
                  <a16:creationId xmlns:a16="http://schemas.microsoft.com/office/drawing/2014/main" id="{558B4D0B-9033-4B35-A1D2-EF63E2E1113E}"/>
                </a:ext>
              </a:extLst>
            </p:cNvPr>
            <p:cNvSpPr/>
            <p:nvPr/>
          </p:nvSpPr>
          <p:spPr>
            <a:xfrm>
              <a:off x="4256692" y="302484"/>
              <a:ext cx="2417377" cy="559598"/>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Proposed Methods</a:t>
              </a:r>
              <a:endParaRPr kumimoji="0" lang="en-US" altLang="zh-TW" sz="1200" b="1" i="0" u="none" strike="noStrike" kern="0" cap="none" spc="0" normalizeH="0" baseline="0" noProof="0" dirty="0">
                <a:ln>
                  <a:noFill/>
                </a:ln>
                <a:solidFill>
                  <a:prstClr val="black"/>
                </a:solidFill>
                <a:effectLst/>
                <a:uLnTx/>
                <a:uFillTx/>
                <a:ea typeface="微軟正黑體"/>
                <a:cs typeface="+mn-cs"/>
              </a:endParaRPr>
            </a:p>
          </p:txBody>
        </p:sp>
        <p:sp>
          <p:nvSpPr>
            <p:cNvPr id="44" name="五邊形 16">
              <a:extLst>
                <a:ext uri="{FF2B5EF4-FFF2-40B4-BE49-F238E27FC236}">
                  <a16:creationId xmlns:a16="http://schemas.microsoft.com/office/drawing/2014/main" id="{1BE1BCFD-B48D-485C-99C5-ED7489EE6D58}"/>
                </a:ext>
              </a:extLst>
            </p:cNvPr>
            <p:cNvSpPr/>
            <p:nvPr/>
          </p:nvSpPr>
          <p:spPr>
            <a:xfrm>
              <a:off x="6674068" y="302483"/>
              <a:ext cx="2606565" cy="552655"/>
            </a:xfrm>
            <a:prstGeom prst="homePlat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kern="0">
                  <a:solidFill>
                    <a:prstClr val="black"/>
                  </a:solidFill>
                  <a:latin typeface="Calibri" panose="020F0502020204030204" pitchFamily="34" charset="0"/>
                </a:rPr>
                <a:t>Empirical</a:t>
              </a:r>
              <a:r>
                <a:rPr lang="zh-TW" altLang="en-US" sz="1200" b="1" kern="0">
                  <a:solidFill>
                    <a:prstClr val="black"/>
                  </a:solidFill>
                  <a:latin typeface="Calibri" panose="020F0502020204030204" pitchFamily="34" charset="0"/>
                </a:rPr>
                <a:t> </a:t>
              </a:r>
              <a:r>
                <a:rPr lang="en-US" altLang="zh-TW" sz="1200" b="1" kern="0" dirty="0">
                  <a:solidFill>
                    <a:prstClr val="black"/>
                  </a:solidFill>
                  <a:latin typeface="Calibri" panose="020F0502020204030204" pitchFamily="34" charset="0"/>
                </a:rPr>
                <a:t>Study</a:t>
              </a:r>
            </a:p>
          </p:txBody>
        </p:sp>
        <p:sp>
          <p:nvSpPr>
            <p:cNvPr id="45" name="五邊形 17">
              <a:extLst>
                <a:ext uri="{FF2B5EF4-FFF2-40B4-BE49-F238E27FC236}">
                  <a16:creationId xmlns:a16="http://schemas.microsoft.com/office/drawing/2014/main" id="{DDB0ECF3-85CA-4CC1-A5C1-CEB1BD33658E}"/>
                </a:ext>
              </a:extLst>
            </p:cNvPr>
            <p:cNvSpPr/>
            <p:nvPr/>
          </p:nvSpPr>
          <p:spPr>
            <a:xfrm>
              <a:off x="9280634" y="309426"/>
              <a:ext cx="2911366" cy="552655"/>
            </a:xfrm>
            <a:prstGeom prst="homePlat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TW" sz="1200" b="1" kern="0" dirty="0">
                  <a:solidFill>
                    <a:prstClr val="black"/>
                  </a:solidFill>
                  <a:latin typeface="Calibri" panose="020F0502020204030204" pitchFamily="34" charset="0"/>
                </a:rPr>
                <a:t>Conclusion</a:t>
              </a:r>
            </a:p>
          </p:txBody>
        </p:sp>
      </p:grpSp>
      <p:graphicFrame>
        <p:nvGraphicFramePr>
          <p:cNvPr id="46" name="表格 45">
            <a:extLst>
              <a:ext uri="{FF2B5EF4-FFF2-40B4-BE49-F238E27FC236}">
                <a16:creationId xmlns:a16="http://schemas.microsoft.com/office/drawing/2014/main" id="{5F57327D-6CE7-485A-9C70-397F97A031BF}"/>
              </a:ext>
            </a:extLst>
          </p:cNvPr>
          <p:cNvGraphicFramePr>
            <a:graphicFrameLocks noGrp="1"/>
          </p:cNvGraphicFramePr>
          <p:nvPr>
            <p:extLst>
              <p:ext uri="{D42A27DB-BD31-4B8C-83A1-F6EECF244321}">
                <p14:modId xmlns:p14="http://schemas.microsoft.com/office/powerpoint/2010/main" val="2626083652"/>
              </p:ext>
            </p:extLst>
          </p:nvPr>
        </p:nvGraphicFramePr>
        <p:xfrm>
          <a:off x="1552170" y="3305647"/>
          <a:ext cx="3261050" cy="1858857"/>
        </p:xfrm>
        <a:graphic>
          <a:graphicData uri="http://schemas.openxmlformats.org/drawingml/2006/table">
            <a:tbl>
              <a:tblPr firstRow="1" bandRow="1">
                <a:tableStyleId>{5C22544A-7EE6-4342-B048-85BDC9FD1C3A}</a:tableStyleId>
              </a:tblPr>
              <a:tblGrid>
                <a:gridCol w="1363042">
                  <a:extLst>
                    <a:ext uri="{9D8B030D-6E8A-4147-A177-3AD203B41FA5}">
                      <a16:colId xmlns:a16="http://schemas.microsoft.com/office/drawing/2014/main" val="805470287"/>
                    </a:ext>
                  </a:extLst>
                </a:gridCol>
                <a:gridCol w="1898008">
                  <a:extLst>
                    <a:ext uri="{9D8B030D-6E8A-4147-A177-3AD203B41FA5}">
                      <a16:colId xmlns:a16="http://schemas.microsoft.com/office/drawing/2014/main" val="2213452499"/>
                    </a:ext>
                  </a:extLst>
                </a:gridCol>
              </a:tblGrid>
              <a:tr h="365337">
                <a:tc>
                  <a:txBody>
                    <a:bodyPr/>
                    <a:lstStyle/>
                    <a:p>
                      <a:pPr algn="ctr"/>
                      <a:r>
                        <a:rPr lang="en-US" altLang="zh-TW" sz="1600" dirty="0">
                          <a:solidFill>
                            <a:schemeClr val="tx1"/>
                          </a:solidFill>
                        </a:rPr>
                        <a:t>Sample type</a:t>
                      </a:r>
                      <a:endParaRPr lang="zh-TW" altLang="en-US" sz="1600" dirty="0">
                        <a:solidFill>
                          <a:schemeClr val="tx1"/>
                        </a:solidFill>
                      </a:endParaRPr>
                    </a:p>
                  </a:txBody>
                  <a:tcPr anchor="ctr">
                    <a:solidFill>
                      <a:srgbClr val="90BFD0"/>
                    </a:solidFill>
                  </a:tcPr>
                </a:tc>
                <a:tc>
                  <a:txBody>
                    <a:bodyPr/>
                    <a:lstStyle/>
                    <a:p>
                      <a:pPr algn="ctr"/>
                      <a:endParaRPr lang="zh-TW" altLang="en-US" sz="1600" dirty="0">
                        <a:solidFill>
                          <a:schemeClr val="tx1"/>
                        </a:solidFill>
                      </a:endParaRPr>
                    </a:p>
                  </a:txBody>
                  <a:tcPr anchor="ctr">
                    <a:solidFill>
                      <a:srgbClr val="90BFD0"/>
                    </a:solidFill>
                  </a:tcPr>
                </a:tc>
                <a:extLst>
                  <a:ext uri="{0D108BD9-81ED-4DB2-BD59-A6C34878D82A}">
                    <a16:rowId xmlns:a16="http://schemas.microsoft.com/office/drawing/2014/main" val="3515234500"/>
                  </a:ext>
                </a:extLst>
              </a:tr>
              <a:tr h="0">
                <a:tc>
                  <a:txBody>
                    <a:bodyPr/>
                    <a:lstStyle/>
                    <a:p>
                      <a:pPr algn="ctr"/>
                      <a:r>
                        <a:rPr lang="en-US" altLang="zh-TW" sz="1600" dirty="0"/>
                        <a:t>Normal </a:t>
                      </a:r>
                      <a:endParaRPr lang="zh-TW" altLang="en-US" sz="1600" dirty="0"/>
                    </a:p>
                  </a:txBody>
                  <a:tcPr anchor="ctr">
                    <a:solidFill>
                      <a:srgbClr val="90BFD0">
                        <a:alpha val="5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704</a:t>
                      </a:r>
                      <a:endParaRPr lang="zh-TW" altLang="en-US" sz="1600" dirty="0"/>
                    </a:p>
                  </a:txBody>
                  <a:tcPr anchor="ctr">
                    <a:solidFill>
                      <a:srgbClr val="90BFD0">
                        <a:alpha val="50000"/>
                      </a:srgbClr>
                    </a:solidFill>
                  </a:tcPr>
                </a:tc>
                <a:extLst>
                  <a:ext uri="{0D108BD9-81ED-4DB2-BD59-A6C34878D82A}">
                    <a16:rowId xmlns:a16="http://schemas.microsoft.com/office/drawing/2014/main" val="3223767060"/>
                  </a:ext>
                </a:extLst>
              </a:tr>
              <a:tr h="0">
                <a:tc>
                  <a:txBody>
                    <a:bodyPr/>
                    <a:lstStyle/>
                    <a:p>
                      <a:pPr algn="ctr"/>
                      <a:r>
                        <a:rPr lang="en-US" altLang="zh-TW" sz="1600" dirty="0"/>
                        <a:t>Abnormal</a:t>
                      </a:r>
                    </a:p>
                    <a:p>
                      <a:pPr algn="ctr"/>
                      <a:r>
                        <a:rPr lang="en-US" altLang="zh-TW" sz="1600" dirty="0"/>
                        <a:t>(total 8</a:t>
                      </a:r>
                      <a:r>
                        <a:rPr lang="zh-TW" altLang="en-US" sz="1600" dirty="0"/>
                        <a:t> </a:t>
                      </a:r>
                      <a:r>
                        <a:rPr lang="en-US" altLang="zh-TW" sz="1600" dirty="0"/>
                        <a:t>type)</a:t>
                      </a:r>
                      <a:endParaRPr lang="zh-TW" altLang="en-US" sz="1600" dirty="0"/>
                    </a:p>
                  </a:txBody>
                  <a:tcPr anchor="ctr">
                    <a:solidFill>
                      <a:srgbClr val="90BFD0">
                        <a:alpha val="30000"/>
                      </a:srgbClr>
                    </a:solidFill>
                  </a:tcPr>
                </a:tc>
                <a:tc>
                  <a:txBody>
                    <a:bodyPr/>
                    <a:lstStyle/>
                    <a:p>
                      <a:pPr algn="ctr"/>
                      <a:r>
                        <a:rPr lang="en-US" altLang="zh-TW" sz="1600" dirty="0"/>
                        <a:t>100(each type)</a:t>
                      </a:r>
                      <a:endParaRPr lang="zh-TW" altLang="en-US" sz="1600" dirty="0"/>
                    </a:p>
                  </a:txBody>
                  <a:tcPr anchor="ctr">
                    <a:solidFill>
                      <a:srgbClr val="90BFD0">
                        <a:alpha val="30000"/>
                      </a:srgbClr>
                    </a:solidFill>
                  </a:tcPr>
                </a:tc>
                <a:extLst>
                  <a:ext uri="{0D108BD9-81ED-4DB2-BD59-A6C34878D82A}">
                    <a16:rowId xmlns:a16="http://schemas.microsoft.com/office/drawing/2014/main" val="3073601325"/>
                  </a:ext>
                </a:extLst>
              </a:tr>
              <a:tr h="370840">
                <a:tc>
                  <a:txBody>
                    <a:bodyPr/>
                    <a:lstStyle/>
                    <a:p>
                      <a:pPr algn="ctr"/>
                      <a:r>
                        <a:rPr lang="en-US" altLang="zh-TW" sz="1600" dirty="0"/>
                        <a:t>Total No. sample</a:t>
                      </a:r>
                      <a:endParaRPr lang="zh-TW" altLang="en-US" sz="1600" dirty="0"/>
                    </a:p>
                  </a:txBody>
                  <a:tcPr anchor="ctr">
                    <a:solidFill>
                      <a:srgbClr val="90BFD0">
                        <a:alpha val="50000"/>
                      </a:srgbClr>
                    </a:solidFill>
                  </a:tcPr>
                </a:tc>
                <a:tc>
                  <a:txBody>
                    <a:bodyPr/>
                    <a:lstStyle/>
                    <a:p>
                      <a:pPr algn="ctr"/>
                      <a:r>
                        <a:rPr lang="en-US" altLang="zh-TW" sz="1600" dirty="0"/>
                        <a:t>1504</a:t>
                      </a:r>
                      <a:endParaRPr lang="zh-TW" altLang="en-US" sz="1600" dirty="0"/>
                    </a:p>
                  </a:txBody>
                  <a:tcPr anchor="ctr">
                    <a:solidFill>
                      <a:srgbClr val="90BFD0">
                        <a:alpha val="50000"/>
                      </a:srgbClr>
                    </a:solidFill>
                  </a:tcPr>
                </a:tc>
                <a:extLst>
                  <a:ext uri="{0D108BD9-81ED-4DB2-BD59-A6C34878D82A}">
                    <a16:rowId xmlns:a16="http://schemas.microsoft.com/office/drawing/2014/main" val="2282030724"/>
                  </a:ext>
                </a:extLst>
              </a:tr>
            </a:tbl>
          </a:graphicData>
        </a:graphic>
      </p:graphicFrame>
      <p:sp>
        <p:nvSpPr>
          <p:cNvPr id="3" name="矩形 2">
            <a:extLst>
              <a:ext uri="{FF2B5EF4-FFF2-40B4-BE49-F238E27FC236}">
                <a16:creationId xmlns:a16="http://schemas.microsoft.com/office/drawing/2014/main" id="{0FC1B844-30C2-4CE7-9994-8955C0CA4356}"/>
              </a:ext>
            </a:extLst>
          </p:cNvPr>
          <p:cNvSpPr/>
          <p:nvPr/>
        </p:nvSpPr>
        <p:spPr>
          <a:xfrm>
            <a:off x="862499" y="5803398"/>
            <a:ext cx="5260898" cy="1200329"/>
          </a:xfrm>
          <a:prstGeom prst="rect">
            <a:avLst/>
          </a:prstGeom>
        </p:spPr>
        <p:txBody>
          <a:bodyPr wrap="square">
            <a:spAutoFit/>
          </a:bodyPr>
          <a:lstStyle/>
          <a:p>
            <a:r>
              <a:rPr lang="en-US" altLang="zh-TW" dirty="0"/>
              <a:t>Each indicator use the </a:t>
            </a:r>
            <a:r>
              <a:rPr lang="en-US" altLang="zh-TW" dirty="0">
                <a:solidFill>
                  <a:srgbClr val="FF0000"/>
                </a:solidFill>
              </a:rPr>
              <a:t>95th percentile </a:t>
            </a:r>
            <a:r>
              <a:rPr lang="en-US" altLang="zh-TW" dirty="0"/>
              <a:t>of the training set results and fine-tuned with the validation </a:t>
            </a:r>
          </a:p>
          <a:p>
            <a:r>
              <a:rPr lang="en-US" altLang="zh-TW" dirty="0"/>
              <a:t>Integrated index threshold setting is </a:t>
            </a:r>
            <a:r>
              <a:rPr lang="en-US" altLang="zh-TW" dirty="0">
                <a:solidFill>
                  <a:srgbClr val="FF0000"/>
                </a:solidFill>
              </a:rPr>
              <a:t>1</a:t>
            </a:r>
          </a:p>
          <a:p>
            <a:endParaRPr lang="zh-TW" altLang="en-US" dirty="0"/>
          </a:p>
        </p:txBody>
      </p:sp>
      <p:graphicFrame>
        <p:nvGraphicFramePr>
          <p:cNvPr id="47" name="表格 46">
            <a:extLst>
              <a:ext uri="{FF2B5EF4-FFF2-40B4-BE49-F238E27FC236}">
                <a16:creationId xmlns:a16="http://schemas.microsoft.com/office/drawing/2014/main" id="{D6F62FF1-ABC2-4F4C-AE81-4A320838F25A}"/>
              </a:ext>
            </a:extLst>
          </p:cNvPr>
          <p:cNvGraphicFramePr>
            <a:graphicFrameLocks noGrp="1"/>
          </p:cNvGraphicFramePr>
          <p:nvPr>
            <p:extLst>
              <p:ext uri="{D42A27DB-BD31-4B8C-83A1-F6EECF244321}">
                <p14:modId xmlns:p14="http://schemas.microsoft.com/office/powerpoint/2010/main" val="2088760837"/>
              </p:ext>
            </p:extLst>
          </p:nvPr>
        </p:nvGraphicFramePr>
        <p:xfrm>
          <a:off x="6796124" y="1538461"/>
          <a:ext cx="3752850" cy="1401234"/>
        </p:xfrm>
        <a:graphic>
          <a:graphicData uri="http://schemas.openxmlformats.org/drawingml/2006/table">
            <a:tbl>
              <a:tblPr firstRow="1" bandRow="1">
                <a:tableStyleId>{5C22544A-7EE6-4342-B048-85BDC9FD1C3A}</a:tableStyleId>
              </a:tblPr>
              <a:tblGrid>
                <a:gridCol w="557837">
                  <a:extLst>
                    <a:ext uri="{9D8B030D-6E8A-4147-A177-3AD203B41FA5}">
                      <a16:colId xmlns:a16="http://schemas.microsoft.com/office/drawing/2014/main" val="3209495766"/>
                    </a:ext>
                  </a:extLst>
                </a:gridCol>
                <a:gridCol w="1089988">
                  <a:extLst>
                    <a:ext uri="{9D8B030D-6E8A-4147-A177-3AD203B41FA5}">
                      <a16:colId xmlns:a16="http://schemas.microsoft.com/office/drawing/2014/main" val="4070765237"/>
                    </a:ext>
                  </a:extLst>
                </a:gridCol>
                <a:gridCol w="1152525">
                  <a:extLst>
                    <a:ext uri="{9D8B030D-6E8A-4147-A177-3AD203B41FA5}">
                      <a16:colId xmlns:a16="http://schemas.microsoft.com/office/drawing/2014/main" val="805470287"/>
                    </a:ext>
                  </a:extLst>
                </a:gridCol>
                <a:gridCol w="952500">
                  <a:extLst>
                    <a:ext uri="{9D8B030D-6E8A-4147-A177-3AD203B41FA5}">
                      <a16:colId xmlns:a16="http://schemas.microsoft.com/office/drawing/2014/main" val="2213452499"/>
                    </a:ext>
                  </a:extLst>
                </a:gridCol>
              </a:tblGrid>
              <a:tr h="365337">
                <a:tc>
                  <a:txBody>
                    <a:bodyPr/>
                    <a:lstStyle/>
                    <a:p>
                      <a:pPr algn="ctr"/>
                      <a:endParaRPr lang="zh-TW" altLang="en-US" sz="1600" dirty="0">
                        <a:solidFill>
                          <a:schemeClr val="tx1"/>
                        </a:solidFill>
                      </a:endParaRPr>
                    </a:p>
                  </a:txBody>
                  <a:tcPr anchor="ctr">
                    <a:noFill/>
                  </a:tcPr>
                </a:tc>
                <a:tc>
                  <a:txBody>
                    <a:bodyPr/>
                    <a:lstStyle/>
                    <a:p>
                      <a:pPr algn="ctr"/>
                      <a:endParaRPr lang="zh-TW" altLang="en-US" sz="1600" dirty="0">
                        <a:solidFill>
                          <a:schemeClr val="tx1"/>
                        </a:solidFill>
                      </a:endParaRPr>
                    </a:p>
                  </a:txBody>
                  <a:tcPr anchor="ctr">
                    <a:noFill/>
                  </a:tcPr>
                </a:tc>
                <a:tc gridSpan="2">
                  <a:txBody>
                    <a:bodyPr/>
                    <a:lstStyle/>
                    <a:p>
                      <a:pPr algn="ctr"/>
                      <a:r>
                        <a:rPr lang="en-US" altLang="zh-TW" sz="1600" dirty="0">
                          <a:solidFill>
                            <a:schemeClr val="tx1"/>
                          </a:solidFill>
                        </a:rPr>
                        <a:t>prediction</a:t>
                      </a:r>
                      <a:endParaRPr lang="zh-TW" altLang="en-US" sz="1600" dirty="0">
                        <a:solidFill>
                          <a:schemeClr val="tx1"/>
                        </a:solidFill>
                      </a:endParaRPr>
                    </a:p>
                  </a:txBody>
                  <a:tcPr anchor="ctr">
                    <a:solidFill>
                      <a:srgbClr val="90BFD0"/>
                    </a:solidFill>
                  </a:tcPr>
                </a:tc>
                <a:tc hMerge="1">
                  <a:txBody>
                    <a:bodyPr/>
                    <a:lstStyle/>
                    <a:p>
                      <a:pPr algn="ctr"/>
                      <a:endParaRPr lang="zh-TW" altLang="en-US" sz="1600" dirty="0">
                        <a:solidFill>
                          <a:schemeClr val="tx1"/>
                        </a:solidFill>
                      </a:endParaRPr>
                    </a:p>
                  </a:txBody>
                  <a:tcPr anchor="ctr">
                    <a:solidFill>
                      <a:srgbClr val="90BFD0"/>
                    </a:solidFill>
                  </a:tcPr>
                </a:tc>
                <a:extLst>
                  <a:ext uri="{0D108BD9-81ED-4DB2-BD59-A6C34878D82A}">
                    <a16:rowId xmlns:a16="http://schemas.microsoft.com/office/drawing/2014/main" val="1226769470"/>
                  </a:ext>
                </a:extLst>
              </a:tr>
              <a:tr h="365337">
                <a:tc>
                  <a:txBody>
                    <a:bodyPr/>
                    <a:lstStyle/>
                    <a:p>
                      <a:pPr algn="ctr"/>
                      <a:endParaRPr lang="zh-TW" altLang="en-US" sz="1600" dirty="0">
                        <a:solidFill>
                          <a:schemeClr val="tx1"/>
                        </a:solidFill>
                      </a:endParaRPr>
                    </a:p>
                  </a:txBody>
                  <a:tcPr anchor="ctr">
                    <a:noFill/>
                  </a:tcPr>
                </a:tc>
                <a:tc>
                  <a:txBody>
                    <a:bodyPr/>
                    <a:lstStyle/>
                    <a:p>
                      <a:pPr algn="ctr"/>
                      <a:endParaRPr lang="zh-TW" altLang="en-US" sz="1600" dirty="0">
                        <a:solidFill>
                          <a:schemeClr val="tx1"/>
                        </a:solidFill>
                      </a:endParaRP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Abnormal</a:t>
                      </a:r>
                      <a:endParaRPr lang="zh-TW" altLang="en-US" sz="1600" dirty="0"/>
                    </a:p>
                  </a:txBody>
                  <a:tcPr anchor="ctr">
                    <a:solidFill>
                      <a:srgbClr val="90BFD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normal</a:t>
                      </a:r>
                      <a:endParaRPr lang="zh-TW" altLang="en-US" sz="1600" dirty="0"/>
                    </a:p>
                  </a:txBody>
                  <a:tcPr anchor="ctr">
                    <a:solidFill>
                      <a:srgbClr val="90BFD0"/>
                    </a:solidFill>
                  </a:tcPr>
                </a:tc>
                <a:extLst>
                  <a:ext uri="{0D108BD9-81ED-4DB2-BD59-A6C34878D82A}">
                    <a16:rowId xmlns:a16="http://schemas.microsoft.com/office/drawing/2014/main" val="3515234500"/>
                  </a:ext>
                </a:extLst>
              </a:tr>
              <a:tr h="0">
                <a:tc rowSpan="2">
                  <a:txBody>
                    <a:bodyPr/>
                    <a:lstStyle/>
                    <a:p>
                      <a:pPr algn="ctr"/>
                      <a:r>
                        <a:rPr lang="en-US" altLang="zh-TW" sz="1600" b="1" dirty="0"/>
                        <a:t>True</a:t>
                      </a:r>
                      <a:endParaRPr lang="zh-TW" altLang="en-US" sz="1600" b="1" dirty="0"/>
                    </a:p>
                  </a:txBody>
                  <a:tcPr anchor="ctr">
                    <a:solidFill>
                      <a:srgbClr val="90BFD0"/>
                    </a:solidFill>
                  </a:tcPr>
                </a:tc>
                <a:tc>
                  <a:txBody>
                    <a:bodyPr/>
                    <a:lstStyle/>
                    <a:p>
                      <a:pPr algn="ctr"/>
                      <a:r>
                        <a:rPr lang="en-US" altLang="zh-TW" sz="1600" dirty="0"/>
                        <a:t>Abnormal</a:t>
                      </a:r>
                      <a:endParaRPr lang="zh-TW" altLang="en-US" sz="1600" dirty="0"/>
                    </a:p>
                  </a:txBody>
                  <a:tcPr anchor="ctr">
                    <a:solidFill>
                      <a:srgbClr val="90BFD0">
                        <a:alpha val="50000"/>
                      </a:srgbClr>
                    </a:solidFill>
                  </a:tcPr>
                </a:tc>
                <a:tc>
                  <a:txBody>
                    <a:bodyPr/>
                    <a:lstStyle/>
                    <a:p>
                      <a:pPr algn="ctr"/>
                      <a:r>
                        <a:rPr lang="en-US" altLang="zh-TW" sz="1600" dirty="0"/>
                        <a:t>TP</a:t>
                      </a:r>
                      <a:endParaRPr lang="zh-TW" altLang="en-US" sz="1600" dirty="0"/>
                    </a:p>
                  </a:txBody>
                  <a:tcPr anchor="ctr">
                    <a:solidFill>
                      <a:srgbClr val="90BFD0">
                        <a:alpha val="5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FN</a:t>
                      </a:r>
                      <a:endParaRPr lang="zh-TW" altLang="en-US" sz="1600" dirty="0"/>
                    </a:p>
                  </a:txBody>
                  <a:tcPr anchor="ctr">
                    <a:solidFill>
                      <a:srgbClr val="90BFD0">
                        <a:alpha val="50000"/>
                      </a:srgbClr>
                    </a:solidFill>
                  </a:tcPr>
                </a:tc>
                <a:extLst>
                  <a:ext uri="{0D108BD9-81ED-4DB2-BD59-A6C34878D82A}">
                    <a16:rowId xmlns:a16="http://schemas.microsoft.com/office/drawing/2014/main" val="3223767060"/>
                  </a:ext>
                </a:extLst>
              </a:tr>
              <a:tr h="0">
                <a:tc vMerge="1">
                  <a:txBody>
                    <a:bodyPr/>
                    <a:lstStyle/>
                    <a:p>
                      <a:pPr algn="ctr"/>
                      <a:endParaRPr lang="zh-TW" altLang="en-US" sz="1600" dirty="0"/>
                    </a:p>
                  </a:txBody>
                  <a:tcPr anchor="ctr">
                    <a:solidFill>
                      <a:srgbClr val="90BFD0">
                        <a:alpha val="50000"/>
                      </a:srgbClr>
                    </a:solidFill>
                  </a:tcPr>
                </a:tc>
                <a:tc>
                  <a:txBody>
                    <a:bodyPr/>
                    <a:lstStyle/>
                    <a:p>
                      <a:pPr algn="ctr"/>
                      <a:r>
                        <a:rPr lang="en-US" altLang="zh-TW" sz="1600" dirty="0"/>
                        <a:t>normal</a:t>
                      </a:r>
                      <a:endParaRPr lang="zh-TW" altLang="en-US" sz="1600" dirty="0"/>
                    </a:p>
                  </a:txBody>
                  <a:tcPr anchor="ctr">
                    <a:solidFill>
                      <a:srgbClr val="90BFD0">
                        <a:alpha val="50000"/>
                      </a:srgbClr>
                    </a:solidFill>
                  </a:tcPr>
                </a:tc>
                <a:tc>
                  <a:txBody>
                    <a:bodyPr/>
                    <a:lstStyle/>
                    <a:p>
                      <a:pPr algn="ctr"/>
                      <a:r>
                        <a:rPr lang="en-US" altLang="zh-TW" sz="1600" dirty="0"/>
                        <a:t>FP</a:t>
                      </a:r>
                      <a:endParaRPr lang="zh-TW" altLang="en-US" sz="1600" dirty="0"/>
                    </a:p>
                  </a:txBody>
                  <a:tcPr anchor="ctr">
                    <a:solidFill>
                      <a:srgbClr val="90BFD0">
                        <a:alpha val="30000"/>
                      </a:srgbClr>
                    </a:solidFill>
                  </a:tcPr>
                </a:tc>
                <a:tc>
                  <a:txBody>
                    <a:bodyPr/>
                    <a:lstStyle/>
                    <a:p>
                      <a:pPr algn="ctr"/>
                      <a:r>
                        <a:rPr lang="en-US" altLang="zh-TW" sz="1600" dirty="0"/>
                        <a:t>TN</a:t>
                      </a:r>
                      <a:endParaRPr lang="zh-TW" altLang="en-US" sz="1600" dirty="0"/>
                    </a:p>
                  </a:txBody>
                  <a:tcPr anchor="ctr">
                    <a:solidFill>
                      <a:srgbClr val="90BFD0">
                        <a:alpha val="30000"/>
                      </a:srgbClr>
                    </a:solidFill>
                  </a:tcPr>
                </a:tc>
                <a:extLst>
                  <a:ext uri="{0D108BD9-81ED-4DB2-BD59-A6C34878D82A}">
                    <a16:rowId xmlns:a16="http://schemas.microsoft.com/office/drawing/2014/main" val="3073601325"/>
                  </a:ext>
                </a:extLst>
              </a:tr>
            </a:tbl>
          </a:graphicData>
        </a:graphic>
      </p:graphicFrame>
      <p:graphicFrame>
        <p:nvGraphicFramePr>
          <p:cNvPr id="4" name="物件 3">
            <a:extLst>
              <a:ext uri="{FF2B5EF4-FFF2-40B4-BE49-F238E27FC236}">
                <a16:creationId xmlns:a16="http://schemas.microsoft.com/office/drawing/2014/main" id="{757F8435-6A18-445C-A1E1-6CCDF9D2A7E1}"/>
              </a:ext>
            </a:extLst>
          </p:cNvPr>
          <p:cNvGraphicFramePr>
            <a:graphicFrameLocks noChangeAspect="1"/>
          </p:cNvGraphicFramePr>
          <p:nvPr>
            <p:extLst>
              <p:ext uri="{D42A27DB-BD31-4B8C-83A1-F6EECF244321}">
                <p14:modId xmlns:p14="http://schemas.microsoft.com/office/powerpoint/2010/main" val="66785312"/>
              </p:ext>
            </p:extLst>
          </p:nvPr>
        </p:nvGraphicFramePr>
        <p:xfrm>
          <a:off x="7105650" y="3565525"/>
          <a:ext cx="3702050" cy="727075"/>
        </p:xfrm>
        <a:graphic>
          <a:graphicData uri="http://schemas.openxmlformats.org/presentationml/2006/ole">
            <mc:AlternateContent xmlns:mc="http://schemas.openxmlformats.org/markup-compatibility/2006">
              <mc:Choice xmlns:v="urn:schemas-microsoft-com:vml" Requires="v">
                <p:oleObj spid="_x0000_s63653" name="Equation" r:id="rId5" imgW="2006280" imgH="393480" progId="Equation.DSMT4">
                  <p:embed/>
                </p:oleObj>
              </mc:Choice>
              <mc:Fallback>
                <p:oleObj name="Equation" r:id="rId5" imgW="2006280" imgH="393480" progId="Equation.DSMT4">
                  <p:embed/>
                  <p:pic>
                    <p:nvPicPr>
                      <p:cNvPr id="0" name=""/>
                      <p:cNvPicPr/>
                      <p:nvPr/>
                    </p:nvPicPr>
                    <p:blipFill>
                      <a:blip r:embed="rId6"/>
                      <a:stretch>
                        <a:fillRect/>
                      </a:stretch>
                    </p:blipFill>
                    <p:spPr>
                      <a:xfrm>
                        <a:off x="7105650" y="3565525"/>
                        <a:ext cx="3702050" cy="727075"/>
                      </a:xfrm>
                      <a:prstGeom prst="rect">
                        <a:avLst/>
                      </a:prstGeom>
                    </p:spPr>
                  </p:pic>
                </p:oleObj>
              </mc:Fallback>
            </mc:AlternateContent>
          </a:graphicData>
        </a:graphic>
      </p:graphicFrame>
      <p:graphicFrame>
        <p:nvGraphicFramePr>
          <p:cNvPr id="5" name="物件 4">
            <a:extLst>
              <a:ext uri="{FF2B5EF4-FFF2-40B4-BE49-F238E27FC236}">
                <a16:creationId xmlns:a16="http://schemas.microsoft.com/office/drawing/2014/main" id="{4645AEF5-392C-4D1C-8859-2AE4493F2666}"/>
              </a:ext>
            </a:extLst>
          </p:cNvPr>
          <p:cNvGraphicFramePr>
            <a:graphicFrameLocks noChangeAspect="1"/>
          </p:cNvGraphicFramePr>
          <p:nvPr>
            <p:extLst>
              <p:ext uri="{D42A27DB-BD31-4B8C-83A1-F6EECF244321}">
                <p14:modId xmlns:p14="http://schemas.microsoft.com/office/powerpoint/2010/main" val="3186132703"/>
              </p:ext>
            </p:extLst>
          </p:nvPr>
        </p:nvGraphicFramePr>
        <p:xfrm>
          <a:off x="7532596" y="4748213"/>
          <a:ext cx="2440079" cy="727075"/>
        </p:xfrm>
        <a:graphic>
          <a:graphicData uri="http://schemas.openxmlformats.org/presentationml/2006/ole">
            <mc:AlternateContent xmlns:mc="http://schemas.openxmlformats.org/markup-compatibility/2006">
              <mc:Choice xmlns:v="urn:schemas-microsoft-com:vml" Requires="v">
                <p:oleObj spid="_x0000_s63654" name="Equation" r:id="rId7" imgW="1320480" imgH="393480" progId="Equation.DSMT4">
                  <p:embed/>
                </p:oleObj>
              </mc:Choice>
              <mc:Fallback>
                <p:oleObj name="Equation" r:id="rId7" imgW="1320480" imgH="393480" progId="Equation.DSMT4">
                  <p:embed/>
                  <p:pic>
                    <p:nvPicPr>
                      <p:cNvPr id="0" name=""/>
                      <p:cNvPicPr/>
                      <p:nvPr/>
                    </p:nvPicPr>
                    <p:blipFill>
                      <a:blip r:embed="rId8"/>
                      <a:stretch>
                        <a:fillRect/>
                      </a:stretch>
                    </p:blipFill>
                    <p:spPr>
                      <a:xfrm>
                        <a:off x="7532596" y="4748213"/>
                        <a:ext cx="2440079" cy="727075"/>
                      </a:xfrm>
                      <a:prstGeom prst="rect">
                        <a:avLst/>
                      </a:prstGeom>
                    </p:spPr>
                  </p:pic>
                </p:oleObj>
              </mc:Fallback>
            </mc:AlternateContent>
          </a:graphicData>
        </a:graphic>
      </p:graphicFrame>
      <p:graphicFrame>
        <p:nvGraphicFramePr>
          <p:cNvPr id="6" name="物件 5">
            <a:extLst>
              <a:ext uri="{FF2B5EF4-FFF2-40B4-BE49-F238E27FC236}">
                <a16:creationId xmlns:a16="http://schemas.microsoft.com/office/drawing/2014/main" id="{4BC1C178-F9A2-4074-8BE8-F8E36E51FCDF}"/>
              </a:ext>
            </a:extLst>
          </p:cNvPr>
          <p:cNvGraphicFramePr>
            <a:graphicFrameLocks noChangeAspect="1"/>
          </p:cNvGraphicFramePr>
          <p:nvPr>
            <p:extLst>
              <p:ext uri="{D42A27DB-BD31-4B8C-83A1-F6EECF244321}">
                <p14:modId xmlns:p14="http://schemas.microsoft.com/office/powerpoint/2010/main" val="2443236152"/>
              </p:ext>
            </p:extLst>
          </p:nvPr>
        </p:nvGraphicFramePr>
        <p:xfrm>
          <a:off x="7885113" y="5730875"/>
          <a:ext cx="2141537" cy="730250"/>
        </p:xfrm>
        <a:graphic>
          <a:graphicData uri="http://schemas.openxmlformats.org/presentationml/2006/ole">
            <mc:AlternateContent xmlns:mc="http://schemas.openxmlformats.org/markup-compatibility/2006">
              <mc:Choice xmlns:v="urn:schemas-microsoft-com:vml" Requires="v">
                <p:oleObj spid="_x0000_s63655" name="Equation" r:id="rId9" imgW="1155600" imgH="393480" progId="Equation.DSMT4">
                  <p:embed/>
                </p:oleObj>
              </mc:Choice>
              <mc:Fallback>
                <p:oleObj name="Equation" r:id="rId9" imgW="1155600" imgH="393480" progId="Equation.DSMT4">
                  <p:embed/>
                  <p:pic>
                    <p:nvPicPr>
                      <p:cNvPr id="0" name=""/>
                      <p:cNvPicPr/>
                      <p:nvPr/>
                    </p:nvPicPr>
                    <p:blipFill>
                      <a:blip r:embed="rId10"/>
                      <a:stretch>
                        <a:fillRect/>
                      </a:stretch>
                    </p:blipFill>
                    <p:spPr>
                      <a:xfrm>
                        <a:off x="7885113" y="5730875"/>
                        <a:ext cx="2141537" cy="730250"/>
                      </a:xfrm>
                      <a:prstGeom prst="rect">
                        <a:avLst/>
                      </a:prstGeom>
                    </p:spPr>
                  </p:pic>
                </p:oleObj>
              </mc:Fallback>
            </mc:AlternateContent>
          </a:graphicData>
        </a:graphic>
      </p:graphicFrame>
      <p:pic>
        <p:nvPicPr>
          <p:cNvPr id="22" name="圖片 21">
            <a:extLst>
              <a:ext uri="{FF2B5EF4-FFF2-40B4-BE49-F238E27FC236}">
                <a16:creationId xmlns:a16="http://schemas.microsoft.com/office/drawing/2014/main" id="{EE759D1C-442B-4BC9-981E-1D47901BE12E}"/>
              </a:ext>
            </a:extLst>
          </p:cNvPr>
          <p:cNvPicPr>
            <a:picLocks noChangeAspect="1"/>
          </p:cNvPicPr>
          <p:nvPr/>
        </p:nvPicPr>
        <p:blipFill>
          <a:blip r:embed="rId11"/>
          <a:stretch>
            <a:fillRect/>
          </a:stretch>
        </p:blipFill>
        <p:spPr>
          <a:xfrm>
            <a:off x="3403009" y="1268231"/>
            <a:ext cx="961243" cy="456542"/>
          </a:xfrm>
          <a:prstGeom prst="rect">
            <a:avLst/>
          </a:prstGeom>
        </p:spPr>
      </p:pic>
      <p:pic>
        <p:nvPicPr>
          <p:cNvPr id="23" name="圖片 22">
            <a:extLst>
              <a:ext uri="{FF2B5EF4-FFF2-40B4-BE49-F238E27FC236}">
                <a16:creationId xmlns:a16="http://schemas.microsoft.com/office/drawing/2014/main" id="{2C93EC6A-F543-4250-B7BB-63CD04D9E934}"/>
              </a:ext>
            </a:extLst>
          </p:cNvPr>
          <p:cNvPicPr>
            <a:picLocks noChangeAspect="1"/>
          </p:cNvPicPr>
          <p:nvPr/>
        </p:nvPicPr>
        <p:blipFill>
          <a:blip r:embed="rId12"/>
          <a:stretch>
            <a:fillRect/>
          </a:stretch>
        </p:blipFill>
        <p:spPr>
          <a:xfrm>
            <a:off x="4477317" y="1268231"/>
            <a:ext cx="972801" cy="462321"/>
          </a:xfrm>
          <a:prstGeom prst="rect">
            <a:avLst/>
          </a:prstGeom>
        </p:spPr>
      </p:pic>
      <p:pic>
        <p:nvPicPr>
          <p:cNvPr id="24" name="圖片 23">
            <a:extLst>
              <a:ext uri="{FF2B5EF4-FFF2-40B4-BE49-F238E27FC236}">
                <a16:creationId xmlns:a16="http://schemas.microsoft.com/office/drawing/2014/main" id="{79E796E5-94D4-4C83-975D-4367BACB28E4}"/>
              </a:ext>
            </a:extLst>
          </p:cNvPr>
          <p:cNvPicPr>
            <a:picLocks noChangeAspect="1"/>
          </p:cNvPicPr>
          <p:nvPr/>
        </p:nvPicPr>
        <p:blipFill>
          <a:blip r:embed="rId13"/>
          <a:stretch>
            <a:fillRect/>
          </a:stretch>
        </p:blipFill>
        <p:spPr>
          <a:xfrm>
            <a:off x="3408788" y="1736583"/>
            <a:ext cx="955464" cy="448837"/>
          </a:xfrm>
          <a:prstGeom prst="rect">
            <a:avLst/>
          </a:prstGeom>
        </p:spPr>
      </p:pic>
      <p:pic>
        <p:nvPicPr>
          <p:cNvPr id="25" name="圖片 24">
            <a:extLst>
              <a:ext uri="{FF2B5EF4-FFF2-40B4-BE49-F238E27FC236}">
                <a16:creationId xmlns:a16="http://schemas.microsoft.com/office/drawing/2014/main" id="{6D369A22-FBE1-4875-8D2A-11DB5AC12EC5}"/>
              </a:ext>
            </a:extLst>
          </p:cNvPr>
          <p:cNvPicPr>
            <a:picLocks noChangeAspect="1"/>
          </p:cNvPicPr>
          <p:nvPr/>
        </p:nvPicPr>
        <p:blipFill>
          <a:blip r:embed="rId14"/>
          <a:stretch>
            <a:fillRect/>
          </a:stretch>
        </p:blipFill>
        <p:spPr>
          <a:xfrm>
            <a:off x="4421453" y="1770592"/>
            <a:ext cx="1028665" cy="462321"/>
          </a:xfrm>
          <a:prstGeom prst="rect">
            <a:avLst/>
          </a:prstGeom>
        </p:spPr>
      </p:pic>
      <p:pic>
        <p:nvPicPr>
          <p:cNvPr id="26" name="圖片 25">
            <a:extLst>
              <a:ext uri="{FF2B5EF4-FFF2-40B4-BE49-F238E27FC236}">
                <a16:creationId xmlns:a16="http://schemas.microsoft.com/office/drawing/2014/main" id="{FB469535-671D-4975-B48F-370C08C80B6F}"/>
              </a:ext>
            </a:extLst>
          </p:cNvPr>
          <p:cNvPicPr>
            <a:picLocks noChangeAspect="1"/>
          </p:cNvPicPr>
          <p:nvPr/>
        </p:nvPicPr>
        <p:blipFill>
          <a:blip r:embed="rId15"/>
          <a:stretch>
            <a:fillRect/>
          </a:stretch>
        </p:blipFill>
        <p:spPr>
          <a:xfrm>
            <a:off x="3877571" y="2212582"/>
            <a:ext cx="1001696" cy="462321"/>
          </a:xfrm>
          <a:prstGeom prst="rect">
            <a:avLst/>
          </a:prstGeom>
        </p:spPr>
      </p:pic>
    </p:spTree>
    <p:extLst>
      <p:ext uri="{BB962C8B-B14F-4D97-AF65-F5344CB8AC3E}">
        <p14:creationId xmlns:p14="http://schemas.microsoft.com/office/powerpoint/2010/main" val="1010515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標題 1">
            <a:extLst>
              <a:ext uri="{FF2B5EF4-FFF2-40B4-BE49-F238E27FC236}">
                <a16:creationId xmlns:a16="http://schemas.microsoft.com/office/drawing/2014/main" id="{12854073-B384-41E7-9CDB-AC4476A9D6AE}"/>
              </a:ext>
            </a:extLst>
          </p:cNvPr>
          <p:cNvSpPr txBox="1">
            <a:spLocks/>
          </p:cNvSpPr>
          <p:nvPr/>
        </p:nvSpPr>
        <p:spPr>
          <a:xfrm>
            <a:off x="805748" y="485706"/>
            <a:ext cx="5317649" cy="13142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spcAft>
                <a:spcPts val="600"/>
              </a:spcAft>
              <a:defRPr/>
            </a:pPr>
            <a:r>
              <a:rPr lang="en-US" altLang="zh-TW" sz="2400" b="1" dirty="0">
                <a:solidFill>
                  <a:prstClr val="black"/>
                </a:solidFill>
                <a:latin typeface="+mn-lt"/>
                <a:ea typeface="微軟正黑體" panose="020B0604030504040204" pitchFamily="34" charset="-120"/>
              </a:rPr>
              <a:t>Mixed data training result</a:t>
            </a:r>
            <a:endParaRPr kumimoji="1" lang="en-US" altLang="zh-TW" sz="2400" b="1" dirty="0">
              <a:solidFill>
                <a:prstClr val="black">
                  <a:lumMod val="85000"/>
                  <a:lumOff val="15000"/>
                </a:prstClr>
              </a:solidFill>
              <a:latin typeface="+mn-lt"/>
            </a:endParaRPr>
          </a:p>
        </p:txBody>
      </p:sp>
      <p:sp>
        <p:nvSpPr>
          <p:cNvPr id="50" name="矩形 49">
            <a:extLst>
              <a:ext uri="{FF2B5EF4-FFF2-40B4-BE49-F238E27FC236}">
                <a16:creationId xmlns:a16="http://schemas.microsoft.com/office/drawing/2014/main" id="{72B4BCE7-8687-4B47-A0A3-8DCD6D485658}"/>
              </a:ext>
            </a:extLst>
          </p:cNvPr>
          <p:cNvSpPr/>
          <p:nvPr/>
        </p:nvSpPr>
        <p:spPr>
          <a:xfrm>
            <a:off x="429053" y="747159"/>
            <a:ext cx="207264" cy="791302"/>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noProof="0">
              <a:ln>
                <a:noFill/>
              </a:ln>
              <a:solidFill>
                <a:srgbClr val="00A98B"/>
              </a:solidFill>
              <a:effectLst/>
              <a:uLnTx/>
              <a:uFillTx/>
              <a:latin typeface="Calibri" panose="020F0502020204030204" pitchFamily="34" charset="0"/>
              <a:ea typeface="等线" panose="02010600030101010101" pitchFamily="2" charset="-122"/>
              <a:cs typeface="Arial" panose="020B0604020202020204" pitchFamily="34" charset="0"/>
            </a:endParaRPr>
          </a:p>
        </p:txBody>
      </p:sp>
      <p:pic>
        <p:nvPicPr>
          <p:cNvPr id="27" name="Picture 2" descr="「台北科技大學」的圖片搜尋結果">
            <a:extLst>
              <a:ext uri="{FF2B5EF4-FFF2-40B4-BE49-F238E27FC236}">
                <a16:creationId xmlns:a16="http://schemas.microsoft.com/office/drawing/2014/main" id="{A96E6410-838E-4E07-BFB0-D5E29AA6D5C9}"/>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24490" y="74790"/>
            <a:ext cx="976954" cy="574724"/>
          </a:xfrm>
          <a:prstGeom prst="rect">
            <a:avLst/>
          </a:prstGeom>
          <a:noFill/>
          <a:extLst>
            <a:ext uri="{909E8E84-426E-40DD-AFC4-6F175D3DCCD1}">
              <a14:hiddenFill xmlns:a14="http://schemas.microsoft.com/office/drawing/2010/main">
                <a:solidFill>
                  <a:srgbClr val="FFFFFF"/>
                </a:solidFill>
              </a14:hiddenFill>
            </a:ext>
          </a:extLst>
        </p:spPr>
      </p:pic>
      <p:sp>
        <p:nvSpPr>
          <p:cNvPr id="30" name="矩形 29">
            <a:extLst>
              <a:ext uri="{FF2B5EF4-FFF2-40B4-BE49-F238E27FC236}">
                <a16:creationId xmlns:a16="http://schemas.microsoft.com/office/drawing/2014/main" id="{0479ACCD-090B-4919-9371-51D14A14A758}"/>
              </a:ext>
            </a:extLst>
          </p:cNvPr>
          <p:cNvSpPr/>
          <p:nvPr/>
        </p:nvSpPr>
        <p:spPr>
          <a:xfrm>
            <a:off x="443659" y="759685"/>
            <a:ext cx="207264" cy="791302"/>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noProof="0">
              <a:ln>
                <a:noFill/>
              </a:ln>
              <a:solidFill>
                <a:srgbClr val="00A98B"/>
              </a:solidFill>
              <a:effectLst/>
              <a:uLnTx/>
              <a:uFillTx/>
              <a:latin typeface="Calibri" panose="020F0502020204030204" pitchFamily="34" charset="0"/>
              <a:ea typeface="等线" panose="02010600030101010101" pitchFamily="2" charset="-122"/>
              <a:cs typeface="Arial" panose="020B0604020202020204" pitchFamily="34" charset="0"/>
            </a:endParaRPr>
          </a:p>
        </p:txBody>
      </p:sp>
      <p:cxnSp>
        <p:nvCxnSpPr>
          <p:cNvPr id="31" name="直接连接符 26">
            <a:extLst>
              <a:ext uri="{FF2B5EF4-FFF2-40B4-BE49-F238E27FC236}">
                <a16:creationId xmlns:a16="http://schemas.microsoft.com/office/drawing/2014/main" id="{013BF7FA-DCE8-4163-91DA-FCDEB4817DFD}"/>
              </a:ext>
            </a:extLst>
          </p:cNvPr>
          <p:cNvCxnSpPr/>
          <p:nvPr/>
        </p:nvCxnSpPr>
        <p:spPr>
          <a:xfrm>
            <a:off x="736267" y="759685"/>
            <a:ext cx="0" cy="79130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9" name="文字方塊 23">
            <a:extLst>
              <a:ext uri="{FF2B5EF4-FFF2-40B4-BE49-F238E27FC236}">
                <a16:creationId xmlns:a16="http://schemas.microsoft.com/office/drawing/2014/main" id="{6A7652B4-9F9F-4DCF-8EA4-EE85C61C7E54}"/>
              </a:ext>
            </a:extLst>
          </p:cNvPr>
          <p:cNvSpPr txBox="1"/>
          <p:nvPr/>
        </p:nvSpPr>
        <p:spPr>
          <a:xfrm>
            <a:off x="11509523" y="6403983"/>
            <a:ext cx="1785009" cy="3481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sz="1600" b="0" i="0" u="none" strike="noStrike" kern="1200" cap="none" spc="0" normalizeH="0" noProof="0" dirty="0">
                <a:ln>
                  <a:noFill/>
                </a:ln>
                <a:solidFill>
                  <a:prstClr val="white">
                    <a:lumMod val="50000"/>
                  </a:prstClr>
                </a:solidFill>
                <a:effectLst/>
                <a:uLnTx/>
                <a:uFillTx/>
                <a:latin typeface="Calibri" panose="020F0502020204030204" pitchFamily="34" charset="0"/>
                <a:ea typeface="Georgia" charset="0"/>
                <a:cs typeface="Georgia" charset="0"/>
              </a:rPr>
              <a:t>  </a:t>
            </a:r>
            <a:fld id="{9F01719C-F466-4CE8-852F-0BDF474F10FB}" type="slidenum">
              <a:rPr kumimoji="1" lang="en-US" altLang="zh-TW" sz="1600" b="0" i="0" u="none" strike="noStrike" kern="1200" cap="none" spc="0" normalizeH="0" noProof="0" smtClean="0">
                <a:ln>
                  <a:noFill/>
                </a:ln>
                <a:solidFill>
                  <a:prstClr val="white">
                    <a:lumMod val="50000"/>
                  </a:prstClr>
                </a:solidFill>
                <a:effectLst/>
                <a:uLnTx/>
                <a:uFillTx/>
                <a:latin typeface="Calibri" panose="020F0502020204030204" pitchFamily="34" charset="0"/>
                <a:ea typeface="Georgia" charset="0"/>
                <a:cs typeface="Georgia" charset="0"/>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1" lang="zh-TW" altLang="en-US" sz="1600" b="0" i="0" u="none" strike="noStrike" kern="1200" cap="none" spc="0" normalizeH="0" noProof="0" dirty="0">
              <a:ln>
                <a:noFill/>
              </a:ln>
              <a:solidFill>
                <a:prstClr val="white">
                  <a:lumMod val="50000"/>
                </a:prstClr>
              </a:solidFill>
              <a:effectLst/>
              <a:uLnTx/>
              <a:uFillTx/>
              <a:latin typeface="Calibri" panose="020F0502020204030204" pitchFamily="34" charset="0"/>
              <a:ea typeface="Georgia" charset="0"/>
              <a:cs typeface="Georgia" charset="0"/>
            </a:endParaRPr>
          </a:p>
        </p:txBody>
      </p:sp>
      <p:grpSp>
        <p:nvGrpSpPr>
          <p:cNvPr id="32" name="群組 31">
            <a:extLst>
              <a:ext uri="{FF2B5EF4-FFF2-40B4-BE49-F238E27FC236}">
                <a16:creationId xmlns:a16="http://schemas.microsoft.com/office/drawing/2014/main" id="{F44763AA-892B-4283-83A1-87ED10653CDB}"/>
              </a:ext>
            </a:extLst>
          </p:cNvPr>
          <p:cNvGrpSpPr/>
          <p:nvPr/>
        </p:nvGrpSpPr>
        <p:grpSpPr>
          <a:xfrm>
            <a:off x="1268954" y="222815"/>
            <a:ext cx="9950174" cy="228068"/>
            <a:chOff x="3" y="302483"/>
            <a:chExt cx="12191997" cy="584393"/>
          </a:xfrm>
        </p:grpSpPr>
        <p:sp>
          <p:nvSpPr>
            <p:cNvPr id="36" name="五邊形 12">
              <a:extLst>
                <a:ext uri="{FF2B5EF4-FFF2-40B4-BE49-F238E27FC236}">
                  <a16:creationId xmlns:a16="http://schemas.microsoft.com/office/drawing/2014/main" id="{F2A3B60D-1E6D-456A-966A-ECE0AFCB7065}"/>
                </a:ext>
              </a:extLst>
            </p:cNvPr>
            <p:cNvSpPr/>
            <p:nvPr/>
          </p:nvSpPr>
          <p:spPr>
            <a:xfrm>
              <a:off x="3" y="302483"/>
              <a:ext cx="2061141" cy="584393"/>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Introduction</a:t>
              </a:r>
            </a:p>
          </p:txBody>
        </p:sp>
        <p:sp>
          <p:nvSpPr>
            <p:cNvPr id="37" name="五邊形 13">
              <a:extLst>
                <a:ext uri="{FF2B5EF4-FFF2-40B4-BE49-F238E27FC236}">
                  <a16:creationId xmlns:a16="http://schemas.microsoft.com/office/drawing/2014/main" id="{A1FFC660-03E5-4420-A21E-027B2A3776B8}"/>
                </a:ext>
              </a:extLst>
            </p:cNvPr>
            <p:cNvSpPr/>
            <p:nvPr/>
          </p:nvSpPr>
          <p:spPr>
            <a:xfrm>
              <a:off x="2061144" y="309426"/>
              <a:ext cx="2195548" cy="575971"/>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Literature Review</a:t>
              </a:r>
              <a:endParaRPr kumimoji="0" lang="en-US" altLang="zh-TW" sz="1200" b="1" i="0" u="none" strike="noStrike" kern="0" cap="none" spc="0" normalizeH="0" baseline="0" noProof="0" dirty="0">
                <a:ln>
                  <a:noFill/>
                </a:ln>
                <a:solidFill>
                  <a:prstClr val="black"/>
                </a:solidFill>
                <a:effectLst/>
                <a:uLnTx/>
                <a:uFillTx/>
                <a:ea typeface="微軟正黑體"/>
                <a:cs typeface="+mn-cs"/>
              </a:endParaRPr>
            </a:p>
          </p:txBody>
        </p:sp>
        <p:sp>
          <p:nvSpPr>
            <p:cNvPr id="38" name="五邊形 14">
              <a:extLst>
                <a:ext uri="{FF2B5EF4-FFF2-40B4-BE49-F238E27FC236}">
                  <a16:creationId xmlns:a16="http://schemas.microsoft.com/office/drawing/2014/main" id="{26F200D6-73FD-49B7-8355-9983266C0379}"/>
                </a:ext>
              </a:extLst>
            </p:cNvPr>
            <p:cNvSpPr/>
            <p:nvPr/>
          </p:nvSpPr>
          <p:spPr>
            <a:xfrm>
              <a:off x="4256692" y="302484"/>
              <a:ext cx="2417377" cy="559598"/>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Proposed Methods</a:t>
              </a:r>
              <a:endParaRPr kumimoji="0" lang="en-US" altLang="zh-TW" sz="1200" b="1" i="0" u="none" strike="noStrike" kern="0" cap="none" spc="0" normalizeH="0" baseline="0" noProof="0" dirty="0">
                <a:ln>
                  <a:noFill/>
                </a:ln>
                <a:solidFill>
                  <a:prstClr val="black"/>
                </a:solidFill>
                <a:effectLst/>
                <a:uLnTx/>
                <a:uFillTx/>
                <a:ea typeface="微軟正黑體"/>
                <a:cs typeface="+mn-cs"/>
              </a:endParaRPr>
            </a:p>
          </p:txBody>
        </p:sp>
        <p:sp>
          <p:nvSpPr>
            <p:cNvPr id="39" name="五邊形 16">
              <a:extLst>
                <a:ext uri="{FF2B5EF4-FFF2-40B4-BE49-F238E27FC236}">
                  <a16:creationId xmlns:a16="http://schemas.microsoft.com/office/drawing/2014/main" id="{9DAEBF44-D78A-45E0-B582-888CB01B14E3}"/>
                </a:ext>
              </a:extLst>
            </p:cNvPr>
            <p:cNvSpPr/>
            <p:nvPr/>
          </p:nvSpPr>
          <p:spPr>
            <a:xfrm>
              <a:off x="6674068" y="302483"/>
              <a:ext cx="2606565" cy="552655"/>
            </a:xfrm>
            <a:prstGeom prst="homePlat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kern="0">
                  <a:solidFill>
                    <a:prstClr val="black"/>
                  </a:solidFill>
                  <a:latin typeface="Calibri" panose="020F0502020204030204" pitchFamily="34" charset="0"/>
                </a:rPr>
                <a:t>Empirical</a:t>
              </a:r>
              <a:r>
                <a:rPr lang="zh-TW" altLang="en-US" sz="1200" b="1" kern="0">
                  <a:solidFill>
                    <a:prstClr val="black"/>
                  </a:solidFill>
                  <a:latin typeface="Calibri" panose="020F0502020204030204" pitchFamily="34" charset="0"/>
                </a:rPr>
                <a:t> </a:t>
              </a:r>
              <a:r>
                <a:rPr lang="en-US" altLang="zh-TW" sz="1200" b="1" kern="0" dirty="0">
                  <a:solidFill>
                    <a:prstClr val="black"/>
                  </a:solidFill>
                  <a:latin typeface="Calibri" panose="020F0502020204030204" pitchFamily="34" charset="0"/>
                </a:rPr>
                <a:t>Study</a:t>
              </a:r>
            </a:p>
          </p:txBody>
        </p:sp>
        <p:sp>
          <p:nvSpPr>
            <p:cNvPr id="40" name="五邊形 17">
              <a:extLst>
                <a:ext uri="{FF2B5EF4-FFF2-40B4-BE49-F238E27FC236}">
                  <a16:creationId xmlns:a16="http://schemas.microsoft.com/office/drawing/2014/main" id="{11CC6E81-D8D4-4129-9ED7-38EA4D56C6EF}"/>
                </a:ext>
              </a:extLst>
            </p:cNvPr>
            <p:cNvSpPr/>
            <p:nvPr/>
          </p:nvSpPr>
          <p:spPr>
            <a:xfrm>
              <a:off x="9280634" y="309426"/>
              <a:ext cx="2911366" cy="552655"/>
            </a:xfrm>
            <a:prstGeom prst="homePlat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TW" sz="1200" b="1" kern="0" dirty="0">
                  <a:solidFill>
                    <a:prstClr val="black"/>
                  </a:solidFill>
                  <a:latin typeface="Calibri" panose="020F0502020204030204" pitchFamily="34" charset="0"/>
                </a:rPr>
                <a:t>Conclusion</a:t>
              </a:r>
            </a:p>
          </p:txBody>
        </p:sp>
      </p:grpSp>
      <p:pic>
        <p:nvPicPr>
          <p:cNvPr id="44" name="Picture 6">
            <a:extLst>
              <a:ext uri="{FF2B5EF4-FFF2-40B4-BE49-F238E27FC236}">
                <a16:creationId xmlns:a16="http://schemas.microsoft.com/office/drawing/2014/main" id="{5F3C24DC-BB0C-47EE-B173-B3C12FA277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635" t="3286"/>
          <a:stretch/>
        </p:blipFill>
        <p:spPr bwMode="auto">
          <a:xfrm>
            <a:off x="818200" y="1975133"/>
            <a:ext cx="2557603" cy="2519044"/>
          </a:xfrm>
          <a:prstGeom prst="rect">
            <a:avLst/>
          </a:prstGeom>
          <a:noFill/>
          <a:extLst>
            <a:ext uri="{909E8E84-426E-40DD-AFC4-6F175D3DCCD1}">
              <a14:hiddenFill xmlns:a14="http://schemas.microsoft.com/office/drawing/2010/main">
                <a:solidFill>
                  <a:srgbClr val="FFFFFF"/>
                </a:solidFill>
              </a14:hiddenFill>
            </a:ext>
          </a:extLst>
        </p:spPr>
      </p:pic>
      <p:pic>
        <p:nvPicPr>
          <p:cNvPr id="65538" name="Picture 2">
            <a:extLst>
              <a:ext uri="{FF2B5EF4-FFF2-40B4-BE49-F238E27FC236}">
                <a16:creationId xmlns:a16="http://schemas.microsoft.com/office/drawing/2014/main" id="{6DA079E9-95CC-401D-B638-A7ED3FF650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7945" y="1236746"/>
            <a:ext cx="3867928" cy="1948627"/>
          </a:xfrm>
          <a:prstGeom prst="rect">
            <a:avLst/>
          </a:prstGeom>
          <a:noFill/>
          <a:extLst>
            <a:ext uri="{909E8E84-426E-40DD-AFC4-6F175D3DCCD1}">
              <a14:hiddenFill xmlns:a14="http://schemas.microsoft.com/office/drawing/2010/main">
                <a:solidFill>
                  <a:srgbClr val="FFFFFF"/>
                </a:solidFill>
              </a14:hiddenFill>
            </a:ext>
          </a:extLst>
        </p:spPr>
      </p:pic>
      <p:pic>
        <p:nvPicPr>
          <p:cNvPr id="65540" name="Picture 4">
            <a:extLst>
              <a:ext uri="{FF2B5EF4-FFF2-40B4-BE49-F238E27FC236}">
                <a16:creationId xmlns:a16="http://schemas.microsoft.com/office/drawing/2014/main" id="{5A2B4841-2ED3-42C8-A136-566D43C7AE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7945" y="3888396"/>
            <a:ext cx="3864669" cy="1948627"/>
          </a:xfrm>
          <a:prstGeom prst="rect">
            <a:avLst/>
          </a:prstGeom>
          <a:noFill/>
          <a:extLst>
            <a:ext uri="{909E8E84-426E-40DD-AFC4-6F175D3DCCD1}">
              <a14:hiddenFill xmlns:a14="http://schemas.microsoft.com/office/drawing/2010/main">
                <a:solidFill>
                  <a:srgbClr val="FFFFFF"/>
                </a:solidFill>
              </a14:hiddenFill>
            </a:ext>
          </a:extLst>
        </p:spPr>
      </p:pic>
      <p:pic>
        <p:nvPicPr>
          <p:cNvPr id="65544" name="Picture 8">
            <a:extLst>
              <a:ext uri="{FF2B5EF4-FFF2-40B4-BE49-F238E27FC236}">
                <a16:creationId xmlns:a16="http://schemas.microsoft.com/office/drawing/2014/main" id="{C8A275D1-77EF-4116-90FF-E599290FC3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88975" y="1236284"/>
            <a:ext cx="3868844" cy="1949089"/>
          </a:xfrm>
          <a:prstGeom prst="rect">
            <a:avLst/>
          </a:prstGeom>
          <a:noFill/>
          <a:extLst>
            <a:ext uri="{909E8E84-426E-40DD-AFC4-6F175D3DCCD1}">
              <a14:hiddenFill xmlns:a14="http://schemas.microsoft.com/office/drawing/2010/main">
                <a:solidFill>
                  <a:srgbClr val="FFFFFF"/>
                </a:solidFill>
              </a14:hiddenFill>
            </a:ext>
          </a:extLst>
        </p:spPr>
      </p:pic>
      <p:pic>
        <p:nvPicPr>
          <p:cNvPr id="65548" name="Picture 12">
            <a:extLst>
              <a:ext uri="{FF2B5EF4-FFF2-40B4-BE49-F238E27FC236}">
                <a16:creationId xmlns:a16="http://schemas.microsoft.com/office/drawing/2014/main" id="{F5B29B75-AF41-4689-8DE0-A4AE0F427A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2234" y="3887933"/>
            <a:ext cx="3865585" cy="1949090"/>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a:extLst>
              <a:ext uri="{FF2B5EF4-FFF2-40B4-BE49-F238E27FC236}">
                <a16:creationId xmlns:a16="http://schemas.microsoft.com/office/drawing/2014/main" id="{5377C486-99F9-4A87-A0B1-028D02F3C8AD}"/>
              </a:ext>
            </a:extLst>
          </p:cNvPr>
          <p:cNvSpPr/>
          <p:nvPr/>
        </p:nvSpPr>
        <p:spPr>
          <a:xfrm>
            <a:off x="4172991" y="831552"/>
            <a:ext cx="3169920" cy="369332"/>
          </a:xfrm>
          <a:prstGeom prst="rect">
            <a:avLst/>
          </a:prstGeom>
        </p:spPr>
        <p:txBody>
          <a:bodyPr wrap="square">
            <a:spAutoFit/>
          </a:bodyPr>
          <a:lstStyle/>
          <a:p>
            <a:pPr lvl="0" algn="ctr">
              <a:defRPr/>
            </a:pPr>
            <a:r>
              <a:rPr lang="en-US" altLang="zh-TW" dirty="0"/>
              <a:t>Shape index result in Real data</a:t>
            </a:r>
          </a:p>
        </p:txBody>
      </p:sp>
      <p:sp>
        <p:nvSpPr>
          <p:cNvPr id="22" name="矩形 21">
            <a:extLst>
              <a:ext uri="{FF2B5EF4-FFF2-40B4-BE49-F238E27FC236}">
                <a16:creationId xmlns:a16="http://schemas.microsoft.com/office/drawing/2014/main" id="{9F1D0CE3-ED1B-4446-BF50-7BE1149B4639}"/>
              </a:ext>
            </a:extLst>
          </p:cNvPr>
          <p:cNvSpPr/>
          <p:nvPr/>
        </p:nvSpPr>
        <p:spPr>
          <a:xfrm>
            <a:off x="8083922" y="3463364"/>
            <a:ext cx="3617716" cy="369332"/>
          </a:xfrm>
          <a:prstGeom prst="rect">
            <a:avLst/>
          </a:prstGeom>
        </p:spPr>
        <p:txBody>
          <a:bodyPr wrap="square">
            <a:spAutoFit/>
          </a:bodyPr>
          <a:lstStyle/>
          <a:p>
            <a:pPr lvl="0" algn="ctr">
              <a:defRPr/>
            </a:pPr>
            <a:r>
              <a:rPr lang="en-US" altLang="zh-TW" dirty="0"/>
              <a:t>Distribution index result in Mixed</a:t>
            </a:r>
          </a:p>
        </p:txBody>
      </p:sp>
      <p:sp>
        <p:nvSpPr>
          <p:cNvPr id="23" name="矩形 22">
            <a:extLst>
              <a:ext uri="{FF2B5EF4-FFF2-40B4-BE49-F238E27FC236}">
                <a16:creationId xmlns:a16="http://schemas.microsoft.com/office/drawing/2014/main" id="{63CB32B9-5CA9-4BDA-A2A7-8A1B2E91CDD1}"/>
              </a:ext>
            </a:extLst>
          </p:cNvPr>
          <p:cNvSpPr/>
          <p:nvPr/>
        </p:nvSpPr>
        <p:spPr>
          <a:xfrm>
            <a:off x="8024599" y="779356"/>
            <a:ext cx="3169920" cy="369332"/>
          </a:xfrm>
          <a:prstGeom prst="rect">
            <a:avLst/>
          </a:prstGeom>
        </p:spPr>
        <p:txBody>
          <a:bodyPr wrap="square">
            <a:spAutoFit/>
          </a:bodyPr>
          <a:lstStyle/>
          <a:p>
            <a:pPr lvl="0" algn="ctr">
              <a:defRPr/>
            </a:pPr>
            <a:r>
              <a:rPr lang="en-US" altLang="zh-TW" dirty="0"/>
              <a:t>Shape index result in mixed</a:t>
            </a:r>
          </a:p>
        </p:txBody>
      </p:sp>
      <p:sp>
        <p:nvSpPr>
          <p:cNvPr id="25" name="矩形 24">
            <a:extLst>
              <a:ext uri="{FF2B5EF4-FFF2-40B4-BE49-F238E27FC236}">
                <a16:creationId xmlns:a16="http://schemas.microsoft.com/office/drawing/2014/main" id="{6441E480-7FCF-433D-AFD7-9779E2239CB6}"/>
              </a:ext>
            </a:extLst>
          </p:cNvPr>
          <p:cNvSpPr/>
          <p:nvPr/>
        </p:nvSpPr>
        <p:spPr>
          <a:xfrm>
            <a:off x="4227075" y="3463789"/>
            <a:ext cx="3617716" cy="369332"/>
          </a:xfrm>
          <a:prstGeom prst="rect">
            <a:avLst/>
          </a:prstGeom>
        </p:spPr>
        <p:txBody>
          <a:bodyPr wrap="square">
            <a:spAutoFit/>
          </a:bodyPr>
          <a:lstStyle/>
          <a:p>
            <a:pPr lvl="0" algn="ctr">
              <a:defRPr/>
            </a:pPr>
            <a:r>
              <a:rPr lang="en-US" altLang="zh-TW" dirty="0"/>
              <a:t>Distribution index result in Real data</a:t>
            </a:r>
          </a:p>
        </p:txBody>
      </p:sp>
      <p:cxnSp>
        <p:nvCxnSpPr>
          <p:cNvPr id="3" name="直線接點 2">
            <a:extLst>
              <a:ext uri="{FF2B5EF4-FFF2-40B4-BE49-F238E27FC236}">
                <a16:creationId xmlns:a16="http://schemas.microsoft.com/office/drawing/2014/main" id="{F967FE8A-17F5-4546-BF9C-F71357E260DC}"/>
              </a:ext>
            </a:extLst>
          </p:cNvPr>
          <p:cNvCxnSpPr>
            <a:cxnSpLocks/>
          </p:cNvCxnSpPr>
          <p:nvPr/>
        </p:nvCxnSpPr>
        <p:spPr>
          <a:xfrm>
            <a:off x="4286250" y="3337773"/>
            <a:ext cx="7856364"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33" name="箭號: 向下 32">
            <a:extLst>
              <a:ext uri="{FF2B5EF4-FFF2-40B4-BE49-F238E27FC236}">
                <a16:creationId xmlns:a16="http://schemas.microsoft.com/office/drawing/2014/main" id="{4B3938C0-D73F-4B4E-904A-784D2ADDE83A}"/>
              </a:ext>
            </a:extLst>
          </p:cNvPr>
          <p:cNvSpPr/>
          <p:nvPr/>
        </p:nvSpPr>
        <p:spPr>
          <a:xfrm rot="16200000">
            <a:off x="8103307" y="2033655"/>
            <a:ext cx="222251" cy="552700"/>
          </a:xfrm>
          <a:prstGeom prst="downArrow">
            <a:avLst/>
          </a:prstGeom>
          <a:solidFill>
            <a:srgbClr val="FF0000"/>
          </a:soli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dirty="0"/>
          </a:p>
        </p:txBody>
      </p:sp>
      <p:sp>
        <p:nvSpPr>
          <p:cNvPr id="34" name="箭號: 向下 33">
            <a:extLst>
              <a:ext uri="{FF2B5EF4-FFF2-40B4-BE49-F238E27FC236}">
                <a16:creationId xmlns:a16="http://schemas.microsoft.com/office/drawing/2014/main" id="{BE6A14DD-DE7D-4D64-8621-E8B6A1F2EBBF}"/>
              </a:ext>
            </a:extLst>
          </p:cNvPr>
          <p:cNvSpPr/>
          <p:nvPr/>
        </p:nvSpPr>
        <p:spPr>
          <a:xfrm rot="16200000">
            <a:off x="8103308" y="4586127"/>
            <a:ext cx="222251" cy="552700"/>
          </a:xfrm>
          <a:prstGeom prst="downArrow">
            <a:avLst/>
          </a:prstGeom>
          <a:solidFill>
            <a:srgbClr val="FF0000"/>
          </a:soli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dirty="0"/>
          </a:p>
        </p:txBody>
      </p:sp>
      <p:sp>
        <p:nvSpPr>
          <p:cNvPr id="35" name="矩形 34">
            <a:extLst>
              <a:ext uri="{FF2B5EF4-FFF2-40B4-BE49-F238E27FC236}">
                <a16:creationId xmlns:a16="http://schemas.microsoft.com/office/drawing/2014/main" id="{B3AFDF9E-7BCC-4C84-A0D8-29B16D417725}"/>
              </a:ext>
            </a:extLst>
          </p:cNvPr>
          <p:cNvSpPr/>
          <p:nvPr/>
        </p:nvSpPr>
        <p:spPr>
          <a:xfrm>
            <a:off x="845676" y="1615247"/>
            <a:ext cx="1291254" cy="369332"/>
          </a:xfrm>
          <a:prstGeom prst="rect">
            <a:avLst/>
          </a:prstGeom>
        </p:spPr>
        <p:txBody>
          <a:bodyPr wrap="square">
            <a:spAutoFit/>
          </a:bodyPr>
          <a:lstStyle/>
          <a:p>
            <a:pPr lvl="0" algn="ctr">
              <a:defRPr/>
            </a:pPr>
            <a:r>
              <a:rPr lang="en-US" altLang="zh-TW" dirty="0"/>
              <a:t>t-SNE result</a:t>
            </a:r>
          </a:p>
        </p:txBody>
      </p:sp>
      <p:pic>
        <p:nvPicPr>
          <p:cNvPr id="41" name="Picture 6">
            <a:extLst>
              <a:ext uri="{FF2B5EF4-FFF2-40B4-BE49-F238E27FC236}">
                <a16:creationId xmlns:a16="http://schemas.microsoft.com/office/drawing/2014/main" id="{090E0690-CC11-4017-9746-0CF005CDFFC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345" t="7589" r="592" b="84737"/>
          <a:stretch/>
        </p:blipFill>
        <p:spPr bwMode="auto">
          <a:xfrm>
            <a:off x="2545836" y="1486117"/>
            <a:ext cx="825327" cy="525208"/>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0D9AE64E-CC95-4A2F-80A2-01CC45C02EA6}"/>
              </a:ext>
            </a:extLst>
          </p:cNvPr>
          <p:cNvSpPr/>
          <p:nvPr/>
        </p:nvSpPr>
        <p:spPr>
          <a:xfrm>
            <a:off x="4294195" y="5891835"/>
            <a:ext cx="8393176" cy="923330"/>
          </a:xfrm>
          <a:prstGeom prst="rect">
            <a:avLst/>
          </a:prstGeom>
        </p:spPr>
        <p:txBody>
          <a:bodyPr wrap="square">
            <a:spAutoFit/>
          </a:bodyPr>
          <a:lstStyle/>
          <a:p>
            <a:r>
              <a:rPr lang="en-US" altLang="zh-TW" dirty="0"/>
              <a:t>Mixed training improves the detection of samples on the decision boundary</a:t>
            </a:r>
          </a:p>
          <a:p>
            <a:pPr marL="342900" indent="-342900">
              <a:buFont typeface="+mj-lt"/>
              <a:buAutoNum type="arabicPeriod"/>
            </a:pPr>
            <a:r>
              <a:rPr lang="en-US" altLang="zh-TW" dirty="0">
                <a:solidFill>
                  <a:srgbClr val="0070C0"/>
                </a:solidFill>
              </a:rPr>
              <a:t>Enhances the data profile of normal samples</a:t>
            </a:r>
          </a:p>
          <a:p>
            <a:pPr marL="342900" indent="-342900">
              <a:buFont typeface="+mj-lt"/>
              <a:buAutoNum type="arabicPeriod"/>
            </a:pPr>
            <a:r>
              <a:rPr lang="en-US" altLang="zh-TW" dirty="0">
                <a:solidFill>
                  <a:srgbClr val="0070C0"/>
                </a:solidFill>
              </a:rPr>
              <a:t>Optimizes the detection of anomalous samples near the boundary.</a:t>
            </a:r>
            <a:endParaRPr lang="zh-TW" altLang="en-US" dirty="0">
              <a:solidFill>
                <a:srgbClr val="0070C0"/>
              </a:solidFill>
            </a:endParaRPr>
          </a:p>
        </p:txBody>
      </p:sp>
      <p:pic>
        <p:nvPicPr>
          <p:cNvPr id="4" name="圖片 3">
            <a:extLst>
              <a:ext uri="{FF2B5EF4-FFF2-40B4-BE49-F238E27FC236}">
                <a16:creationId xmlns:a16="http://schemas.microsoft.com/office/drawing/2014/main" id="{92523037-E040-4175-8EBF-131EBAAE9D0F}"/>
              </a:ext>
            </a:extLst>
          </p:cNvPr>
          <p:cNvPicPr>
            <a:picLocks noChangeAspect="1"/>
          </p:cNvPicPr>
          <p:nvPr/>
        </p:nvPicPr>
        <p:blipFill>
          <a:blip r:embed="rId9"/>
          <a:stretch>
            <a:fillRect/>
          </a:stretch>
        </p:blipFill>
        <p:spPr>
          <a:xfrm>
            <a:off x="241474" y="5265806"/>
            <a:ext cx="3730634" cy="1313932"/>
          </a:xfrm>
          <a:prstGeom prst="rect">
            <a:avLst/>
          </a:prstGeom>
        </p:spPr>
      </p:pic>
      <p:sp>
        <p:nvSpPr>
          <p:cNvPr id="5" name="矩形 4">
            <a:extLst>
              <a:ext uri="{FF2B5EF4-FFF2-40B4-BE49-F238E27FC236}">
                <a16:creationId xmlns:a16="http://schemas.microsoft.com/office/drawing/2014/main" id="{85C3831B-875B-416A-B536-40F10BDF6BE5}"/>
              </a:ext>
            </a:extLst>
          </p:cNvPr>
          <p:cNvSpPr/>
          <p:nvPr/>
        </p:nvSpPr>
        <p:spPr>
          <a:xfrm>
            <a:off x="174001" y="4896474"/>
            <a:ext cx="3865579" cy="369332"/>
          </a:xfrm>
          <a:prstGeom prst="rect">
            <a:avLst/>
          </a:prstGeom>
        </p:spPr>
        <p:txBody>
          <a:bodyPr wrap="square">
            <a:spAutoFit/>
          </a:bodyPr>
          <a:lstStyle/>
          <a:p>
            <a:r>
              <a:rPr lang="en-US" altLang="zh-TW" dirty="0"/>
              <a:t>False Negative(FN) result in mixed data</a:t>
            </a:r>
          </a:p>
        </p:txBody>
      </p:sp>
    </p:spTree>
    <p:extLst>
      <p:ext uri="{BB962C8B-B14F-4D97-AF65-F5344CB8AC3E}">
        <p14:creationId xmlns:p14="http://schemas.microsoft.com/office/powerpoint/2010/main" val="901472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65544"/>
                                        </p:tgtEl>
                                        <p:attrNameLst>
                                          <p:attrName>style.visibility</p:attrName>
                                        </p:attrNameLst>
                                      </p:cBhvr>
                                      <p:to>
                                        <p:strVal val="visible"/>
                                      </p:to>
                                    </p:set>
                                    <p:animEffect transition="in" filter="fade">
                                      <p:cBhvr>
                                        <p:cTn id="10" dur="500"/>
                                        <p:tgtEl>
                                          <p:spTgt spid="6554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nodeType="withEffect">
                                  <p:stCondLst>
                                    <p:cond delay="0"/>
                                  </p:stCondLst>
                                  <p:childTnLst>
                                    <p:set>
                                      <p:cBhvr>
                                        <p:cTn id="22" dur="1" fill="hold">
                                          <p:stCondLst>
                                            <p:cond delay="0"/>
                                          </p:stCondLst>
                                        </p:cTn>
                                        <p:tgtEl>
                                          <p:spTgt spid="65538"/>
                                        </p:tgtEl>
                                        <p:attrNameLst>
                                          <p:attrName>style.visibility</p:attrName>
                                        </p:attrNameLst>
                                      </p:cBhvr>
                                      <p:to>
                                        <p:strVal val="visible"/>
                                      </p:to>
                                    </p:set>
                                    <p:animEffect transition="in" filter="fade">
                                      <p:cBhvr>
                                        <p:cTn id="23" dur="500"/>
                                        <p:tgtEl>
                                          <p:spTgt spid="6553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par>
                                <p:cTn id="29" presetID="10" presetClass="entr" presetSubtype="0" fill="hold" nodeType="withEffect">
                                  <p:stCondLst>
                                    <p:cond delay="0"/>
                                  </p:stCondLst>
                                  <p:childTnLst>
                                    <p:set>
                                      <p:cBhvr>
                                        <p:cTn id="30" dur="1" fill="hold">
                                          <p:stCondLst>
                                            <p:cond delay="0"/>
                                          </p:stCondLst>
                                        </p:cTn>
                                        <p:tgtEl>
                                          <p:spTgt spid="65548"/>
                                        </p:tgtEl>
                                        <p:attrNameLst>
                                          <p:attrName>style.visibility</p:attrName>
                                        </p:attrNameLst>
                                      </p:cBhvr>
                                      <p:to>
                                        <p:strVal val="visible"/>
                                      </p:to>
                                    </p:set>
                                    <p:animEffect transition="in" filter="fade">
                                      <p:cBhvr>
                                        <p:cTn id="31" dur="500"/>
                                        <p:tgtEl>
                                          <p:spTgt spid="6554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nodeType="withEffect">
                                  <p:stCondLst>
                                    <p:cond delay="0"/>
                                  </p:stCondLst>
                                  <p:childTnLst>
                                    <p:set>
                                      <p:cBhvr>
                                        <p:cTn id="43" dur="1" fill="hold">
                                          <p:stCondLst>
                                            <p:cond delay="0"/>
                                          </p:stCondLst>
                                        </p:cTn>
                                        <p:tgtEl>
                                          <p:spTgt spid="65540"/>
                                        </p:tgtEl>
                                        <p:attrNameLst>
                                          <p:attrName>style.visibility</p:attrName>
                                        </p:attrNameLst>
                                      </p:cBhvr>
                                      <p:to>
                                        <p:strVal val="visible"/>
                                      </p:to>
                                    </p:set>
                                    <p:animEffect transition="in" filter="fade">
                                      <p:cBhvr>
                                        <p:cTn id="44" dur="500"/>
                                        <p:tgtEl>
                                          <p:spTgt spid="6554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5" grpId="0"/>
      <p:bldP spid="33" grpId="0" animBg="1"/>
      <p:bldP spid="34" grpId="0" animBg="1"/>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a:extLst>
              <a:ext uri="{FF2B5EF4-FFF2-40B4-BE49-F238E27FC236}">
                <a16:creationId xmlns:a16="http://schemas.microsoft.com/office/drawing/2014/main" id="{79083F8B-8A1E-48E2-9EBA-E85B43CC62ED}"/>
              </a:ext>
            </a:extLst>
          </p:cNvPr>
          <p:cNvSpPr/>
          <p:nvPr/>
        </p:nvSpPr>
        <p:spPr>
          <a:xfrm>
            <a:off x="5602755" y="3752850"/>
            <a:ext cx="6416050" cy="2447780"/>
          </a:xfrm>
          <a:prstGeom prst="rect">
            <a:avLst/>
          </a:prstGeom>
          <a:solidFill>
            <a:srgbClr val="F0B03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noProof="0">
              <a:ln>
                <a:noFill/>
              </a:ln>
              <a:solidFill>
                <a:srgbClr val="00A98B"/>
              </a:solidFill>
              <a:effectLst/>
              <a:uLnTx/>
              <a:uFillTx/>
              <a:latin typeface="Calibri" panose="020F0502020204030204" pitchFamily="34" charset="0"/>
              <a:ea typeface="等线" panose="02010600030101010101" pitchFamily="2" charset="-122"/>
              <a:cs typeface="Arial" panose="020B0604020202020204" pitchFamily="34" charset="0"/>
            </a:endParaRPr>
          </a:p>
        </p:txBody>
      </p:sp>
      <p:sp>
        <p:nvSpPr>
          <p:cNvPr id="23" name="矩形 22">
            <a:extLst>
              <a:ext uri="{FF2B5EF4-FFF2-40B4-BE49-F238E27FC236}">
                <a16:creationId xmlns:a16="http://schemas.microsoft.com/office/drawing/2014/main" id="{0464B64E-C2D1-4CE9-BECE-06AEC31A1CD4}"/>
              </a:ext>
            </a:extLst>
          </p:cNvPr>
          <p:cNvSpPr/>
          <p:nvPr/>
        </p:nvSpPr>
        <p:spPr>
          <a:xfrm>
            <a:off x="5608517" y="1041009"/>
            <a:ext cx="6405290" cy="2447779"/>
          </a:xfrm>
          <a:prstGeom prst="rect">
            <a:avLst/>
          </a:prstGeom>
          <a:solidFill>
            <a:srgbClr val="5B9BD5">
              <a:alpha val="2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aphicFrame>
        <p:nvGraphicFramePr>
          <p:cNvPr id="36" name="表格 35">
            <a:extLst>
              <a:ext uri="{FF2B5EF4-FFF2-40B4-BE49-F238E27FC236}">
                <a16:creationId xmlns:a16="http://schemas.microsoft.com/office/drawing/2014/main" id="{C08ECBFE-1EC6-4970-89B4-66D7334A9E32}"/>
              </a:ext>
            </a:extLst>
          </p:cNvPr>
          <p:cNvGraphicFramePr>
            <a:graphicFrameLocks noGrp="1"/>
          </p:cNvGraphicFramePr>
          <p:nvPr>
            <p:extLst>
              <p:ext uri="{D42A27DB-BD31-4B8C-83A1-F6EECF244321}">
                <p14:modId xmlns:p14="http://schemas.microsoft.com/office/powerpoint/2010/main" val="2214557199"/>
              </p:ext>
            </p:extLst>
          </p:nvPr>
        </p:nvGraphicFramePr>
        <p:xfrm>
          <a:off x="224490" y="1910084"/>
          <a:ext cx="5172063" cy="4099560"/>
        </p:xfrm>
        <a:graphic>
          <a:graphicData uri="http://schemas.openxmlformats.org/drawingml/2006/table">
            <a:tbl>
              <a:tblPr firstRow="1" bandRow="1">
                <a:tableStyleId>{5C22544A-7EE6-4342-B048-85BDC9FD1C3A}</a:tableStyleId>
              </a:tblPr>
              <a:tblGrid>
                <a:gridCol w="2025590">
                  <a:extLst>
                    <a:ext uri="{9D8B030D-6E8A-4147-A177-3AD203B41FA5}">
                      <a16:colId xmlns:a16="http://schemas.microsoft.com/office/drawing/2014/main" val="805470287"/>
                    </a:ext>
                  </a:extLst>
                </a:gridCol>
                <a:gridCol w="1003242">
                  <a:extLst>
                    <a:ext uri="{9D8B030D-6E8A-4147-A177-3AD203B41FA5}">
                      <a16:colId xmlns:a16="http://schemas.microsoft.com/office/drawing/2014/main" val="2213452499"/>
                    </a:ext>
                  </a:extLst>
                </a:gridCol>
                <a:gridCol w="1181100">
                  <a:extLst>
                    <a:ext uri="{9D8B030D-6E8A-4147-A177-3AD203B41FA5}">
                      <a16:colId xmlns:a16="http://schemas.microsoft.com/office/drawing/2014/main" val="3395005805"/>
                    </a:ext>
                  </a:extLst>
                </a:gridCol>
                <a:gridCol w="962131">
                  <a:extLst>
                    <a:ext uri="{9D8B030D-6E8A-4147-A177-3AD203B41FA5}">
                      <a16:colId xmlns:a16="http://schemas.microsoft.com/office/drawing/2014/main" val="4125526410"/>
                    </a:ext>
                  </a:extLst>
                </a:gridCol>
              </a:tblGrid>
              <a:tr h="370840">
                <a:tc>
                  <a:txBody>
                    <a:bodyPr/>
                    <a:lstStyle/>
                    <a:p>
                      <a:pPr algn="ctr"/>
                      <a:endParaRPr lang="zh-TW" altLang="en-US" sz="1600" dirty="0">
                        <a:solidFill>
                          <a:schemeClr val="tx1"/>
                        </a:solidFill>
                      </a:endParaRPr>
                    </a:p>
                  </a:txBody>
                  <a:tcPr anchor="ctr">
                    <a:solidFill>
                      <a:srgbClr val="90BFD0"/>
                    </a:solidFill>
                  </a:tcPr>
                </a:tc>
                <a:tc>
                  <a:txBody>
                    <a:bodyPr/>
                    <a:lstStyle/>
                    <a:p>
                      <a:pPr algn="ctr"/>
                      <a:r>
                        <a:rPr lang="en-US" altLang="zh-TW" sz="1600" dirty="0">
                          <a:solidFill>
                            <a:schemeClr val="tx1"/>
                          </a:solidFill>
                        </a:rPr>
                        <a:t>shape</a:t>
                      </a:r>
                      <a:endParaRPr lang="zh-TW" altLang="en-US" sz="1600" dirty="0">
                        <a:solidFill>
                          <a:schemeClr val="tx1"/>
                        </a:solidFill>
                      </a:endParaRPr>
                    </a:p>
                  </a:txBody>
                  <a:tcPr anchor="ctr">
                    <a:solidFill>
                      <a:srgbClr val="90BFD0"/>
                    </a:solidFill>
                  </a:tcPr>
                </a:tc>
                <a:tc>
                  <a:txBody>
                    <a:bodyPr/>
                    <a:lstStyle/>
                    <a:p>
                      <a:pPr algn="ctr"/>
                      <a:r>
                        <a:rPr lang="en-US" altLang="zh-TW" sz="1600" dirty="0">
                          <a:solidFill>
                            <a:schemeClr val="tx1"/>
                          </a:solidFill>
                        </a:rPr>
                        <a:t>distribution</a:t>
                      </a:r>
                      <a:endParaRPr lang="zh-TW" altLang="en-US" sz="1600" dirty="0">
                        <a:solidFill>
                          <a:schemeClr val="tx1"/>
                        </a:solidFill>
                      </a:endParaRPr>
                    </a:p>
                  </a:txBody>
                  <a:tcPr anchor="ctr">
                    <a:solidFill>
                      <a:srgbClr val="90BFD0"/>
                    </a:solidFill>
                  </a:tcPr>
                </a:tc>
                <a:tc>
                  <a:txBody>
                    <a:bodyPr/>
                    <a:lstStyle/>
                    <a:p>
                      <a:pPr algn="ctr"/>
                      <a:r>
                        <a:rPr lang="en-US" altLang="zh-TW" sz="1600" dirty="0">
                          <a:solidFill>
                            <a:schemeClr val="tx1"/>
                          </a:solidFill>
                        </a:rPr>
                        <a:t>instant</a:t>
                      </a:r>
                      <a:endParaRPr lang="zh-TW" altLang="en-US" sz="1600" dirty="0">
                        <a:solidFill>
                          <a:schemeClr val="tx1"/>
                        </a:solidFill>
                      </a:endParaRPr>
                    </a:p>
                  </a:txBody>
                  <a:tcPr anchor="ctr">
                    <a:solidFill>
                      <a:srgbClr val="90BFD0"/>
                    </a:solidFill>
                  </a:tcPr>
                </a:tc>
                <a:extLst>
                  <a:ext uri="{0D108BD9-81ED-4DB2-BD59-A6C34878D82A}">
                    <a16:rowId xmlns:a16="http://schemas.microsoft.com/office/drawing/2014/main" val="3515234500"/>
                  </a:ext>
                </a:extLst>
              </a:tr>
              <a:tr h="0">
                <a:tc>
                  <a:txBody>
                    <a:bodyPr/>
                    <a:lstStyle/>
                    <a:p>
                      <a:pPr algn="ctr"/>
                      <a:r>
                        <a:rPr lang="en-US" altLang="zh-TW" sz="1600" dirty="0"/>
                        <a:t>Loose belt</a:t>
                      </a:r>
                      <a:endParaRPr lang="zh-TW" altLang="en-US" sz="1600" dirty="0"/>
                    </a:p>
                  </a:txBody>
                  <a:tcPr anchor="ctr">
                    <a:solidFill>
                      <a:srgbClr val="90BFD0">
                        <a:alpha val="5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0.9277</a:t>
                      </a:r>
                      <a:endParaRPr lang="zh-TW" altLang="en-US" sz="1600" dirty="0"/>
                    </a:p>
                  </a:txBody>
                  <a:tcPr anchor="ctr">
                    <a:solidFill>
                      <a:srgbClr val="90BFD0">
                        <a:alpha val="5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1.0000</a:t>
                      </a:r>
                      <a:endParaRPr lang="zh-TW" altLang="en-US" sz="1600" dirty="0"/>
                    </a:p>
                  </a:txBody>
                  <a:tcPr anchor="ctr">
                    <a:solidFill>
                      <a:srgbClr val="90BFD0">
                        <a:alpha val="5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1.0000</a:t>
                      </a:r>
                      <a:endParaRPr lang="zh-TW" altLang="en-US" sz="1600" dirty="0"/>
                    </a:p>
                  </a:txBody>
                  <a:tcPr anchor="ctr">
                    <a:solidFill>
                      <a:srgbClr val="90BFD0">
                        <a:alpha val="50000"/>
                      </a:srgbClr>
                    </a:solidFill>
                  </a:tcPr>
                </a:tc>
                <a:extLst>
                  <a:ext uri="{0D108BD9-81ED-4DB2-BD59-A6C34878D82A}">
                    <a16:rowId xmlns:a16="http://schemas.microsoft.com/office/drawing/2014/main" val="3223767060"/>
                  </a:ext>
                </a:extLst>
              </a:tr>
              <a:tr h="0">
                <a:tc>
                  <a:txBody>
                    <a:bodyPr/>
                    <a:lstStyle/>
                    <a:p>
                      <a:pPr algn="ctr"/>
                      <a:r>
                        <a:rPr lang="en-US" altLang="zh-TW" sz="1600" dirty="0"/>
                        <a:t>tightened belt</a:t>
                      </a:r>
                      <a:endParaRPr lang="zh-TW" altLang="en-US" sz="1600" dirty="0"/>
                    </a:p>
                  </a:txBody>
                  <a:tcPr anchor="ctr">
                    <a:solidFill>
                      <a:srgbClr val="90BFD0">
                        <a:alpha val="30000"/>
                      </a:srgbClr>
                    </a:solidFill>
                  </a:tcPr>
                </a:tc>
                <a:tc>
                  <a:txBody>
                    <a:bodyPr/>
                    <a:lstStyle/>
                    <a:p>
                      <a:pPr algn="ctr"/>
                      <a:r>
                        <a:rPr lang="en-US" altLang="zh-TW" sz="1600" dirty="0"/>
                        <a:t>0.6071</a:t>
                      </a:r>
                      <a:endParaRPr lang="zh-TW" altLang="en-US" sz="1600" dirty="0"/>
                    </a:p>
                  </a:txBody>
                  <a:tcPr anchor="ctr">
                    <a:solidFill>
                      <a:srgbClr val="90BFD0">
                        <a:alpha val="30000"/>
                      </a:srgbClr>
                    </a:solidFill>
                  </a:tcPr>
                </a:tc>
                <a:tc>
                  <a:txBody>
                    <a:bodyPr/>
                    <a:lstStyle/>
                    <a:p>
                      <a:pPr algn="ctr"/>
                      <a:r>
                        <a:rPr lang="en-US" altLang="zh-TW" sz="1600" dirty="0"/>
                        <a:t>0.9111</a:t>
                      </a:r>
                      <a:endParaRPr lang="zh-TW" altLang="en-US" sz="1600" dirty="0"/>
                    </a:p>
                  </a:txBody>
                  <a:tcPr anchor="ctr">
                    <a:solidFill>
                      <a:srgbClr val="90BFD0">
                        <a:alpha val="30000"/>
                      </a:srgbClr>
                    </a:solidFill>
                  </a:tcPr>
                </a:tc>
                <a:tc>
                  <a:txBody>
                    <a:bodyPr/>
                    <a:lstStyle/>
                    <a:p>
                      <a:pPr algn="ctr"/>
                      <a:r>
                        <a:rPr lang="en-US" altLang="zh-TW" sz="1600" dirty="0"/>
                        <a:t>0.9958</a:t>
                      </a:r>
                      <a:endParaRPr lang="zh-TW" altLang="en-US" sz="1600" dirty="0"/>
                    </a:p>
                  </a:txBody>
                  <a:tcPr anchor="ctr">
                    <a:solidFill>
                      <a:srgbClr val="90BFD0">
                        <a:alpha val="30000"/>
                      </a:srgbClr>
                    </a:solidFill>
                  </a:tcPr>
                </a:tc>
                <a:extLst>
                  <a:ext uri="{0D108BD9-81ED-4DB2-BD59-A6C34878D82A}">
                    <a16:rowId xmlns:a16="http://schemas.microsoft.com/office/drawing/2014/main" val="3073601325"/>
                  </a:ext>
                </a:extLst>
              </a:tr>
              <a:tr h="370840">
                <a:tc>
                  <a:txBody>
                    <a:bodyPr/>
                    <a:lstStyle/>
                    <a:p>
                      <a:pPr algn="ctr"/>
                      <a:r>
                        <a:rPr lang="en-US" altLang="zh-TW" sz="1600" b="0" i="0" kern="1200" dirty="0">
                          <a:solidFill>
                            <a:schemeClr val="dk1"/>
                          </a:solidFill>
                          <a:effectLst/>
                          <a:latin typeface="+mn-lt"/>
                          <a:ea typeface="+mn-ea"/>
                          <a:cs typeface="+mn-cs"/>
                        </a:rPr>
                        <a:t>Bearing loss</a:t>
                      </a:r>
                      <a:endParaRPr lang="zh-TW" altLang="en-US" sz="1600" dirty="0"/>
                    </a:p>
                  </a:txBody>
                  <a:tcPr anchor="ctr">
                    <a:solidFill>
                      <a:srgbClr val="90BFD0">
                        <a:alpha val="50000"/>
                      </a:srgbClr>
                    </a:solidFill>
                  </a:tcPr>
                </a:tc>
                <a:tc>
                  <a:txBody>
                    <a:bodyPr/>
                    <a:lstStyle/>
                    <a:p>
                      <a:pPr algn="ctr"/>
                      <a:r>
                        <a:rPr lang="en-US" altLang="zh-TW" sz="1600" dirty="0"/>
                        <a:t>0.6236</a:t>
                      </a:r>
                      <a:endParaRPr lang="zh-TW" altLang="en-US" sz="1600" dirty="0"/>
                    </a:p>
                  </a:txBody>
                  <a:tcPr anchor="ctr">
                    <a:solidFill>
                      <a:srgbClr val="90BFD0">
                        <a:alpha val="50000"/>
                      </a:srgbClr>
                    </a:solidFill>
                  </a:tcPr>
                </a:tc>
                <a:tc>
                  <a:txBody>
                    <a:bodyPr/>
                    <a:lstStyle/>
                    <a:p>
                      <a:pPr algn="ctr"/>
                      <a:r>
                        <a:rPr lang="en-US" altLang="zh-TW" sz="1600" dirty="0"/>
                        <a:t>0.2027</a:t>
                      </a:r>
                      <a:endParaRPr lang="zh-TW" altLang="en-US" sz="1600" dirty="0"/>
                    </a:p>
                  </a:txBody>
                  <a:tcPr anchor="ctr">
                    <a:solidFill>
                      <a:srgbClr val="90BFD0">
                        <a:alpha val="50000"/>
                      </a:srgbClr>
                    </a:solidFill>
                  </a:tcPr>
                </a:tc>
                <a:tc>
                  <a:txBody>
                    <a:bodyPr/>
                    <a:lstStyle/>
                    <a:p>
                      <a:pPr algn="ctr"/>
                      <a:r>
                        <a:rPr lang="en-US" altLang="zh-TW" sz="1600" dirty="0"/>
                        <a:t>1.0000</a:t>
                      </a:r>
                      <a:endParaRPr lang="zh-TW" altLang="en-US" sz="1600" dirty="0"/>
                    </a:p>
                  </a:txBody>
                  <a:tcPr anchor="ctr">
                    <a:solidFill>
                      <a:srgbClr val="90BFD0">
                        <a:alpha val="50000"/>
                      </a:srgbClr>
                    </a:solidFill>
                  </a:tcPr>
                </a:tc>
                <a:extLst>
                  <a:ext uri="{0D108BD9-81ED-4DB2-BD59-A6C34878D82A}">
                    <a16:rowId xmlns:a16="http://schemas.microsoft.com/office/drawing/2014/main" val="2282030724"/>
                  </a:ext>
                </a:extLst>
              </a:tr>
              <a:tr h="370840">
                <a:tc>
                  <a:txBody>
                    <a:bodyPr/>
                    <a:lstStyle/>
                    <a:p>
                      <a:pPr algn="ctr"/>
                      <a:r>
                        <a:rPr lang="en-US" altLang="zh-TW" sz="1600" b="0" i="0" kern="1200" dirty="0">
                          <a:solidFill>
                            <a:schemeClr val="dk1"/>
                          </a:solidFill>
                          <a:effectLst/>
                          <a:latin typeface="+mn-lt"/>
                          <a:ea typeface="+mn-ea"/>
                          <a:cs typeface="+mn-cs"/>
                        </a:rPr>
                        <a:t>Slider loose</a:t>
                      </a:r>
                      <a:endParaRPr lang="zh-TW" altLang="en-US" sz="1600" dirty="0"/>
                    </a:p>
                  </a:txBody>
                  <a:tcPr anchor="ctr">
                    <a:solidFill>
                      <a:srgbClr val="90BFD0">
                        <a:alpha val="30000"/>
                      </a:srgbClr>
                    </a:solidFill>
                  </a:tcPr>
                </a:tc>
                <a:tc>
                  <a:txBody>
                    <a:bodyPr/>
                    <a:lstStyle/>
                    <a:p>
                      <a:pPr algn="ctr"/>
                      <a:r>
                        <a:rPr lang="en-US" altLang="zh-TW" sz="1600" dirty="0"/>
                        <a:t>0.5208</a:t>
                      </a:r>
                      <a:endParaRPr lang="zh-TW" altLang="en-US" sz="1600" dirty="0"/>
                    </a:p>
                  </a:txBody>
                  <a:tcPr anchor="ctr">
                    <a:solidFill>
                      <a:srgbClr val="90BFD0">
                        <a:alpha val="30000"/>
                      </a:srgbClr>
                    </a:solidFill>
                  </a:tcPr>
                </a:tc>
                <a:tc>
                  <a:txBody>
                    <a:bodyPr/>
                    <a:lstStyle/>
                    <a:p>
                      <a:pPr algn="ctr"/>
                      <a:r>
                        <a:rPr lang="en-US" altLang="zh-TW" sz="1600" dirty="0"/>
                        <a:t>0.0625</a:t>
                      </a:r>
                      <a:endParaRPr lang="zh-TW" altLang="en-US" sz="1600" dirty="0"/>
                    </a:p>
                  </a:txBody>
                  <a:tcPr anchor="ctr">
                    <a:solidFill>
                      <a:srgbClr val="90BFD0">
                        <a:alpha val="30000"/>
                      </a:srgbClr>
                    </a:solidFill>
                  </a:tcPr>
                </a:tc>
                <a:tc>
                  <a:txBody>
                    <a:bodyPr/>
                    <a:lstStyle/>
                    <a:p>
                      <a:pPr algn="ctr"/>
                      <a:r>
                        <a:rPr lang="en-US" altLang="zh-TW" sz="1600" dirty="0"/>
                        <a:t>1.0000</a:t>
                      </a:r>
                      <a:endParaRPr lang="zh-TW" altLang="en-US" sz="1600" dirty="0"/>
                    </a:p>
                  </a:txBody>
                  <a:tcPr anchor="ctr">
                    <a:solidFill>
                      <a:srgbClr val="90BFD0">
                        <a:alpha val="30000"/>
                      </a:srgbClr>
                    </a:solidFill>
                  </a:tcPr>
                </a:tc>
                <a:extLst>
                  <a:ext uri="{0D108BD9-81ED-4DB2-BD59-A6C34878D82A}">
                    <a16:rowId xmlns:a16="http://schemas.microsoft.com/office/drawing/2014/main" val="314484710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Loose belt</a:t>
                      </a:r>
                      <a:r>
                        <a:rPr lang="zh-TW" altLang="en-US" sz="1600" dirty="0"/>
                        <a:t> </a:t>
                      </a:r>
                      <a:r>
                        <a:rPr lang="en-US" altLang="zh-TW" sz="1600" dirty="0"/>
                        <a:t>&amp;</a:t>
                      </a:r>
                      <a:r>
                        <a:rPr lang="zh-TW" altLang="en-US" sz="1600" dirty="0"/>
                        <a:t> </a:t>
                      </a:r>
                      <a:r>
                        <a:rPr lang="en-US" altLang="zh-TW" sz="1600" b="0" i="0" kern="1200" dirty="0">
                          <a:solidFill>
                            <a:schemeClr val="dk1"/>
                          </a:solidFill>
                          <a:effectLst/>
                          <a:latin typeface="+mn-lt"/>
                          <a:ea typeface="+mn-ea"/>
                          <a:cs typeface="+mn-cs"/>
                        </a:rPr>
                        <a:t>Bearing loss</a:t>
                      </a:r>
                      <a:endParaRPr lang="zh-TW" altLang="en-US" sz="1600" dirty="0"/>
                    </a:p>
                  </a:txBody>
                  <a:tcPr anchor="ctr">
                    <a:solidFill>
                      <a:srgbClr val="90BFD0">
                        <a:alpha val="50000"/>
                      </a:srgbClr>
                    </a:solidFill>
                  </a:tcPr>
                </a:tc>
                <a:tc>
                  <a:txBody>
                    <a:bodyPr/>
                    <a:lstStyle/>
                    <a:p>
                      <a:pPr algn="ctr"/>
                      <a:r>
                        <a:rPr lang="en-US" altLang="zh-TW" sz="1600" dirty="0"/>
                        <a:t>0.9000</a:t>
                      </a:r>
                      <a:endParaRPr lang="zh-TW" altLang="en-US" sz="1600" dirty="0"/>
                    </a:p>
                  </a:txBody>
                  <a:tcPr anchor="ctr">
                    <a:solidFill>
                      <a:srgbClr val="90BFD0">
                        <a:alpha val="50000"/>
                      </a:srgbClr>
                    </a:solidFill>
                  </a:tcPr>
                </a:tc>
                <a:tc>
                  <a:txBody>
                    <a:bodyPr/>
                    <a:lstStyle/>
                    <a:p>
                      <a:pPr algn="ctr"/>
                      <a:r>
                        <a:rPr lang="en-US" altLang="zh-TW" sz="1600" dirty="0"/>
                        <a:t>0.9902</a:t>
                      </a:r>
                      <a:endParaRPr lang="zh-TW" altLang="en-US" sz="1600" dirty="0"/>
                    </a:p>
                  </a:txBody>
                  <a:tcPr anchor="ctr">
                    <a:solidFill>
                      <a:srgbClr val="90BFD0">
                        <a:alpha val="50000"/>
                      </a:srgbClr>
                    </a:solidFill>
                  </a:tcPr>
                </a:tc>
                <a:tc>
                  <a:txBody>
                    <a:bodyPr/>
                    <a:lstStyle/>
                    <a:p>
                      <a:pPr algn="ctr"/>
                      <a:r>
                        <a:rPr lang="en-US" altLang="zh-TW" sz="1600" dirty="0"/>
                        <a:t>1.0000</a:t>
                      </a:r>
                      <a:endParaRPr lang="zh-TW" altLang="en-US" sz="1600" dirty="0"/>
                    </a:p>
                  </a:txBody>
                  <a:tcPr anchor="ctr">
                    <a:solidFill>
                      <a:srgbClr val="90BFD0">
                        <a:alpha val="50000"/>
                      </a:srgbClr>
                    </a:solidFill>
                  </a:tcPr>
                </a:tc>
                <a:extLst>
                  <a:ext uri="{0D108BD9-81ED-4DB2-BD59-A6C34878D82A}">
                    <a16:rowId xmlns:a16="http://schemas.microsoft.com/office/drawing/2014/main" val="22223399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Loose belt</a:t>
                      </a:r>
                      <a:r>
                        <a:rPr lang="zh-TW" altLang="en-US" sz="1600" dirty="0"/>
                        <a:t> </a:t>
                      </a:r>
                      <a:r>
                        <a:rPr lang="en-US" altLang="zh-TW" sz="1600" dirty="0"/>
                        <a:t>&amp;</a:t>
                      </a:r>
                      <a:r>
                        <a:rPr lang="zh-TW" altLang="en-US" sz="1600" dirty="0"/>
                        <a:t> </a:t>
                      </a:r>
                      <a:r>
                        <a:rPr lang="en-US" altLang="zh-TW" sz="1600" b="0" i="0" kern="1200" dirty="0">
                          <a:solidFill>
                            <a:schemeClr val="dk1"/>
                          </a:solidFill>
                          <a:effectLst/>
                          <a:latin typeface="+mn-lt"/>
                          <a:ea typeface="+mn-ea"/>
                          <a:cs typeface="+mn-cs"/>
                        </a:rPr>
                        <a:t>Slider loose</a:t>
                      </a:r>
                      <a:endParaRPr lang="zh-TW" altLang="en-US" sz="1600" dirty="0"/>
                    </a:p>
                  </a:txBody>
                  <a:tcPr anchor="ctr">
                    <a:solidFill>
                      <a:srgbClr val="90BFD0">
                        <a:alpha val="30000"/>
                      </a:srgbClr>
                    </a:solidFill>
                  </a:tcPr>
                </a:tc>
                <a:tc>
                  <a:txBody>
                    <a:bodyPr/>
                    <a:lstStyle/>
                    <a:p>
                      <a:pPr algn="ctr"/>
                      <a:r>
                        <a:rPr lang="en-US" altLang="zh-TW" sz="1600" dirty="0"/>
                        <a:t>1.0000</a:t>
                      </a:r>
                      <a:endParaRPr lang="zh-TW" altLang="en-US" sz="1600" dirty="0"/>
                    </a:p>
                  </a:txBody>
                  <a:tcPr anchor="ctr">
                    <a:solidFill>
                      <a:srgbClr val="90BFD0">
                        <a:alpha val="30000"/>
                      </a:srgbClr>
                    </a:solidFill>
                  </a:tcPr>
                </a:tc>
                <a:tc>
                  <a:txBody>
                    <a:bodyPr/>
                    <a:lstStyle/>
                    <a:p>
                      <a:pPr algn="ctr"/>
                      <a:r>
                        <a:rPr lang="en-US" altLang="zh-TW" sz="1600" dirty="0"/>
                        <a:t>1.0000</a:t>
                      </a:r>
                      <a:endParaRPr lang="zh-TW" altLang="en-US" sz="1600" dirty="0"/>
                    </a:p>
                  </a:txBody>
                  <a:tcPr anchor="ctr">
                    <a:solidFill>
                      <a:srgbClr val="90BFD0">
                        <a:alpha val="30000"/>
                      </a:srgbClr>
                    </a:solidFill>
                  </a:tcPr>
                </a:tc>
                <a:tc>
                  <a:txBody>
                    <a:bodyPr/>
                    <a:lstStyle/>
                    <a:p>
                      <a:pPr algn="ctr"/>
                      <a:r>
                        <a:rPr lang="en-US" altLang="zh-TW" sz="1600" dirty="0"/>
                        <a:t>1.0000</a:t>
                      </a:r>
                      <a:endParaRPr lang="zh-TW" altLang="en-US" sz="1600" dirty="0"/>
                    </a:p>
                  </a:txBody>
                  <a:tcPr anchor="ctr">
                    <a:solidFill>
                      <a:srgbClr val="90BFD0">
                        <a:alpha val="30000"/>
                      </a:srgbClr>
                    </a:solidFill>
                  </a:tcPr>
                </a:tc>
                <a:extLst>
                  <a:ext uri="{0D108BD9-81ED-4DB2-BD59-A6C34878D82A}">
                    <a16:rowId xmlns:a16="http://schemas.microsoft.com/office/drawing/2014/main" val="71565983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tightened belt</a:t>
                      </a:r>
                      <a:endParaRPr lang="zh-TW" altLang="en-US"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&amp;</a:t>
                      </a:r>
                      <a:r>
                        <a:rPr lang="zh-TW" altLang="en-US" sz="1600" dirty="0"/>
                        <a:t> </a:t>
                      </a:r>
                      <a:r>
                        <a:rPr lang="en-US" altLang="zh-TW" sz="1600" b="0" i="0" kern="1200" dirty="0">
                          <a:solidFill>
                            <a:schemeClr val="dk1"/>
                          </a:solidFill>
                          <a:effectLst/>
                          <a:latin typeface="+mn-lt"/>
                          <a:ea typeface="+mn-ea"/>
                          <a:cs typeface="+mn-cs"/>
                        </a:rPr>
                        <a:t>Bearing loss</a:t>
                      </a:r>
                      <a:endParaRPr lang="zh-TW" altLang="en-US" sz="1600" dirty="0"/>
                    </a:p>
                  </a:txBody>
                  <a:tcPr anchor="ctr">
                    <a:solidFill>
                      <a:srgbClr val="90BFD0">
                        <a:alpha val="50000"/>
                      </a:srgbClr>
                    </a:solidFill>
                  </a:tcPr>
                </a:tc>
                <a:tc>
                  <a:txBody>
                    <a:bodyPr/>
                    <a:lstStyle/>
                    <a:p>
                      <a:pPr algn="ctr"/>
                      <a:r>
                        <a:rPr lang="en-US" altLang="zh-TW" sz="1600" dirty="0"/>
                        <a:t>0.9944</a:t>
                      </a:r>
                      <a:endParaRPr lang="zh-TW" altLang="en-US" sz="1600" dirty="0"/>
                    </a:p>
                  </a:txBody>
                  <a:tcPr anchor="ctr">
                    <a:solidFill>
                      <a:srgbClr val="90BFD0">
                        <a:alpha val="50000"/>
                      </a:srgbClr>
                    </a:solidFill>
                  </a:tcPr>
                </a:tc>
                <a:tc>
                  <a:txBody>
                    <a:bodyPr/>
                    <a:lstStyle/>
                    <a:p>
                      <a:pPr algn="ctr"/>
                      <a:r>
                        <a:rPr lang="en-US" altLang="zh-TW" sz="1600" dirty="0"/>
                        <a:t>0.5750</a:t>
                      </a:r>
                      <a:endParaRPr lang="zh-TW" altLang="en-US" sz="1600" dirty="0"/>
                    </a:p>
                  </a:txBody>
                  <a:tcPr anchor="ctr">
                    <a:solidFill>
                      <a:srgbClr val="90BFD0">
                        <a:alpha val="50000"/>
                      </a:srgbClr>
                    </a:solidFill>
                  </a:tcPr>
                </a:tc>
                <a:tc>
                  <a:txBody>
                    <a:bodyPr/>
                    <a:lstStyle/>
                    <a:p>
                      <a:pPr algn="ctr"/>
                      <a:r>
                        <a:rPr lang="en-US" altLang="zh-TW" sz="1600" dirty="0"/>
                        <a:t>1.0000</a:t>
                      </a:r>
                      <a:endParaRPr lang="zh-TW" altLang="en-US" sz="1600" dirty="0"/>
                    </a:p>
                  </a:txBody>
                  <a:tcPr anchor="ctr">
                    <a:solidFill>
                      <a:srgbClr val="90BFD0">
                        <a:alpha val="50000"/>
                      </a:srgbClr>
                    </a:solidFill>
                  </a:tcPr>
                </a:tc>
                <a:extLst>
                  <a:ext uri="{0D108BD9-81ED-4DB2-BD59-A6C34878D82A}">
                    <a16:rowId xmlns:a16="http://schemas.microsoft.com/office/drawing/2014/main" val="243515368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tightened belt</a:t>
                      </a:r>
                      <a:endParaRPr lang="zh-TW" altLang="en-US"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t> </a:t>
                      </a:r>
                      <a:r>
                        <a:rPr lang="en-US" altLang="zh-TW" sz="1600" dirty="0"/>
                        <a:t>&amp;</a:t>
                      </a:r>
                      <a:r>
                        <a:rPr lang="zh-TW" altLang="en-US" sz="1600" dirty="0"/>
                        <a:t> </a:t>
                      </a:r>
                      <a:r>
                        <a:rPr lang="en-US" altLang="zh-TW" sz="1600" b="0" i="0" kern="1200" dirty="0">
                          <a:solidFill>
                            <a:schemeClr val="dk1"/>
                          </a:solidFill>
                          <a:effectLst/>
                          <a:latin typeface="+mn-lt"/>
                          <a:ea typeface="+mn-ea"/>
                          <a:cs typeface="+mn-cs"/>
                        </a:rPr>
                        <a:t>Slider loose</a:t>
                      </a:r>
                      <a:endParaRPr lang="zh-TW" altLang="en-US" sz="1600" dirty="0"/>
                    </a:p>
                  </a:txBody>
                  <a:tcPr anchor="ctr">
                    <a:solidFill>
                      <a:srgbClr val="90BFD0">
                        <a:alpha val="30000"/>
                      </a:srgbClr>
                    </a:solidFill>
                  </a:tcPr>
                </a:tc>
                <a:tc>
                  <a:txBody>
                    <a:bodyPr/>
                    <a:lstStyle/>
                    <a:p>
                      <a:pPr algn="ctr"/>
                      <a:r>
                        <a:rPr lang="en-US" altLang="zh-TW" sz="1600" dirty="0"/>
                        <a:t>0.9986</a:t>
                      </a:r>
                      <a:endParaRPr lang="zh-TW" altLang="en-US" sz="1600" dirty="0"/>
                    </a:p>
                  </a:txBody>
                  <a:tcPr anchor="ctr">
                    <a:solidFill>
                      <a:srgbClr val="90BFD0">
                        <a:alpha val="30000"/>
                      </a:srgbClr>
                    </a:solidFill>
                  </a:tcPr>
                </a:tc>
                <a:tc>
                  <a:txBody>
                    <a:bodyPr/>
                    <a:lstStyle/>
                    <a:p>
                      <a:pPr algn="ctr"/>
                      <a:r>
                        <a:rPr lang="en-US" altLang="zh-TW" sz="1600" dirty="0"/>
                        <a:t>0.2986</a:t>
                      </a:r>
                      <a:endParaRPr lang="zh-TW" altLang="en-US" sz="1600" dirty="0"/>
                    </a:p>
                  </a:txBody>
                  <a:tcPr anchor="ctr">
                    <a:solidFill>
                      <a:srgbClr val="90BFD0">
                        <a:alpha val="30000"/>
                      </a:srgbClr>
                    </a:solidFill>
                  </a:tcPr>
                </a:tc>
                <a:tc>
                  <a:txBody>
                    <a:bodyPr/>
                    <a:lstStyle/>
                    <a:p>
                      <a:pPr algn="ctr"/>
                      <a:r>
                        <a:rPr lang="en-US" altLang="zh-TW" sz="1600" dirty="0"/>
                        <a:t>0.9541</a:t>
                      </a:r>
                      <a:endParaRPr lang="zh-TW" altLang="en-US" sz="1600" dirty="0"/>
                    </a:p>
                  </a:txBody>
                  <a:tcPr anchor="ctr">
                    <a:solidFill>
                      <a:srgbClr val="90BFD0">
                        <a:alpha val="30000"/>
                      </a:srgbClr>
                    </a:solidFill>
                  </a:tcPr>
                </a:tc>
                <a:extLst>
                  <a:ext uri="{0D108BD9-81ED-4DB2-BD59-A6C34878D82A}">
                    <a16:rowId xmlns:a16="http://schemas.microsoft.com/office/drawing/2014/main" val="2504975646"/>
                  </a:ext>
                </a:extLst>
              </a:tr>
            </a:tbl>
          </a:graphicData>
        </a:graphic>
      </p:graphicFrame>
      <p:sp>
        <p:nvSpPr>
          <p:cNvPr id="5" name="矩形 4">
            <a:extLst>
              <a:ext uri="{FF2B5EF4-FFF2-40B4-BE49-F238E27FC236}">
                <a16:creationId xmlns:a16="http://schemas.microsoft.com/office/drawing/2014/main" id="{62C67E26-068D-45CD-B860-17A33E379B02}"/>
              </a:ext>
            </a:extLst>
          </p:cNvPr>
          <p:cNvSpPr/>
          <p:nvPr/>
        </p:nvSpPr>
        <p:spPr>
          <a:xfrm>
            <a:off x="3177431" y="1872988"/>
            <a:ext cx="2220403" cy="4166968"/>
          </a:xfrm>
          <a:prstGeom prst="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a:extLst>
              <a:ext uri="{FF2B5EF4-FFF2-40B4-BE49-F238E27FC236}">
                <a16:creationId xmlns:a16="http://schemas.microsoft.com/office/drawing/2014/main" id="{F3F2B39A-1198-477F-BC23-BABA8E8FA8FA}"/>
              </a:ext>
            </a:extLst>
          </p:cNvPr>
          <p:cNvSpPr/>
          <p:nvPr/>
        </p:nvSpPr>
        <p:spPr>
          <a:xfrm>
            <a:off x="157815" y="2566938"/>
            <a:ext cx="3105138" cy="411552"/>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標題 1">
            <a:extLst>
              <a:ext uri="{FF2B5EF4-FFF2-40B4-BE49-F238E27FC236}">
                <a16:creationId xmlns:a16="http://schemas.microsoft.com/office/drawing/2014/main" id="{12854073-B384-41E7-9CDB-AC4476A9D6AE}"/>
              </a:ext>
            </a:extLst>
          </p:cNvPr>
          <p:cNvSpPr txBox="1">
            <a:spLocks/>
          </p:cNvSpPr>
          <p:nvPr/>
        </p:nvSpPr>
        <p:spPr>
          <a:xfrm>
            <a:off x="805748" y="485706"/>
            <a:ext cx="5317649" cy="13142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spcAft>
                <a:spcPts val="600"/>
              </a:spcAft>
              <a:defRPr/>
            </a:pPr>
            <a:r>
              <a:rPr lang="en-US" altLang="zh-TW" sz="2400" b="1" dirty="0">
                <a:solidFill>
                  <a:prstClr val="black"/>
                </a:solidFill>
                <a:latin typeface="+mn-lt"/>
                <a:ea typeface="微軟正黑體" panose="020B0604030504040204" pitchFamily="34" charset="-120"/>
              </a:rPr>
              <a:t>Validity</a:t>
            </a:r>
            <a:endParaRPr kumimoji="1" lang="en-US" altLang="zh-TW" sz="2400" b="1" dirty="0">
              <a:solidFill>
                <a:prstClr val="black">
                  <a:lumMod val="85000"/>
                  <a:lumOff val="15000"/>
                </a:prstClr>
              </a:solidFill>
              <a:latin typeface="+mn-lt"/>
            </a:endParaRPr>
          </a:p>
        </p:txBody>
      </p:sp>
      <p:sp>
        <p:nvSpPr>
          <p:cNvPr id="50" name="矩形 49">
            <a:extLst>
              <a:ext uri="{FF2B5EF4-FFF2-40B4-BE49-F238E27FC236}">
                <a16:creationId xmlns:a16="http://schemas.microsoft.com/office/drawing/2014/main" id="{72B4BCE7-8687-4B47-A0A3-8DCD6D485658}"/>
              </a:ext>
            </a:extLst>
          </p:cNvPr>
          <p:cNvSpPr/>
          <p:nvPr/>
        </p:nvSpPr>
        <p:spPr>
          <a:xfrm>
            <a:off x="429053" y="747159"/>
            <a:ext cx="207264" cy="791302"/>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noProof="0">
              <a:ln>
                <a:noFill/>
              </a:ln>
              <a:solidFill>
                <a:srgbClr val="00A98B"/>
              </a:solidFill>
              <a:effectLst/>
              <a:uLnTx/>
              <a:uFillTx/>
              <a:latin typeface="Calibri" panose="020F0502020204030204" pitchFamily="34" charset="0"/>
              <a:ea typeface="等线" panose="02010600030101010101" pitchFamily="2" charset="-122"/>
              <a:cs typeface="Arial" panose="020B0604020202020204" pitchFamily="34" charset="0"/>
            </a:endParaRPr>
          </a:p>
        </p:txBody>
      </p:sp>
      <p:pic>
        <p:nvPicPr>
          <p:cNvPr id="27" name="Picture 2" descr="「台北科技大學」的圖片搜尋結果">
            <a:extLst>
              <a:ext uri="{FF2B5EF4-FFF2-40B4-BE49-F238E27FC236}">
                <a16:creationId xmlns:a16="http://schemas.microsoft.com/office/drawing/2014/main" id="{A96E6410-838E-4E07-BFB0-D5E29AA6D5C9}"/>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24490" y="74790"/>
            <a:ext cx="976954" cy="574724"/>
          </a:xfrm>
          <a:prstGeom prst="rect">
            <a:avLst/>
          </a:prstGeom>
          <a:noFill/>
          <a:extLst>
            <a:ext uri="{909E8E84-426E-40DD-AFC4-6F175D3DCCD1}">
              <a14:hiddenFill xmlns:a14="http://schemas.microsoft.com/office/drawing/2010/main">
                <a:solidFill>
                  <a:srgbClr val="FFFFFF"/>
                </a:solidFill>
              </a14:hiddenFill>
            </a:ext>
          </a:extLst>
        </p:spPr>
      </p:pic>
      <p:sp>
        <p:nvSpPr>
          <p:cNvPr id="30" name="矩形 29">
            <a:extLst>
              <a:ext uri="{FF2B5EF4-FFF2-40B4-BE49-F238E27FC236}">
                <a16:creationId xmlns:a16="http://schemas.microsoft.com/office/drawing/2014/main" id="{0479ACCD-090B-4919-9371-51D14A14A758}"/>
              </a:ext>
            </a:extLst>
          </p:cNvPr>
          <p:cNvSpPr/>
          <p:nvPr/>
        </p:nvSpPr>
        <p:spPr>
          <a:xfrm>
            <a:off x="443659" y="759685"/>
            <a:ext cx="207264" cy="791302"/>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noProof="0">
              <a:ln>
                <a:noFill/>
              </a:ln>
              <a:solidFill>
                <a:srgbClr val="00A98B"/>
              </a:solidFill>
              <a:effectLst/>
              <a:uLnTx/>
              <a:uFillTx/>
              <a:latin typeface="Calibri" panose="020F0502020204030204" pitchFamily="34" charset="0"/>
              <a:ea typeface="等线" panose="02010600030101010101" pitchFamily="2" charset="-122"/>
              <a:cs typeface="Arial" panose="020B0604020202020204" pitchFamily="34" charset="0"/>
            </a:endParaRPr>
          </a:p>
        </p:txBody>
      </p:sp>
      <p:cxnSp>
        <p:nvCxnSpPr>
          <p:cNvPr id="31" name="直接连接符 26">
            <a:extLst>
              <a:ext uri="{FF2B5EF4-FFF2-40B4-BE49-F238E27FC236}">
                <a16:creationId xmlns:a16="http://schemas.microsoft.com/office/drawing/2014/main" id="{013BF7FA-DCE8-4163-91DA-FCDEB4817DFD}"/>
              </a:ext>
            </a:extLst>
          </p:cNvPr>
          <p:cNvCxnSpPr/>
          <p:nvPr/>
        </p:nvCxnSpPr>
        <p:spPr>
          <a:xfrm>
            <a:off x="736267" y="759685"/>
            <a:ext cx="0" cy="79130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9" name="文字方塊 23">
            <a:extLst>
              <a:ext uri="{FF2B5EF4-FFF2-40B4-BE49-F238E27FC236}">
                <a16:creationId xmlns:a16="http://schemas.microsoft.com/office/drawing/2014/main" id="{6A7652B4-9F9F-4DCF-8EA4-EE85C61C7E54}"/>
              </a:ext>
            </a:extLst>
          </p:cNvPr>
          <p:cNvSpPr txBox="1"/>
          <p:nvPr/>
        </p:nvSpPr>
        <p:spPr>
          <a:xfrm>
            <a:off x="11509523" y="6403983"/>
            <a:ext cx="1785009" cy="3481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sz="1600" b="0" i="0" u="none" strike="noStrike" kern="1200" cap="none" spc="0" normalizeH="0" noProof="0" dirty="0">
                <a:ln>
                  <a:noFill/>
                </a:ln>
                <a:solidFill>
                  <a:prstClr val="white">
                    <a:lumMod val="50000"/>
                  </a:prstClr>
                </a:solidFill>
                <a:effectLst/>
                <a:uLnTx/>
                <a:uFillTx/>
                <a:latin typeface="Calibri" panose="020F0502020204030204" pitchFamily="34" charset="0"/>
                <a:ea typeface="Georgia" charset="0"/>
                <a:cs typeface="Georgia" charset="0"/>
              </a:rPr>
              <a:t>  </a:t>
            </a:r>
            <a:fld id="{9F01719C-F466-4CE8-852F-0BDF474F10FB}" type="slidenum">
              <a:rPr kumimoji="1" lang="en-US" altLang="zh-TW" sz="1600" b="0" i="0" u="none" strike="noStrike" kern="1200" cap="none" spc="0" normalizeH="0" noProof="0" smtClean="0">
                <a:ln>
                  <a:noFill/>
                </a:ln>
                <a:solidFill>
                  <a:prstClr val="white">
                    <a:lumMod val="50000"/>
                  </a:prstClr>
                </a:solidFill>
                <a:effectLst/>
                <a:uLnTx/>
                <a:uFillTx/>
                <a:latin typeface="Calibri" panose="020F0502020204030204" pitchFamily="34" charset="0"/>
                <a:ea typeface="Georgia" charset="0"/>
                <a:cs typeface="Georgia" charset="0"/>
              </a:rPr>
              <a:pPr marL="0" marR="0" lvl="0" indent="0" algn="l" defTabSz="914400" rtl="0" eaLnBrk="1" fontAlgn="auto" latinLnBrk="0" hangingPunct="1">
                <a:lnSpc>
                  <a:spcPct val="100000"/>
                </a:lnSpc>
                <a:spcBef>
                  <a:spcPts val="0"/>
                </a:spcBef>
                <a:spcAft>
                  <a:spcPts val="0"/>
                </a:spcAft>
                <a:buClrTx/>
                <a:buSzTx/>
                <a:buFontTx/>
                <a:buNone/>
                <a:tabLst/>
                <a:defRPr/>
              </a:pPr>
              <a:t>22</a:t>
            </a:fld>
            <a:endParaRPr kumimoji="1" lang="zh-TW" altLang="en-US" sz="1600" b="0" i="0" u="none" strike="noStrike" kern="1200" cap="none" spc="0" normalizeH="0" noProof="0" dirty="0">
              <a:ln>
                <a:noFill/>
              </a:ln>
              <a:solidFill>
                <a:prstClr val="white">
                  <a:lumMod val="50000"/>
                </a:prstClr>
              </a:solidFill>
              <a:effectLst/>
              <a:uLnTx/>
              <a:uFillTx/>
              <a:latin typeface="Calibri" panose="020F0502020204030204" pitchFamily="34" charset="0"/>
              <a:ea typeface="Georgia" charset="0"/>
              <a:cs typeface="Georgia" charset="0"/>
            </a:endParaRPr>
          </a:p>
        </p:txBody>
      </p:sp>
      <p:grpSp>
        <p:nvGrpSpPr>
          <p:cNvPr id="21" name="群組 20">
            <a:extLst>
              <a:ext uri="{FF2B5EF4-FFF2-40B4-BE49-F238E27FC236}">
                <a16:creationId xmlns:a16="http://schemas.microsoft.com/office/drawing/2014/main" id="{9565879C-D10E-4386-A3C9-DCC01F074626}"/>
              </a:ext>
            </a:extLst>
          </p:cNvPr>
          <p:cNvGrpSpPr/>
          <p:nvPr/>
        </p:nvGrpSpPr>
        <p:grpSpPr>
          <a:xfrm>
            <a:off x="1268954" y="222815"/>
            <a:ext cx="9950174" cy="228068"/>
            <a:chOff x="3" y="302483"/>
            <a:chExt cx="12191997" cy="584393"/>
          </a:xfrm>
        </p:grpSpPr>
        <p:sp>
          <p:nvSpPr>
            <p:cNvPr id="24" name="五邊形 12">
              <a:extLst>
                <a:ext uri="{FF2B5EF4-FFF2-40B4-BE49-F238E27FC236}">
                  <a16:creationId xmlns:a16="http://schemas.microsoft.com/office/drawing/2014/main" id="{D4266D50-FA4E-4E7A-8D62-C284EF497013}"/>
                </a:ext>
              </a:extLst>
            </p:cNvPr>
            <p:cNvSpPr/>
            <p:nvPr/>
          </p:nvSpPr>
          <p:spPr>
            <a:xfrm>
              <a:off x="3" y="302483"/>
              <a:ext cx="2061141" cy="584393"/>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Introduction</a:t>
              </a:r>
            </a:p>
          </p:txBody>
        </p:sp>
        <p:sp>
          <p:nvSpPr>
            <p:cNvPr id="25" name="五邊形 13">
              <a:extLst>
                <a:ext uri="{FF2B5EF4-FFF2-40B4-BE49-F238E27FC236}">
                  <a16:creationId xmlns:a16="http://schemas.microsoft.com/office/drawing/2014/main" id="{51FAA8FF-238B-42B4-AC9A-05A7CA279F2C}"/>
                </a:ext>
              </a:extLst>
            </p:cNvPr>
            <p:cNvSpPr/>
            <p:nvPr/>
          </p:nvSpPr>
          <p:spPr>
            <a:xfrm>
              <a:off x="2061144" y="309426"/>
              <a:ext cx="2195548" cy="575971"/>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Literature Review</a:t>
              </a:r>
              <a:endParaRPr kumimoji="0" lang="en-US" altLang="zh-TW" sz="1200" b="1" i="0" u="none" strike="noStrike" kern="0" cap="none" spc="0" normalizeH="0" baseline="0" noProof="0" dirty="0">
                <a:ln>
                  <a:noFill/>
                </a:ln>
                <a:solidFill>
                  <a:prstClr val="black"/>
                </a:solidFill>
                <a:effectLst/>
                <a:uLnTx/>
                <a:uFillTx/>
                <a:ea typeface="微軟正黑體"/>
                <a:cs typeface="+mn-cs"/>
              </a:endParaRPr>
            </a:p>
          </p:txBody>
        </p:sp>
        <p:sp>
          <p:nvSpPr>
            <p:cNvPr id="26" name="五邊形 14">
              <a:extLst>
                <a:ext uri="{FF2B5EF4-FFF2-40B4-BE49-F238E27FC236}">
                  <a16:creationId xmlns:a16="http://schemas.microsoft.com/office/drawing/2014/main" id="{292E41D0-6A43-4F77-97C7-5A7F5AED89E4}"/>
                </a:ext>
              </a:extLst>
            </p:cNvPr>
            <p:cNvSpPr/>
            <p:nvPr/>
          </p:nvSpPr>
          <p:spPr>
            <a:xfrm>
              <a:off x="4256692" y="302484"/>
              <a:ext cx="2417377" cy="559598"/>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Proposed Methods</a:t>
              </a:r>
              <a:endParaRPr kumimoji="0" lang="en-US" altLang="zh-TW" sz="1200" b="1" i="0" u="none" strike="noStrike" kern="0" cap="none" spc="0" normalizeH="0" baseline="0" noProof="0" dirty="0">
                <a:ln>
                  <a:noFill/>
                </a:ln>
                <a:solidFill>
                  <a:prstClr val="black"/>
                </a:solidFill>
                <a:effectLst/>
                <a:uLnTx/>
                <a:uFillTx/>
                <a:ea typeface="微軟正黑體"/>
                <a:cs typeface="+mn-cs"/>
              </a:endParaRPr>
            </a:p>
          </p:txBody>
        </p:sp>
        <p:sp>
          <p:nvSpPr>
            <p:cNvPr id="28" name="五邊形 16">
              <a:extLst>
                <a:ext uri="{FF2B5EF4-FFF2-40B4-BE49-F238E27FC236}">
                  <a16:creationId xmlns:a16="http://schemas.microsoft.com/office/drawing/2014/main" id="{C9057BD2-81FD-4212-9763-1E17CD4D2D42}"/>
                </a:ext>
              </a:extLst>
            </p:cNvPr>
            <p:cNvSpPr/>
            <p:nvPr/>
          </p:nvSpPr>
          <p:spPr>
            <a:xfrm>
              <a:off x="6674068" y="302483"/>
              <a:ext cx="2606565" cy="552655"/>
            </a:xfrm>
            <a:prstGeom prst="homePlat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kern="0">
                  <a:solidFill>
                    <a:prstClr val="black"/>
                  </a:solidFill>
                  <a:latin typeface="Calibri" panose="020F0502020204030204" pitchFamily="34" charset="0"/>
                </a:rPr>
                <a:t>Empirical</a:t>
              </a:r>
              <a:r>
                <a:rPr lang="zh-TW" altLang="en-US" sz="1200" b="1" kern="0">
                  <a:solidFill>
                    <a:prstClr val="black"/>
                  </a:solidFill>
                  <a:latin typeface="Calibri" panose="020F0502020204030204" pitchFamily="34" charset="0"/>
                </a:rPr>
                <a:t> </a:t>
              </a:r>
              <a:r>
                <a:rPr lang="en-US" altLang="zh-TW" sz="1200" b="1" kern="0" dirty="0">
                  <a:solidFill>
                    <a:prstClr val="black"/>
                  </a:solidFill>
                  <a:latin typeface="Calibri" panose="020F0502020204030204" pitchFamily="34" charset="0"/>
                </a:rPr>
                <a:t>Study</a:t>
              </a:r>
            </a:p>
          </p:txBody>
        </p:sp>
        <p:sp>
          <p:nvSpPr>
            <p:cNvPr id="32" name="五邊形 17">
              <a:extLst>
                <a:ext uri="{FF2B5EF4-FFF2-40B4-BE49-F238E27FC236}">
                  <a16:creationId xmlns:a16="http://schemas.microsoft.com/office/drawing/2014/main" id="{2CA60DC7-030D-4706-8D92-4FAA48566C6F}"/>
                </a:ext>
              </a:extLst>
            </p:cNvPr>
            <p:cNvSpPr/>
            <p:nvPr/>
          </p:nvSpPr>
          <p:spPr>
            <a:xfrm>
              <a:off x="9280634" y="309426"/>
              <a:ext cx="2911366" cy="552655"/>
            </a:xfrm>
            <a:prstGeom prst="homePlat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TW" sz="1200" b="1" kern="0" dirty="0">
                  <a:solidFill>
                    <a:prstClr val="black"/>
                  </a:solidFill>
                  <a:latin typeface="Calibri" panose="020F0502020204030204" pitchFamily="34" charset="0"/>
                </a:rPr>
                <a:t>Conclusion</a:t>
              </a:r>
            </a:p>
          </p:txBody>
        </p:sp>
      </p:grpSp>
      <p:pic>
        <p:nvPicPr>
          <p:cNvPr id="37" name="Picture 2">
            <a:extLst>
              <a:ext uri="{FF2B5EF4-FFF2-40B4-BE49-F238E27FC236}">
                <a16:creationId xmlns:a16="http://schemas.microsoft.com/office/drawing/2014/main" id="{A971A5D2-5E4A-447B-90E0-D52C10144B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5984" y="4986795"/>
            <a:ext cx="2992529" cy="10512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a:extLst>
              <a:ext uri="{FF2B5EF4-FFF2-40B4-BE49-F238E27FC236}">
                <a16:creationId xmlns:a16="http://schemas.microsoft.com/office/drawing/2014/main" id="{B9CD1BCB-4518-43CA-B212-EE2623CD7B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25714" y="4986795"/>
            <a:ext cx="2992529" cy="10512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2D253AFB-E4A4-40B8-BE5A-7B511617FE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20716" y="2365665"/>
            <a:ext cx="2993891" cy="1051679"/>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C21B09F1-B0D1-42FF-AE1A-46904B3836C5}"/>
              </a:ext>
            </a:extLst>
          </p:cNvPr>
          <p:cNvSpPr/>
          <p:nvPr/>
        </p:nvSpPr>
        <p:spPr>
          <a:xfrm>
            <a:off x="5792682" y="1134341"/>
            <a:ext cx="6096000" cy="923330"/>
          </a:xfrm>
          <a:prstGeom prst="rect">
            <a:avLst/>
          </a:prstGeom>
        </p:spPr>
        <p:txBody>
          <a:bodyPr>
            <a:spAutoFit/>
          </a:bodyPr>
          <a:lstStyle/>
          <a:p>
            <a:r>
              <a:rPr lang="en-US" altLang="zh-TW" dirty="0"/>
              <a:t>For two samples with the contextual abnormality, the </a:t>
            </a:r>
            <a:r>
              <a:rPr lang="en-US" altLang="zh-TW" dirty="0">
                <a:solidFill>
                  <a:srgbClr val="FF0000"/>
                </a:solidFill>
              </a:rPr>
              <a:t>shape of tightened belt</a:t>
            </a:r>
            <a:r>
              <a:rPr lang="en-US" altLang="zh-TW" dirty="0"/>
              <a:t> is more similar to the normal sample. As a result, it effects the detection capability </a:t>
            </a:r>
            <a:endParaRPr lang="zh-TW" altLang="en-US" dirty="0"/>
          </a:p>
        </p:txBody>
      </p:sp>
      <p:pic>
        <p:nvPicPr>
          <p:cNvPr id="22" name="Picture 2">
            <a:extLst>
              <a:ext uri="{FF2B5EF4-FFF2-40B4-BE49-F238E27FC236}">
                <a16:creationId xmlns:a16="http://schemas.microsoft.com/office/drawing/2014/main" id="{5E6D0B75-FC9B-4B03-8936-14BC2906C5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02755" y="2365665"/>
            <a:ext cx="2990899" cy="1050627"/>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E028A45D-B6C6-47B0-A6D4-9EAB56483D5B}"/>
              </a:ext>
            </a:extLst>
          </p:cNvPr>
          <p:cNvSpPr/>
          <p:nvPr/>
        </p:nvSpPr>
        <p:spPr>
          <a:xfrm>
            <a:off x="5764120" y="3896977"/>
            <a:ext cx="6096000" cy="923330"/>
          </a:xfrm>
          <a:prstGeom prst="rect">
            <a:avLst/>
          </a:prstGeom>
        </p:spPr>
        <p:txBody>
          <a:bodyPr>
            <a:spAutoFit/>
          </a:bodyPr>
          <a:lstStyle/>
          <a:p>
            <a:r>
              <a:rPr lang="en-US" altLang="zh-TW" dirty="0"/>
              <a:t>For point anomalies, which involve </a:t>
            </a:r>
            <a:r>
              <a:rPr lang="en-US" altLang="zh-TW" dirty="0">
                <a:solidFill>
                  <a:srgbClr val="FF0000"/>
                </a:solidFill>
              </a:rPr>
              <a:t>short and rapid changes, shape</a:t>
            </a:r>
            <a:r>
              <a:rPr lang="en-US" altLang="zh-TW" dirty="0"/>
              <a:t> indicators have similar performance with the normal samples</a:t>
            </a:r>
          </a:p>
        </p:txBody>
      </p:sp>
      <p:sp>
        <p:nvSpPr>
          <p:cNvPr id="34" name="文字方塊 33">
            <a:extLst>
              <a:ext uri="{FF2B5EF4-FFF2-40B4-BE49-F238E27FC236}">
                <a16:creationId xmlns:a16="http://schemas.microsoft.com/office/drawing/2014/main" id="{14F8FFEB-507C-4784-8E57-8087DDDD11D6}"/>
              </a:ext>
            </a:extLst>
          </p:cNvPr>
          <p:cNvSpPr txBox="1"/>
          <p:nvPr/>
        </p:nvSpPr>
        <p:spPr>
          <a:xfrm>
            <a:off x="6715815" y="2070270"/>
            <a:ext cx="1216016" cy="307777"/>
          </a:xfrm>
          <a:prstGeom prst="rect">
            <a:avLst/>
          </a:prstGeom>
          <a:noFill/>
        </p:spPr>
        <p:txBody>
          <a:bodyPr wrap="square">
            <a:spAutoFit/>
          </a:bodyPr>
          <a:lstStyle/>
          <a:p>
            <a:r>
              <a:rPr lang="en-US" altLang="zh-TW" sz="1400" dirty="0"/>
              <a:t>Loose belt</a:t>
            </a:r>
          </a:p>
        </p:txBody>
      </p:sp>
      <p:sp>
        <p:nvSpPr>
          <p:cNvPr id="35" name="文字方塊 34">
            <a:extLst>
              <a:ext uri="{FF2B5EF4-FFF2-40B4-BE49-F238E27FC236}">
                <a16:creationId xmlns:a16="http://schemas.microsoft.com/office/drawing/2014/main" id="{553994CE-DC10-4D5D-A2E3-6BA15B8F2F19}"/>
              </a:ext>
            </a:extLst>
          </p:cNvPr>
          <p:cNvSpPr txBox="1"/>
          <p:nvPr/>
        </p:nvSpPr>
        <p:spPr>
          <a:xfrm>
            <a:off x="9554462" y="2057671"/>
            <a:ext cx="1726398" cy="307777"/>
          </a:xfrm>
          <a:prstGeom prst="rect">
            <a:avLst/>
          </a:prstGeom>
          <a:noFill/>
        </p:spPr>
        <p:txBody>
          <a:bodyPr wrap="square">
            <a:spAutoFit/>
          </a:bodyPr>
          <a:lstStyle/>
          <a:p>
            <a:pPr algn="ctr"/>
            <a:r>
              <a:rPr lang="en-US" altLang="zh-TW" sz="1400" dirty="0"/>
              <a:t>tightened belt</a:t>
            </a:r>
            <a:endParaRPr lang="zh-TW" altLang="en-US" sz="1400" dirty="0"/>
          </a:p>
        </p:txBody>
      </p:sp>
      <p:pic>
        <p:nvPicPr>
          <p:cNvPr id="7" name="圖片 6">
            <a:extLst>
              <a:ext uri="{FF2B5EF4-FFF2-40B4-BE49-F238E27FC236}">
                <a16:creationId xmlns:a16="http://schemas.microsoft.com/office/drawing/2014/main" id="{9EFF48CF-00E2-4567-B33D-30A5AD2C5851}"/>
              </a:ext>
            </a:extLst>
          </p:cNvPr>
          <p:cNvPicPr>
            <a:picLocks noChangeAspect="1"/>
          </p:cNvPicPr>
          <p:nvPr/>
        </p:nvPicPr>
        <p:blipFill>
          <a:blip r:embed="rId8"/>
          <a:stretch>
            <a:fillRect/>
          </a:stretch>
        </p:blipFill>
        <p:spPr>
          <a:xfrm>
            <a:off x="3664989" y="774290"/>
            <a:ext cx="1483786" cy="760723"/>
          </a:xfrm>
          <a:prstGeom prst="rect">
            <a:avLst/>
          </a:prstGeom>
        </p:spPr>
      </p:pic>
      <p:sp>
        <p:nvSpPr>
          <p:cNvPr id="3" name="矩形 2">
            <a:extLst>
              <a:ext uri="{FF2B5EF4-FFF2-40B4-BE49-F238E27FC236}">
                <a16:creationId xmlns:a16="http://schemas.microsoft.com/office/drawing/2014/main" id="{00DC95B8-CADA-4FCA-A5D7-EEF3225A64EA}"/>
              </a:ext>
            </a:extLst>
          </p:cNvPr>
          <p:cNvSpPr/>
          <p:nvPr/>
        </p:nvSpPr>
        <p:spPr>
          <a:xfrm>
            <a:off x="164546" y="1664283"/>
            <a:ext cx="3569253" cy="276999"/>
          </a:xfrm>
          <a:prstGeom prst="rect">
            <a:avLst/>
          </a:prstGeom>
        </p:spPr>
        <p:txBody>
          <a:bodyPr wrap="square">
            <a:spAutoFit/>
          </a:bodyPr>
          <a:lstStyle/>
          <a:p>
            <a:r>
              <a:rPr lang="en-US" altLang="zh-TW" sz="1200" dirty="0"/>
              <a:t>performance metrics : Recall</a:t>
            </a:r>
            <a:endParaRPr lang="zh-TW" altLang="en-US" sz="1200" dirty="0"/>
          </a:p>
        </p:txBody>
      </p:sp>
      <p:sp>
        <p:nvSpPr>
          <p:cNvPr id="40" name="矩形 39">
            <a:extLst>
              <a:ext uri="{FF2B5EF4-FFF2-40B4-BE49-F238E27FC236}">
                <a16:creationId xmlns:a16="http://schemas.microsoft.com/office/drawing/2014/main" id="{18ECB39F-0A67-4926-B519-2C64EA0ED2B9}"/>
              </a:ext>
            </a:extLst>
          </p:cNvPr>
          <p:cNvSpPr/>
          <p:nvPr/>
        </p:nvSpPr>
        <p:spPr>
          <a:xfrm>
            <a:off x="157815" y="2977364"/>
            <a:ext cx="3105138" cy="775485"/>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646152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10" presetClass="entr" presetSubtype="0" fill="hold" nodeType="with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par>
                                <p:cTn id="24" presetID="10"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par>
                                <p:cTn id="43" presetID="10"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nodeType="with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500"/>
                                        <p:tgtEl>
                                          <p:spTgt spid="3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fade">
                                      <p:cBhvr>
                                        <p:cTn id="5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3" grpId="0" animBg="1"/>
      <p:bldP spid="5" grpId="0" animBg="1"/>
      <p:bldP spid="6" grpId="0" animBg="1"/>
      <p:bldP spid="2" grpId="0"/>
      <p:bldP spid="4" grpId="0"/>
      <p:bldP spid="34" grpId="0"/>
      <p:bldP spid="35" grpId="0"/>
      <p:bldP spid="4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E000DA20-B89A-4ECD-8EA5-1E908AC7721E}"/>
              </a:ext>
            </a:extLst>
          </p:cNvPr>
          <p:cNvSpPr/>
          <p:nvPr/>
        </p:nvSpPr>
        <p:spPr>
          <a:xfrm>
            <a:off x="5629689" y="3749913"/>
            <a:ext cx="6416050" cy="2882561"/>
          </a:xfrm>
          <a:prstGeom prst="rect">
            <a:avLst/>
          </a:prstGeom>
          <a:solidFill>
            <a:srgbClr val="F0B03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noProof="0">
              <a:ln>
                <a:noFill/>
              </a:ln>
              <a:solidFill>
                <a:srgbClr val="00A98B"/>
              </a:solidFill>
              <a:effectLst/>
              <a:uLnTx/>
              <a:uFillTx/>
              <a:latin typeface="Calibri" panose="020F0502020204030204" pitchFamily="34" charset="0"/>
              <a:ea typeface="等线" panose="02010600030101010101" pitchFamily="2" charset="-122"/>
              <a:cs typeface="Arial" panose="020B0604020202020204" pitchFamily="34" charset="0"/>
            </a:endParaRPr>
          </a:p>
        </p:txBody>
      </p:sp>
      <p:sp>
        <p:nvSpPr>
          <p:cNvPr id="36" name="矩形 35">
            <a:extLst>
              <a:ext uri="{FF2B5EF4-FFF2-40B4-BE49-F238E27FC236}">
                <a16:creationId xmlns:a16="http://schemas.microsoft.com/office/drawing/2014/main" id="{1E1F0FE5-9A95-493D-AA3F-31CDBEA54AA3}"/>
              </a:ext>
            </a:extLst>
          </p:cNvPr>
          <p:cNvSpPr/>
          <p:nvPr/>
        </p:nvSpPr>
        <p:spPr>
          <a:xfrm>
            <a:off x="5640449" y="686194"/>
            <a:ext cx="6405290" cy="3047607"/>
          </a:xfrm>
          <a:prstGeom prst="rect">
            <a:avLst/>
          </a:prstGeom>
          <a:solidFill>
            <a:srgbClr val="5B9BD5">
              <a:alpha val="2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aphicFrame>
        <p:nvGraphicFramePr>
          <p:cNvPr id="41" name="表格 40">
            <a:extLst>
              <a:ext uri="{FF2B5EF4-FFF2-40B4-BE49-F238E27FC236}">
                <a16:creationId xmlns:a16="http://schemas.microsoft.com/office/drawing/2014/main" id="{E2350030-7E1A-4118-9FCD-AB5185DC73E4}"/>
              </a:ext>
            </a:extLst>
          </p:cNvPr>
          <p:cNvGraphicFramePr>
            <a:graphicFrameLocks noGrp="1"/>
          </p:cNvGraphicFramePr>
          <p:nvPr>
            <p:extLst>
              <p:ext uri="{D42A27DB-BD31-4B8C-83A1-F6EECF244321}">
                <p14:modId xmlns:p14="http://schemas.microsoft.com/office/powerpoint/2010/main" val="3312041027"/>
              </p:ext>
            </p:extLst>
          </p:nvPr>
        </p:nvGraphicFramePr>
        <p:xfrm>
          <a:off x="224490" y="1910084"/>
          <a:ext cx="5172063" cy="4099560"/>
        </p:xfrm>
        <a:graphic>
          <a:graphicData uri="http://schemas.openxmlformats.org/drawingml/2006/table">
            <a:tbl>
              <a:tblPr firstRow="1" bandRow="1">
                <a:tableStyleId>{5C22544A-7EE6-4342-B048-85BDC9FD1C3A}</a:tableStyleId>
              </a:tblPr>
              <a:tblGrid>
                <a:gridCol w="2025590">
                  <a:extLst>
                    <a:ext uri="{9D8B030D-6E8A-4147-A177-3AD203B41FA5}">
                      <a16:colId xmlns:a16="http://schemas.microsoft.com/office/drawing/2014/main" val="805470287"/>
                    </a:ext>
                  </a:extLst>
                </a:gridCol>
                <a:gridCol w="1003242">
                  <a:extLst>
                    <a:ext uri="{9D8B030D-6E8A-4147-A177-3AD203B41FA5}">
                      <a16:colId xmlns:a16="http://schemas.microsoft.com/office/drawing/2014/main" val="2213452499"/>
                    </a:ext>
                  </a:extLst>
                </a:gridCol>
                <a:gridCol w="1181100">
                  <a:extLst>
                    <a:ext uri="{9D8B030D-6E8A-4147-A177-3AD203B41FA5}">
                      <a16:colId xmlns:a16="http://schemas.microsoft.com/office/drawing/2014/main" val="3395005805"/>
                    </a:ext>
                  </a:extLst>
                </a:gridCol>
                <a:gridCol w="962131">
                  <a:extLst>
                    <a:ext uri="{9D8B030D-6E8A-4147-A177-3AD203B41FA5}">
                      <a16:colId xmlns:a16="http://schemas.microsoft.com/office/drawing/2014/main" val="4125526410"/>
                    </a:ext>
                  </a:extLst>
                </a:gridCol>
              </a:tblGrid>
              <a:tr h="370840">
                <a:tc>
                  <a:txBody>
                    <a:bodyPr/>
                    <a:lstStyle/>
                    <a:p>
                      <a:pPr algn="ctr"/>
                      <a:endParaRPr lang="zh-TW" altLang="en-US" sz="1600" dirty="0">
                        <a:solidFill>
                          <a:schemeClr val="tx1"/>
                        </a:solidFill>
                      </a:endParaRPr>
                    </a:p>
                  </a:txBody>
                  <a:tcPr anchor="ctr">
                    <a:solidFill>
                      <a:srgbClr val="90BFD0"/>
                    </a:solidFill>
                  </a:tcPr>
                </a:tc>
                <a:tc>
                  <a:txBody>
                    <a:bodyPr/>
                    <a:lstStyle/>
                    <a:p>
                      <a:pPr algn="ctr"/>
                      <a:r>
                        <a:rPr lang="en-US" altLang="zh-TW" sz="1600" dirty="0">
                          <a:solidFill>
                            <a:schemeClr val="tx1"/>
                          </a:solidFill>
                        </a:rPr>
                        <a:t>shape</a:t>
                      </a:r>
                      <a:endParaRPr lang="zh-TW" altLang="en-US" sz="1600" dirty="0">
                        <a:solidFill>
                          <a:schemeClr val="tx1"/>
                        </a:solidFill>
                      </a:endParaRPr>
                    </a:p>
                  </a:txBody>
                  <a:tcPr anchor="ctr">
                    <a:solidFill>
                      <a:srgbClr val="90BFD0"/>
                    </a:solidFill>
                  </a:tcPr>
                </a:tc>
                <a:tc>
                  <a:txBody>
                    <a:bodyPr/>
                    <a:lstStyle/>
                    <a:p>
                      <a:pPr algn="ctr"/>
                      <a:r>
                        <a:rPr lang="en-US" altLang="zh-TW" sz="1600" dirty="0">
                          <a:solidFill>
                            <a:schemeClr val="tx1"/>
                          </a:solidFill>
                        </a:rPr>
                        <a:t>distribution</a:t>
                      </a:r>
                      <a:endParaRPr lang="zh-TW" altLang="en-US" sz="1600" dirty="0">
                        <a:solidFill>
                          <a:schemeClr val="tx1"/>
                        </a:solidFill>
                      </a:endParaRPr>
                    </a:p>
                  </a:txBody>
                  <a:tcPr anchor="ctr">
                    <a:solidFill>
                      <a:srgbClr val="90BFD0"/>
                    </a:solidFill>
                  </a:tcPr>
                </a:tc>
                <a:tc>
                  <a:txBody>
                    <a:bodyPr/>
                    <a:lstStyle/>
                    <a:p>
                      <a:pPr algn="ctr"/>
                      <a:r>
                        <a:rPr lang="en-US" altLang="zh-TW" sz="1600" dirty="0">
                          <a:solidFill>
                            <a:schemeClr val="tx1"/>
                          </a:solidFill>
                        </a:rPr>
                        <a:t>instant</a:t>
                      </a:r>
                      <a:endParaRPr lang="zh-TW" altLang="en-US" sz="1600" dirty="0">
                        <a:solidFill>
                          <a:schemeClr val="tx1"/>
                        </a:solidFill>
                      </a:endParaRPr>
                    </a:p>
                  </a:txBody>
                  <a:tcPr anchor="ctr">
                    <a:solidFill>
                      <a:srgbClr val="90BFD0"/>
                    </a:solidFill>
                  </a:tcPr>
                </a:tc>
                <a:extLst>
                  <a:ext uri="{0D108BD9-81ED-4DB2-BD59-A6C34878D82A}">
                    <a16:rowId xmlns:a16="http://schemas.microsoft.com/office/drawing/2014/main" val="3515234500"/>
                  </a:ext>
                </a:extLst>
              </a:tr>
              <a:tr h="0">
                <a:tc>
                  <a:txBody>
                    <a:bodyPr/>
                    <a:lstStyle/>
                    <a:p>
                      <a:pPr algn="ctr"/>
                      <a:r>
                        <a:rPr lang="en-US" altLang="zh-TW" sz="1600" dirty="0"/>
                        <a:t>Loose belt</a:t>
                      </a:r>
                      <a:endParaRPr lang="zh-TW" altLang="en-US" sz="1600" dirty="0"/>
                    </a:p>
                  </a:txBody>
                  <a:tcPr anchor="ctr">
                    <a:solidFill>
                      <a:srgbClr val="90BFD0">
                        <a:alpha val="5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0.9277</a:t>
                      </a:r>
                      <a:endParaRPr lang="zh-TW" altLang="en-US" sz="1600" dirty="0"/>
                    </a:p>
                  </a:txBody>
                  <a:tcPr anchor="ctr">
                    <a:solidFill>
                      <a:srgbClr val="90BFD0">
                        <a:alpha val="5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1.0000</a:t>
                      </a:r>
                      <a:endParaRPr lang="zh-TW" altLang="en-US" sz="1600" dirty="0"/>
                    </a:p>
                  </a:txBody>
                  <a:tcPr anchor="ctr">
                    <a:solidFill>
                      <a:srgbClr val="90BFD0">
                        <a:alpha val="5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1.0000</a:t>
                      </a:r>
                      <a:endParaRPr lang="zh-TW" altLang="en-US" sz="1600" dirty="0"/>
                    </a:p>
                  </a:txBody>
                  <a:tcPr anchor="ctr">
                    <a:solidFill>
                      <a:srgbClr val="90BFD0">
                        <a:alpha val="50000"/>
                      </a:srgbClr>
                    </a:solidFill>
                  </a:tcPr>
                </a:tc>
                <a:extLst>
                  <a:ext uri="{0D108BD9-81ED-4DB2-BD59-A6C34878D82A}">
                    <a16:rowId xmlns:a16="http://schemas.microsoft.com/office/drawing/2014/main" val="3223767060"/>
                  </a:ext>
                </a:extLst>
              </a:tr>
              <a:tr h="0">
                <a:tc>
                  <a:txBody>
                    <a:bodyPr/>
                    <a:lstStyle/>
                    <a:p>
                      <a:pPr algn="ctr"/>
                      <a:r>
                        <a:rPr lang="en-US" altLang="zh-TW" sz="1600" dirty="0"/>
                        <a:t>tightened belt</a:t>
                      </a:r>
                      <a:endParaRPr lang="zh-TW" altLang="en-US" sz="1600" dirty="0"/>
                    </a:p>
                  </a:txBody>
                  <a:tcPr anchor="ctr">
                    <a:solidFill>
                      <a:srgbClr val="90BFD0">
                        <a:alpha val="30000"/>
                      </a:srgbClr>
                    </a:solidFill>
                  </a:tcPr>
                </a:tc>
                <a:tc>
                  <a:txBody>
                    <a:bodyPr/>
                    <a:lstStyle/>
                    <a:p>
                      <a:pPr algn="ctr"/>
                      <a:r>
                        <a:rPr lang="en-US" altLang="zh-TW" sz="1600" dirty="0"/>
                        <a:t>0.6071</a:t>
                      </a:r>
                      <a:endParaRPr lang="zh-TW" altLang="en-US" sz="1600" dirty="0"/>
                    </a:p>
                  </a:txBody>
                  <a:tcPr anchor="ctr">
                    <a:solidFill>
                      <a:srgbClr val="90BFD0">
                        <a:alpha val="30000"/>
                      </a:srgbClr>
                    </a:solidFill>
                  </a:tcPr>
                </a:tc>
                <a:tc>
                  <a:txBody>
                    <a:bodyPr/>
                    <a:lstStyle/>
                    <a:p>
                      <a:pPr algn="ctr"/>
                      <a:r>
                        <a:rPr lang="en-US" altLang="zh-TW" sz="1600" dirty="0"/>
                        <a:t>0.9111</a:t>
                      </a:r>
                      <a:endParaRPr lang="zh-TW" altLang="en-US" sz="1600" dirty="0"/>
                    </a:p>
                  </a:txBody>
                  <a:tcPr anchor="ctr">
                    <a:solidFill>
                      <a:srgbClr val="90BFD0">
                        <a:alpha val="30000"/>
                      </a:srgbClr>
                    </a:solidFill>
                  </a:tcPr>
                </a:tc>
                <a:tc>
                  <a:txBody>
                    <a:bodyPr/>
                    <a:lstStyle/>
                    <a:p>
                      <a:pPr algn="ctr"/>
                      <a:r>
                        <a:rPr lang="en-US" altLang="zh-TW" sz="1600" dirty="0"/>
                        <a:t>0.9958</a:t>
                      </a:r>
                      <a:endParaRPr lang="zh-TW" altLang="en-US" sz="1600" dirty="0"/>
                    </a:p>
                  </a:txBody>
                  <a:tcPr anchor="ctr">
                    <a:solidFill>
                      <a:srgbClr val="90BFD0">
                        <a:alpha val="30000"/>
                      </a:srgbClr>
                    </a:solidFill>
                  </a:tcPr>
                </a:tc>
                <a:extLst>
                  <a:ext uri="{0D108BD9-81ED-4DB2-BD59-A6C34878D82A}">
                    <a16:rowId xmlns:a16="http://schemas.microsoft.com/office/drawing/2014/main" val="3073601325"/>
                  </a:ext>
                </a:extLst>
              </a:tr>
              <a:tr h="370840">
                <a:tc>
                  <a:txBody>
                    <a:bodyPr/>
                    <a:lstStyle/>
                    <a:p>
                      <a:pPr algn="ctr"/>
                      <a:r>
                        <a:rPr lang="en-US" altLang="zh-TW" sz="1600" b="0" i="0" kern="1200" dirty="0">
                          <a:solidFill>
                            <a:schemeClr val="dk1"/>
                          </a:solidFill>
                          <a:effectLst/>
                          <a:latin typeface="+mn-lt"/>
                          <a:ea typeface="+mn-ea"/>
                          <a:cs typeface="+mn-cs"/>
                        </a:rPr>
                        <a:t>Bearing loss</a:t>
                      </a:r>
                      <a:endParaRPr lang="zh-TW" altLang="en-US" sz="1600" dirty="0"/>
                    </a:p>
                  </a:txBody>
                  <a:tcPr anchor="ctr">
                    <a:solidFill>
                      <a:srgbClr val="90BFD0">
                        <a:alpha val="50000"/>
                      </a:srgbClr>
                    </a:solidFill>
                  </a:tcPr>
                </a:tc>
                <a:tc>
                  <a:txBody>
                    <a:bodyPr/>
                    <a:lstStyle/>
                    <a:p>
                      <a:pPr algn="ctr"/>
                      <a:r>
                        <a:rPr lang="en-US" altLang="zh-TW" sz="1600" dirty="0"/>
                        <a:t>0.6236</a:t>
                      </a:r>
                      <a:endParaRPr lang="zh-TW" altLang="en-US" sz="1600" dirty="0"/>
                    </a:p>
                  </a:txBody>
                  <a:tcPr anchor="ctr">
                    <a:solidFill>
                      <a:srgbClr val="90BFD0">
                        <a:alpha val="50000"/>
                      </a:srgbClr>
                    </a:solidFill>
                  </a:tcPr>
                </a:tc>
                <a:tc>
                  <a:txBody>
                    <a:bodyPr/>
                    <a:lstStyle/>
                    <a:p>
                      <a:pPr algn="ctr"/>
                      <a:r>
                        <a:rPr lang="en-US" altLang="zh-TW" sz="1600" dirty="0"/>
                        <a:t>0.2027</a:t>
                      </a:r>
                      <a:endParaRPr lang="zh-TW" altLang="en-US" sz="1600" dirty="0"/>
                    </a:p>
                  </a:txBody>
                  <a:tcPr anchor="ctr">
                    <a:solidFill>
                      <a:srgbClr val="90BFD0">
                        <a:alpha val="50000"/>
                      </a:srgbClr>
                    </a:solidFill>
                  </a:tcPr>
                </a:tc>
                <a:tc>
                  <a:txBody>
                    <a:bodyPr/>
                    <a:lstStyle/>
                    <a:p>
                      <a:pPr algn="ctr"/>
                      <a:r>
                        <a:rPr lang="en-US" altLang="zh-TW" sz="1600" dirty="0"/>
                        <a:t>1.0000</a:t>
                      </a:r>
                      <a:endParaRPr lang="zh-TW" altLang="en-US" sz="1600" dirty="0"/>
                    </a:p>
                  </a:txBody>
                  <a:tcPr anchor="ctr">
                    <a:solidFill>
                      <a:srgbClr val="90BFD0">
                        <a:alpha val="50000"/>
                      </a:srgbClr>
                    </a:solidFill>
                  </a:tcPr>
                </a:tc>
                <a:extLst>
                  <a:ext uri="{0D108BD9-81ED-4DB2-BD59-A6C34878D82A}">
                    <a16:rowId xmlns:a16="http://schemas.microsoft.com/office/drawing/2014/main" val="2282030724"/>
                  </a:ext>
                </a:extLst>
              </a:tr>
              <a:tr h="370840">
                <a:tc>
                  <a:txBody>
                    <a:bodyPr/>
                    <a:lstStyle/>
                    <a:p>
                      <a:pPr algn="ctr"/>
                      <a:r>
                        <a:rPr lang="en-US" altLang="zh-TW" sz="1600" b="0" i="0" kern="1200" dirty="0">
                          <a:solidFill>
                            <a:schemeClr val="dk1"/>
                          </a:solidFill>
                          <a:effectLst/>
                          <a:latin typeface="+mn-lt"/>
                          <a:ea typeface="+mn-ea"/>
                          <a:cs typeface="+mn-cs"/>
                        </a:rPr>
                        <a:t>Slider loose</a:t>
                      </a:r>
                      <a:endParaRPr lang="zh-TW" altLang="en-US" sz="1600" dirty="0"/>
                    </a:p>
                  </a:txBody>
                  <a:tcPr anchor="ctr">
                    <a:solidFill>
                      <a:srgbClr val="90BFD0">
                        <a:alpha val="30000"/>
                      </a:srgbClr>
                    </a:solidFill>
                  </a:tcPr>
                </a:tc>
                <a:tc>
                  <a:txBody>
                    <a:bodyPr/>
                    <a:lstStyle/>
                    <a:p>
                      <a:pPr algn="ctr"/>
                      <a:r>
                        <a:rPr lang="en-US" altLang="zh-TW" sz="1600" dirty="0"/>
                        <a:t>0.5208</a:t>
                      </a:r>
                      <a:endParaRPr lang="zh-TW" altLang="en-US" sz="1600" dirty="0"/>
                    </a:p>
                  </a:txBody>
                  <a:tcPr anchor="ctr">
                    <a:solidFill>
                      <a:srgbClr val="90BFD0">
                        <a:alpha val="30000"/>
                      </a:srgbClr>
                    </a:solidFill>
                  </a:tcPr>
                </a:tc>
                <a:tc>
                  <a:txBody>
                    <a:bodyPr/>
                    <a:lstStyle/>
                    <a:p>
                      <a:pPr algn="ctr"/>
                      <a:r>
                        <a:rPr lang="en-US" altLang="zh-TW" sz="1600" dirty="0"/>
                        <a:t>0.0625</a:t>
                      </a:r>
                      <a:endParaRPr lang="zh-TW" altLang="en-US" sz="1600" dirty="0"/>
                    </a:p>
                  </a:txBody>
                  <a:tcPr anchor="ctr">
                    <a:solidFill>
                      <a:srgbClr val="90BFD0">
                        <a:alpha val="30000"/>
                      </a:srgbClr>
                    </a:solidFill>
                  </a:tcPr>
                </a:tc>
                <a:tc>
                  <a:txBody>
                    <a:bodyPr/>
                    <a:lstStyle/>
                    <a:p>
                      <a:pPr algn="ctr"/>
                      <a:r>
                        <a:rPr lang="en-US" altLang="zh-TW" sz="1600" dirty="0"/>
                        <a:t>1.0000</a:t>
                      </a:r>
                      <a:endParaRPr lang="zh-TW" altLang="en-US" sz="1600" dirty="0"/>
                    </a:p>
                  </a:txBody>
                  <a:tcPr anchor="ctr">
                    <a:solidFill>
                      <a:srgbClr val="90BFD0">
                        <a:alpha val="30000"/>
                      </a:srgbClr>
                    </a:solidFill>
                  </a:tcPr>
                </a:tc>
                <a:extLst>
                  <a:ext uri="{0D108BD9-81ED-4DB2-BD59-A6C34878D82A}">
                    <a16:rowId xmlns:a16="http://schemas.microsoft.com/office/drawing/2014/main" val="314484710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Loose belt</a:t>
                      </a:r>
                      <a:r>
                        <a:rPr lang="zh-TW" altLang="en-US" sz="1600" dirty="0"/>
                        <a:t> </a:t>
                      </a:r>
                      <a:r>
                        <a:rPr lang="en-US" altLang="zh-TW" sz="1600" dirty="0"/>
                        <a:t>&amp;</a:t>
                      </a:r>
                      <a:r>
                        <a:rPr lang="zh-TW" altLang="en-US" sz="1600" dirty="0"/>
                        <a:t> </a:t>
                      </a:r>
                      <a:r>
                        <a:rPr lang="en-US" altLang="zh-TW" sz="1600" b="0" i="0" kern="1200" dirty="0">
                          <a:solidFill>
                            <a:schemeClr val="dk1"/>
                          </a:solidFill>
                          <a:effectLst/>
                          <a:latin typeface="+mn-lt"/>
                          <a:ea typeface="+mn-ea"/>
                          <a:cs typeface="+mn-cs"/>
                        </a:rPr>
                        <a:t>Bearing loss</a:t>
                      </a:r>
                      <a:endParaRPr lang="zh-TW" altLang="en-US" sz="1600" dirty="0"/>
                    </a:p>
                  </a:txBody>
                  <a:tcPr anchor="ctr">
                    <a:solidFill>
                      <a:srgbClr val="90BFD0">
                        <a:alpha val="50000"/>
                      </a:srgbClr>
                    </a:solidFill>
                  </a:tcPr>
                </a:tc>
                <a:tc>
                  <a:txBody>
                    <a:bodyPr/>
                    <a:lstStyle/>
                    <a:p>
                      <a:pPr algn="ctr"/>
                      <a:r>
                        <a:rPr lang="en-US" altLang="zh-TW" sz="1600" dirty="0"/>
                        <a:t>0.9000</a:t>
                      </a:r>
                      <a:endParaRPr lang="zh-TW" altLang="en-US" sz="1600" dirty="0"/>
                    </a:p>
                  </a:txBody>
                  <a:tcPr anchor="ctr">
                    <a:solidFill>
                      <a:srgbClr val="90BFD0">
                        <a:alpha val="50000"/>
                      </a:srgbClr>
                    </a:solidFill>
                  </a:tcPr>
                </a:tc>
                <a:tc>
                  <a:txBody>
                    <a:bodyPr/>
                    <a:lstStyle/>
                    <a:p>
                      <a:pPr algn="ctr"/>
                      <a:r>
                        <a:rPr lang="en-US" altLang="zh-TW" sz="1600" dirty="0"/>
                        <a:t>0.9902</a:t>
                      </a:r>
                      <a:endParaRPr lang="zh-TW" altLang="en-US" sz="1600" dirty="0"/>
                    </a:p>
                  </a:txBody>
                  <a:tcPr anchor="ctr">
                    <a:solidFill>
                      <a:srgbClr val="90BFD0">
                        <a:alpha val="50000"/>
                      </a:srgbClr>
                    </a:solidFill>
                  </a:tcPr>
                </a:tc>
                <a:tc>
                  <a:txBody>
                    <a:bodyPr/>
                    <a:lstStyle/>
                    <a:p>
                      <a:pPr algn="ctr"/>
                      <a:r>
                        <a:rPr lang="en-US" altLang="zh-TW" sz="1600" dirty="0"/>
                        <a:t>1.0000</a:t>
                      </a:r>
                      <a:endParaRPr lang="zh-TW" altLang="en-US" sz="1600" dirty="0"/>
                    </a:p>
                  </a:txBody>
                  <a:tcPr anchor="ctr">
                    <a:solidFill>
                      <a:srgbClr val="90BFD0">
                        <a:alpha val="50000"/>
                      </a:srgbClr>
                    </a:solidFill>
                  </a:tcPr>
                </a:tc>
                <a:extLst>
                  <a:ext uri="{0D108BD9-81ED-4DB2-BD59-A6C34878D82A}">
                    <a16:rowId xmlns:a16="http://schemas.microsoft.com/office/drawing/2014/main" val="22223399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Loose belt</a:t>
                      </a:r>
                      <a:r>
                        <a:rPr lang="zh-TW" altLang="en-US" sz="1600" dirty="0"/>
                        <a:t> </a:t>
                      </a:r>
                      <a:r>
                        <a:rPr lang="en-US" altLang="zh-TW" sz="1600" dirty="0"/>
                        <a:t>&amp;</a:t>
                      </a:r>
                      <a:r>
                        <a:rPr lang="zh-TW" altLang="en-US" sz="1600" dirty="0"/>
                        <a:t> </a:t>
                      </a:r>
                      <a:r>
                        <a:rPr lang="en-US" altLang="zh-TW" sz="1600" b="0" i="0" kern="1200" dirty="0">
                          <a:solidFill>
                            <a:schemeClr val="dk1"/>
                          </a:solidFill>
                          <a:effectLst/>
                          <a:latin typeface="+mn-lt"/>
                          <a:ea typeface="+mn-ea"/>
                          <a:cs typeface="+mn-cs"/>
                        </a:rPr>
                        <a:t>Slider loose</a:t>
                      </a:r>
                      <a:endParaRPr lang="zh-TW" altLang="en-US" sz="1600" dirty="0"/>
                    </a:p>
                  </a:txBody>
                  <a:tcPr anchor="ctr">
                    <a:solidFill>
                      <a:srgbClr val="90BFD0">
                        <a:alpha val="30000"/>
                      </a:srgbClr>
                    </a:solidFill>
                  </a:tcPr>
                </a:tc>
                <a:tc>
                  <a:txBody>
                    <a:bodyPr/>
                    <a:lstStyle/>
                    <a:p>
                      <a:pPr algn="ctr"/>
                      <a:r>
                        <a:rPr lang="en-US" altLang="zh-TW" sz="1600" dirty="0"/>
                        <a:t>1.0000</a:t>
                      </a:r>
                      <a:endParaRPr lang="zh-TW" altLang="en-US" sz="1600" dirty="0"/>
                    </a:p>
                  </a:txBody>
                  <a:tcPr anchor="ctr">
                    <a:solidFill>
                      <a:srgbClr val="90BFD0">
                        <a:alpha val="30000"/>
                      </a:srgbClr>
                    </a:solidFill>
                  </a:tcPr>
                </a:tc>
                <a:tc>
                  <a:txBody>
                    <a:bodyPr/>
                    <a:lstStyle/>
                    <a:p>
                      <a:pPr algn="ctr"/>
                      <a:r>
                        <a:rPr lang="en-US" altLang="zh-TW" sz="1600" dirty="0"/>
                        <a:t>1.0000</a:t>
                      </a:r>
                      <a:endParaRPr lang="zh-TW" altLang="en-US" sz="1600" dirty="0"/>
                    </a:p>
                  </a:txBody>
                  <a:tcPr anchor="ctr">
                    <a:solidFill>
                      <a:srgbClr val="90BFD0">
                        <a:alpha val="30000"/>
                      </a:srgbClr>
                    </a:solidFill>
                  </a:tcPr>
                </a:tc>
                <a:tc>
                  <a:txBody>
                    <a:bodyPr/>
                    <a:lstStyle/>
                    <a:p>
                      <a:pPr algn="ctr"/>
                      <a:r>
                        <a:rPr lang="en-US" altLang="zh-TW" sz="1600" dirty="0"/>
                        <a:t>1.0000</a:t>
                      </a:r>
                      <a:endParaRPr lang="zh-TW" altLang="en-US" sz="1600" dirty="0"/>
                    </a:p>
                  </a:txBody>
                  <a:tcPr anchor="ctr">
                    <a:solidFill>
                      <a:srgbClr val="90BFD0">
                        <a:alpha val="30000"/>
                      </a:srgbClr>
                    </a:solidFill>
                  </a:tcPr>
                </a:tc>
                <a:extLst>
                  <a:ext uri="{0D108BD9-81ED-4DB2-BD59-A6C34878D82A}">
                    <a16:rowId xmlns:a16="http://schemas.microsoft.com/office/drawing/2014/main" val="71565983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tightened belt</a:t>
                      </a:r>
                      <a:endParaRPr lang="zh-TW" altLang="en-US"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&amp;</a:t>
                      </a:r>
                      <a:r>
                        <a:rPr lang="zh-TW" altLang="en-US" sz="1600" dirty="0"/>
                        <a:t> </a:t>
                      </a:r>
                      <a:r>
                        <a:rPr lang="en-US" altLang="zh-TW" sz="1600" b="0" i="0" kern="1200" dirty="0">
                          <a:solidFill>
                            <a:schemeClr val="dk1"/>
                          </a:solidFill>
                          <a:effectLst/>
                          <a:latin typeface="+mn-lt"/>
                          <a:ea typeface="+mn-ea"/>
                          <a:cs typeface="+mn-cs"/>
                        </a:rPr>
                        <a:t>Bearing loss</a:t>
                      </a:r>
                      <a:endParaRPr lang="zh-TW" altLang="en-US" sz="1600" dirty="0"/>
                    </a:p>
                  </a:txBody>
                  <a:tcPr anchor="ctr">
                    <a:solidFill>
                      <a:srgbClr val="90BFD0">
                        <a:alpha val="50000"/>
                      </a:srgbClr>
                    </a:solidFill>
                  </a:tcPr>
                </a:tc>
                <a:tc>
                  <a:txBody>
                    <a:bodyPr/>
                    <a:lstStyle/>
                    <a:p>
                      <a:pPr algn="ctr"/>
                      <a:r>
                        <a:rPr lang="en-US" altLang="zh-TW" sz="1600" dirty="0"/>
                        <a:t>0.9944</a:t>
                      </a:r>
                      <a:endParaRPr lang="zh-TW" altLang="en-US" sz="1600" dirty="0"/>
                    </a:p>
                  </a:txBody>
                  <a:tcPr anchor="ctr">
                    <a:solidFill>
                      <a:srgbClr val="90BFD0">
                        <a:alpha val="50000"/>
                      </a:srgbClr>
                    </a:solidFill>
                  </a:tcPr>
                </a:tc>
                <a:tc>
                  <a:txBody>
                    <a:bodyPr/>
                    <a:lstStyle/>
                    <a:p>
                      <a:pPr algn="ctr"/>
                      <a:r>
                        <a:rPr lang="en-US" altLang="zh-TW" sz="1600" dirty="0"/>
                        <a:t>0.5750</a:t>
                      </a:r>
                      <a:endParaRPr lang="zh-TW" altLang="en-US" sz="1600" dirty="0"/>
                    </a:p>
                  </a:txBody>
                  <a:tcPr anchor="ctr">
                    <a:solidFill>
                      <a:srgbClr val="90BFD0">
                        <a:alpha val="50000"/>
                      </a:srgbClr>
                    </a:solidFill>
                  </a:tcPr>
                </a:tc>
                <a:tc>
                  <a:txBody>
                    <a:bodyPr/>
                    <a:lstStyle/>
                    <a:p>
                      <a:pPr algn="ctr"/>
                      <a:r>
                        <a:rPr lang="en-US" altLang="zh-TW" sz="1600" dirty="0"/>
                        <a:t>1.0000</a:t>
                      </a:r>
                      <a:endParaRPr lang="zh-TW" altLang="en-US" sz="1600" dirty="0"/>
                    </a:p>
                  </a:txBody>
                  <a:tcPr anchor="ctr">
                    <a:solidFill>
                      <a:srgbClr val="90BFD0">
                        <a:alpha val="50000"/>
                      </a:srgbClr>
                    </a:solidFill>
                  </a:tcPr>
                </a:tc>
                <a:extLst>
                  <a:ext uri="{0D108BD9-81ED-4DB2-BD59-A6C34878D82A}">
                    <a16:rowId xmlns:a16="http://schemas.microsoft.com/office/drawing/2014/main" val="243515368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tightened belt</a:t>
                      </a:r>
                      <a:endParaRPr lang="zh-TW" altLang="en-US"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t> </a:t>
                      </a:r>
                      <a:r>
                        <a:rPr lang="en-US" altLang="zh-TW" sz="1600" dirty="0"/>
                        <a:t>&amp;</a:t>
                      </a:r>
                      <a:r>
                        <a:rPr lang="zh-TW" altLang="en-US" sz="1600" dirty="0"/>
                        <a:t> </a:t>
                      </a:r>
                      <a:r>
                        <a:rPr lang="en-US" altLang="zh-TW" sz="1600" b="0" i="0" kern="1200" dirty="0">
                          <a:solidFill>
                            <a:schemeClr val="dk1"/>
                          </a:solidFill>
                          <a:effectLst/>
                          <a:latin typeface="+mn-lt"/>
                          <a:ea typeface="+mn-ea"/>
                          <a:cs typeface="+mn-cs"/>
                        </a:rPr>
                        <a:t>Slider loose</a:t>
                      </a:r>
                      <a:endParaRPr lang="zh-TW" altLang="en-US" sz="1600" dirty="0"/>
                    </a:p>
                  </a:txBody>
                  <a:tcPr anchor="ctr">
                    <a:solidFill>
                      <a:srgbClr val="90BFD0">
                        <a:alpha val="30000"/>
                      </a:srgbClr>
                    </a:solidFill>
                  </a:tcPr>
                </a:tc>
                <a:tc>
                  <a:txBody>
                    <a:bodyPr/>
                    <a:lstStyle/>
                    <a:p>
                      <a:pPr algn="ctr"/>
                      <a:r>
                        <a:rPr lang="en-US" altLang="zh-TW" sz="1600" dirty="0"/>
                        <a:t>0.9986</a:t>
                      </a:r>
                      <a:endParaRPr lang="zh-TW" altLang="en-US" sz="1600" dirty="0"/>
                    </a:p>
                  </a:txBody>
                  <a:tcPr anchor="ctr">
                    <a:solidFill>
                      <a:srgbClr val="90BFD0">
                        <a:alpha val="30000"/>
                      </a:srgbClr>
                    </a:solidFill>
                  </a:tcPr>
                </a:tc>
                <a:tc>
                  <a:txBody>
                    <a:bodyPr/>
                    <a:lstStyle/>
                    <a:p>
                      <a:pPr algn="ctr"/>
                      <a:r>
                        <a:rPr lang="en-US" altLang="zh-TW" sz="1600" dirty="0"/>
                        <a:t>0.2986</a:t>
                      </a:r>
                      <a:endParaRPr lang="zh-TW" altLang="en-US" sz="1600" dirty="0"/>
                    </a:p>
                  </a:txBody>
                  <a:tcPr anchor="ctr">
                    <a:solidFill>
                      <a:srgbClr val="90BFD0">
                        <a:alpha val="30000"/>
                      </a:srgbClr>
                    </a:solidFill>
                  </a:tcPr>
                </a:tc>
                <a:tc>
                  <a:txBody>
                    <a:bodyPr/>
                    <a:lstStyle/>
                    <a:p>
                      <a:pPr algn="ctr"/>
                      <a:r>
                        <a:rPr lang="en-US" altLang="zh-TW" sz="1600" dirty="0"/>
                        <a:t>0.9541</a:t>
                      </a:r>
                      <a:endParaRPr lang="zh-TW" altLang="en-US" sz="1600" dirty="0"/>
                    </a:p>
                  </a:txBody>
                  <a:tcPr anchor="ctr">
                    <a:solidFill>
                      <a:srgbClr val="90BFD0">
                        <a:alpha val="30000"/>
                      </a:srgbClr>
                    </a:solidFill>
                  </a:tcPr>
                </a:tc>
                <a:extLst>
                  <a:ext uri="{0D108BD9-81ED-4DB2-BD59-A6C34878D82A}">
                    <a16:rowId xmlns:a16="http://schemas.microsoft.com/office/drawing/2014/main" val="2504975646"/>
                  </a:ext>
                </a:extLst>
              </a:tr>
            </a:tbl>
          </a:graphicData>
        </a:graphic>
      </p:graphicFrame>
      <p:sp>
        <p:nvSpPr>
          <p:cNvPr id="49" name="標題 1">
            <a:extLst>
              <a:ext uri="{FF2B5EF4-FFF2-40B4-BE49-F238E27FC236}">
                <a16:creationId xmlns:a16="http://schemas.microsoft.com/office/drawing/2014/main" id="{12854073-B384-41E7-9CDB-AC4476A9D6AE}"/>
              </a:ext>
            </a:extLst>
          </p:cNvPr>
          <p:cNvSpPr txBox="1">
            <a:spLocks/>
          </p:cNvSpPr>
          <p:nvPr/>
        </p:nvSpPr>
        <p:spPr>
          <a:xfrm>
            <a:off x="805748" y="485706"/>
            <a:ext cx="5317649" cy="13142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spcAft>
                <a:spcPts val="600"/>
              </a:spcAft>
              <a:defRPr/>
            </a:pPr>
            <a:r>
              <a:rPr lang="en-US" altLang="zh-TW" sz="2400" b="1" dirty="0">
                <a:solidFill>
                  <a:prstClr val="black"/>
                </a:solidFill>
                <a:latin typeface="+mn-lt"/>
                <a:ea typeface="微軟正黑體" panose="020B0604030504040204" pitchFamily="34" charset="-120"/>
              </a:rPr>
              <a:t>Validity</a:t>
            </a:r>
            <a:endParaRPr kumimoji="1" lang="en-US" altLang="zh-TW" sz="2400" b="1" dirty="0">
              <a:solidFill>
                <a:prstClr val="black">
                  <a:lumMod val="85000"/>
                  <a:lumOff val="15000"/>
                </a:prstClr>
              </a:solidFill>
              <a:latin typeface="+mn-lt"/>
            </a:endParaRPr>
          </a:p>
        </p:txBody>
      </p:sp>
      <p:sp>
        <p:nvSpPr>
          <p:cNvPr id="50" name="矩形 49">
            <a:extLst>
              <a:ext uri="{FF2B5EF4-FFF2-40B4-BE49-F238E27FC236}">
                <a16:creationId xmlns:a16="http://schemas.microsoft.com/office/drawing/2014/main" id="{72B4BCE7-8687-4B47-A0A3-8DCD6D485658}"/>
              </a:ext>
            </a:extLst>
          </p:cNvPr>
          <p:cNvSpPr/>
          <p:nvPr/>
        </p:nvSpPr>
        <p:spPr>
          <a:xfrm>
            <a:off x="429053" y="747159"/>
            <a:ext cx="207264" cy="791302"/>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noProof="0">
              <a:ln>
                <a:noFill/>
              </a:ln>
              <a:solidFill>
                <a:srgbClr val="00A98B"/>
              </a:solidFill>
              <a:effectLst/>
              <a:uLnTx/>
              <a:uFillTx/>
              <a:latin typeface="Calibri" panose="020F0502020204030204" pitchFamily="34" charset="0"/>
              <a:ea typeface="等线" panose="02010600030101010101" pitchFamily="2" charset="-122"/>
              <a:cs typeface="Arial" panose="020B0604020202020204" pitchFamily="34" charset="0"/>
            </a:endParaRPr>
          </a:p>
        </p:txBody>
      </p:sp>
      <p:pic>
        <p:nvPicPr>
          <p:cNvPr id="27" name="Picture 2" descr="「台北科技大學」的圖片搜尋結果">
            <a:extLst>
              <a:ext uri="{FF2B5EF4-FFF2-40B4-BE49-F238E27FC236}">
                <a16:creationId xmlns:a16="http://schemas.microsoft.com/office/drawing/2014/main" id="{A96E6410-838E-4E07-BFB0-D5E29AA6D5C9}"/>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24490" y="74790"/>
            <a:ext cx="976954" cy="574724"/>
          </a:xfrm>
          <a:prstGeom prst="rect">
            <a:avLst/>
          </a:prstGeom>
          <a:noFill/>
          <a:extLst>
            <a:ext uri="{909E8E84-426E-40DD-AFC4-6F175D3DCCD1}">
              <a14:hiddenFill xmlns:a14="http://schemas.microsoft.com/office/drawing/2010/main">
                <a:solidFill>
                  <a:srgbClr val="FFFFFF"/>
                </a:solidFill>
              </a14:hiddenFill>
            </a:ext>
          </a:extLst>
        </p:spPr>
      </p:pic>
      <p:sp>
        <p:nvSpPr>
          <p:cNvPr id="30" name="矩形 29">
            <a:extLst>
              <a:ext uri="{FF2B5EF4-FFF2-40B4-BE49-F238E27FC236}">
                <a16:creationId xmlns:a16="http://schemas.microsoft.com/office/drawing/2014/main" id="{0479ACCD-090B-4919-9371-51D14A14A758}"/>
              </a:ext>
            </a:extLst>
          </p:cNvPr>
          <p:cNvSpPr/>
          <p:nvPr/>
        </p:nvSpPr>
        <p:spPr>
          <a:xfrm>
            <a:off x="443659" y="759685"/>
            <a:ext cx="207264" cy="791302"/>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noProof="0">
              <a:ln>
                <a:noFill/>
              </a:ln>
              <a:solidFill>
                <a:srgbClr val="00A98B"/>
              </a:solidFill>
              <a:effectLst/>
              <a:uLnTx/>
              <a:uFillTx/>
              <a:latin typeface="Calibri" panose="020F0502020204030204" pitchFamily="34" charset="0"/>
              <a:ea typeface="等线" panose="02010600030101010101" pitchFamily="2" charset="-122"/>
              <a:cs typeface="Arial" panose="020B0604020202020204" pitchFamily="34" charset="0"/>
            </a:endParaRPr>
          </a:p>
        </p:txBody>
      </p:sp>
      <p:cxnSp>
        <p:nvCxnSpPr>
          <p:cNvPr id="31" name="直接连接符 26">
            <a:extLst>
              <a:ext uri="{FF2B5EF4-FFF2-40B4-BE49-F238E27FC236}">
                <a16:creationId xmlns:a16="http://schemas.microsoft.com/office/drawing/2014/main" id="{013BF7FA-DCE8-4163-91DA-FCDEB4817DFD}"/>
              </a:ext>
            </a:extLst>
          </p:cNvPr>
          <p:cNvCxnSpPr/>
          <p:nvPr/>
        </p:nvCxnSpPr>
        <p:spPr>
          <a:xfrm>
            <a:off x="736267" y="759685"/>
            <a:ext cx="0" cy="79130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9" name="文字方塊 23">
            <a:extLst>
              <a:ext uri="{FF2B5EF4-FFF2-40B4-BE49-F238E27FC236}">
                <a16:creationId xmlns:a16="http://schemas.microsoft.com/office/drawing/2014/main" id="{6A7652B4-9F9F-4DCF-8EA4-EE85C61C7E54}"/>
              </a:ext>
            </a:extLst>
          </p:cNvPr>
          <p:cNvSpPr txBox="1"/>
          <p:nvPr/>
        </p:nvSpPr>
        <p:spPr>
          <a:xfrm>
            <a:off x="11509523" y="6403983"/>
            <a:ext cx="1785009" cy="3481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sz="1600" b="0" i="0" u="none" strike="noStrike" kern="1200" cap="none" spc="0" normalizeH="0" noProof="0" dirty="0">
                <a:ln>
                  <a:noFill/>
                </a:ln>
                <a:solidFill>
                  <a:prstClr val="white">
                    <a:lumMod val="50000"/>
                  </a:prstClr>
                </a:solidFill>
                <a:effectLst/>
                <a:uLnTx/>
                <a:uFillTx/>
                <a:latin typeface="Calibri" panose="020F0502020204030204" pitchFamily="34" charset="0"/>
                <a:ea typeface="Georgia" charset="0"/>
                <a:cs typeface="Georgia" charset="0"/>
              </a:rPr>
              <a:t>  </a:t>
            </a:r>
            <a:fld id="{9F01719C-F466-4CE8-852F-0BDF474F10FB}" type="slidenum">
              <a:rPr kumimoji="1" lang="en-US" altLang="zh-TW" sz="1600" b="0" i="0" u="none" strike="noStrike" kern="1200" cap="none" spc="0" normalizeH="0" noProof="0" smtClean="0">
                <a:ln>
                  <a:noFill/>
                </a:ln>
                <a:solidFill>
                  <a:prstClr val="white">
                    <a:lumMod val="50000"/>
                  </a:prstClr>
                </a:solidFill>
                <a:effectLst/>
                <a:uLnTx/>
                <a:uFillTx/>
                <a:latin typeface="Calibri" panose="020F0502020204030204" pitchFamily="34" charset="0"/>
                <a:ea typeface="Georgia" charset="0"/>
                <a:cs typeface="Georgia" charset="0"/>
              </a:rPr>
              <a:pPr marL="0" marR="0" lvl="0" indent="0" algn="l" defTabSz="914400" rtl="0" eaLnBrk="1" fontAlgn="auto" latinLnBrk="0" hangingPunct="1">
                <a:lnSpc>
                  <a:spcPct val="100000"/>
                </a:lnSpc>
                <a:spcBef>
                  <a:spcPts val="0"/>
                </a:spcBef>
                <a:spcAft>
                  <a:spcPts val="0"/>
                </a:spcAft>
                <a:buClrTx/>
                <a:buSzTx/>
                <a:buFontTx/>
                <a:buNone/>
                <a:tabLst/>
                <a:defRPr/>
              </a:pPr>
              <a:t>23</a:t>
            </a:fld>
            <a:endParaRPr kumimoji="1" lang="zh-TW" altLang="en-US" sz="1600" b="0" i="0" u="none" strike="noStrike" kern="1200" cap="none" spc="0" normalizeH="0" noProof="0" dirty="0">
              <a:ln>
                <a:noFill/>
              </a:ln>
              <a:solidFill>
                <a:prstClr val="white">
                  <a:lumMod val="50000"/>
                </a:prstClr>
              </a:solidFill>
              <a:effectLst/>
              <a:uLnTx/>
              <a:uFillTx/>
              <a:latin typeface="Calibri" panose="020F0502020204030204" pitchFamily="34" charset="0"/>
              <a:ea typeface="Georgia" charset="0"/>
              <a:cs typeface="Georgia" charset="0"/>
            </a:endParaRPr>
          </a:p>
        </p:txBody>
      </p:sp>
      <p:grpSp>
        <p:nvGrpSpPr>
          <p:cNvPr id="21" name="群組 20">
            <a:extLst>
              <a:ext uri="{FF2B5EF4-FFF2-40B4-BE49-F238E27FC236}">
                <a16:creationId xmlns:a16="http://schemas.microsoft.com/office/drawing/2014/main" id="{9565879C-D10E-4386-A3C9-DCC01F074626}"/>
              </a:ext>
            </a:extLst>
          </p:cNvPr>
          <p:cNvGrpSpPr/>
          <p:nvPr/>
        </p:nvGrpSpPr>
        <p:grpSpPr>
          <a:xfrm>
            <a:off x="1268954" y="222815"/>
            <a:ext cx="9950174" cy="228068"/>
            <a:chOff x="3" y="302483"/>
            <a:chExt cx="12191997" cy="584393"/>
          </a:xfrm>
        </p:grpSpPr>
        <p:sp>
          <p:nvSpPr>
            <p:cNvPr id="24" name="五邊形 12">
              <a:extLst>
                <a:ext uri="{FF2B5EF4-FFF2-40B4-BE49-F238E27FC236}">
                  <a16:creationId xmlns:a16="http://schemas.microsoft.com/office/drawing/2014/main" id="{D4266D50-FA4E-4E7A-8D62-C284EF497013}"/>
                </a:ext>
              </a:extLst>
            </p:cNvPr>
            <p:cNvSpPr/>
            <p:nvPr/>
          </p:nvSpPr>
          <p:spPr>
            <a:xfrm>
              <a:off x="3" y="302483"/>
              <a:ext cx="2061141" cy="584393"/>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Introduction</a:t>
              </a:r>
            </a:p>
          </p:txBody>
        </p:sp>
        <p:sp>
          <p:nvSpPr>
            <p:cNvPr id="25" name="五邊形 13">
              <a:extLst>
                <a:ext uri="{FF2B5EF4-FFF2-40B4-BE49-F238E27FC236}">
                  <a16:creationId xmlns:a16="http://schemas.microsoft.com/office/drawing/2014/main" id="{51FAA8FF-238B-42B4-AC9A-05A7CA279F2C}"/>
                </a:ext>
              </a:extLst>
            </p:cNvPr>
            <p:cNvSpPr/>
            <p:nvPr/>
          </p:nvSpPr>
          <p:spPr>
            <a:xfrm>
              <a:off x="2061144" y="309426"/>
              <a:ext cx="2195548" cy="575971"/>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Literature Review</a:t>
              </a:r>
              <a:endParaRPr kumimoji="0" lang="en-US" altLang="zh-TW" sz="1200" b="1" i="0" u="none" strike="noStrike" kern="0" cap="none" spc="0" normalizeH="0" baseline="0" noProof="0" dirty="0">
                <a:ln>
                  <a:noFill/>
                </a:ln>
                <a:solidFill>
                  <a:prstClr val="black"/>
                </a:solidFill>
                <a:effectLst/>
                <a:uLnTx/>
                <a:uFillTx/>
                <a:ea typeface="微軟正黑體"/>
                <a:cs typeface="+mn-cs"/>
              </a:endParaRPr>
            </a:p>
          </p:txBody>
        </p:sp>
        <p:sp>
          <p:nvSpPr>
            <p:cNvPr id="26" name="五邊形 14">
              <a:extLst>
                <a:ext uri="{FF2B5EF4-FFF2-40B4-BE49-F238E27FC236}">
                  <a16:creationId xmlns:a16="http://schemas.microsoft.com/office/drawing/2014/main" id="{292E41D0-6A43-4F77-97C7-5A7F5AED89E4}"/>
                </a:ext>
              </a:extLst>
            </p:cNvPr>
            <p:cNvSpPr/>
            <p:nvPr/>
          </p:nvSpPr>
          <p:spPr>
            <a:xfrm>
              <a:off x="4256692" y="302484"/>
              <a:ext cx="2417377" cy="559598"/>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Proposed Methods</a:t>
              </a:r>
              <a:endParaRPr kumimoji="0" lang="en-US" altLang="zh-TW" sz="1200" b="1" i="0" u="none" strike="noStrike" kern="0" cap="none" spc="0" normalizeH="0" baseline="0" noProof="0" dirty="0">
                <a:ln>
                  <a:noFill/>
                </a:ln>
                <a:solidFill>
                  <a:prstClr val="black"/>
                </a:solidFill>
                <a:effectLst/>
                <a:uLnTx/>
                <a:uFillTx/>
                <a:ea typeface="微軟正黑體"/>
                <a:cs typeface="+mn-cs"/>
              </a:endParaRPr>
            </a:p>
          </p:txBody>
        </p:sp>
        <p:sp>
          <p:nvSpPr>
            <p:cNvPr id="28" name="五邊形 16">
              <a:extLst>
                <a:ext uri="{FF2B5EF4-FFF2-40B4-BE49-F238E27FC236}">
                  <a16:creationId xmlns:a16="http://schemas.microsoft.com/office/drawing/2014/main" id="{C9057BD2-81FD-4212-9763-1E17CD4D2D42}"/>
                </a:ext>
              </a:extLst>
            </p:cNvPr>
            <p:cNvSpPr/>
            <p:nvPr/>
          </p:nvSpPr>
          <p:spPr>
            <a:xfrm>
              <a:off x="6674068" y="302483"/>
              <a:ext cx="2606565" cy="552655"/>
            </a:xfrm>
            <a:prstGeom prst="homePlat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kern="0">
                  <a:solidFill>
                    <a:prstClr val="black"/>
                  </a:solidFill>
                  <a:latin typeface="Calibri" panose="020F0502020204030204" pitchFamily="34" charset="0"/>
                </a:rPr>
                <a:t>Empirical</a:t>
              </a:r>
              <a:r>
                <a:rPr lang="zh-TW" altLang="en-US" sz="1200" b="1" kern="0">
                  <a:solidFill>
                    <a:prstClr val="black"/>
                  </a:solidFill>
                  <a:latin typeface="Calibri" panose="020F0502020204030204" pitchFamily="34" charset="0"/>
                </a:rPr>
                <a:t> </a:t>
              </a:r>
              <a:r>
                <a:rPr lang="en-US" altLang="zh-TW" sz="1200" b="1" kern="0" dirty="0">
                  <a:solidFill>
                    <a:prstClr val="black"/>
                  </a:solidFill>
                  <a:latin typeface="Calibri" panose="020F0502020204030204" pitchFamily="34" charset="0"/>
                </a:rPr>
                <a:t>Study</a:t>
              </a:r>
            </a:p>
          </p:txBody>
        </p:sp>
        <p:sp>
          <p:nvSpPr>
            <p:cNvPr id="32" name="五邊形 17">
              <a:extLst>
                <a:ext uri="{FF2B5EF4-FFF2-40B4-BE49-F238E27FC236}">
                  <a16:creationId xmlns:a16="http://schemas.microsoft.com/office/drawing/2014/main" id="{2CA60DC7-030D-4706-8D92-4FAA48566C6F}"/>
                </a:ext>
              </a:extLst>
            </p:cNvPr>
            <p:cNvSpPr/>
            <p:nvPr/>
          </p:nvSpPr>
          <p:spPr>
            <a:xfrm>
              <a:off x="9280634" y="309426"/>
              <a:ext cx="2911366" cy="552655"/>
            </a:xfrm>
            <a:prstGeom prst="homePlat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TW" sz="1200" b="1" kern="0" dirty="0">
                  <a:solidFill>
                    <a:prstClr val="black"/>
                  </a:solidFill>
                  <a:latin typeface="Calibri" panose="020F0502020204030204" pitchFamily="34" charset="0"/>
                </a:rPr>
                <a:t>Conclusion</a:t>
              </a:r>
            </a:p>
          </p:txBody>
        </p:sp>
      </p:grpSp>
      <p:sp>
        <p:nvSpPr>
          <p:cNvPr id="42" name="矩形 41">
            <a:extLst>
              <a:ext uri="{FF2B5EF4-FFF2-40B4-BE49-F238E27FC236}">
                <a16:creationId xmlns:a16="http://schemas.microsoft.com/office/drawing/2014/main" id="{543974A1-1F79-4B74-B68D-CCB6546EE0CF}"/>
              </a:ext>
            </a:extLst>
          </p:cNvPr>
          <p:cNvSpPr/>
          <p:nvPr/>
        </p:nvSpPr>
        <p:spPr>
          <a:xfrm>
            <a:off x="4391025" y="1872988"/>
            <a:ext cx="1068081" cy="4166968"/>
          </a:xfrm>
          <a:prstGeom prst="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7E3CE254-7B51-466F-ADB3-F8457EB335E1}"/>
              </a:ext>
            </a:extLst>
          </p:cNvPr>
          <p:cNvSpPr/>
          <p:nvPr/>
        </p:nvSpPr>
        <p:spPr>
          <a:xfrm>
            <a:off x="3309482" y="2905125"/>
            <a:ext cx="1081543" cy="828676"/>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a:extLst>
              <a:ext uri="{FF2B5EF4-FFF2-40B4-BE49-F238E27FC236}">
                <a16:creationId xmlns:a16="http://schemas.microsoft.com/office/drawing/2014/main" id="{EDFD4A93-74CA-4DC6-A9C6-0AB55A6B4F3A}"/>
              </a:ext>
            </a:extLst>
          </p:cNvPr>
          <p:cNvSpPr/>
          <p:nvPr/>
        </p:nvSpPr>
        <p:spPr>
          <a:xfrm>
            <a:off x="2238375" y="1872988"/>
            <a:ext cx="1081543" cy="4166968"/>
          </a:xfrm>
          <a:prstGeom prst="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a:extLst>
              <a:ext uri="{FF2B5EF4-FFF2-40B4-BE49-F238E27FC236}">
                <a16:creationId xmlns:a16="http://schemas.microsoft.com/office/drawing/2014/main" id="{A3115580-EC7D-404A-AB70-AABC95231A8B}"/>
              </a:ext>
            </a:extLst>
          </p:cNvPr>
          <p:cNvSpPr/>
          <p:nvPr/>
        </p:nvSpPr>
        <p:spPr>
          <a:xfrm>
            <a:off x="200770" y="2905125"/>
            <a:ext cx="2037605" cy="828676"/>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6" name="Picture 2">
            <a:extLst>
              <a:ext uri="{FF2B5EF4-FFF2-40B4-BE49-F238E27FC236}">
                <a16:creationId xmlns:a16="http://schemas.microsoft.com/office/drawing/2014/main" id="{08403ACA-ADCC-4720-9253-9888963E0E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0565" y="2625047"/>
            <a:ext cx="2992529" cy="10512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a:extLst>
              <a:ext uri="{FF2B5EF4-FFF2-40B4-BE49-F238E27FC236}">
                <a16:creationId xmlns:a16="http://schemas.microsoft.com/office/drawing/2014/main" id="{84665103-B372-45E2-8EA8-D78A3BB2C1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8701" y="2625047"/>
            <a:ext cx="2992529" cy="1051200"/>
          </a:xfrm>
          <a:prstGeom prst="rect">
            <a:avLst/>
          </a:prstGeom>
          <a:noFill/>
          <a:extLst>
            <a:ext uri="{909E8E84-426E-40DD-AFC4-6F175D3DCCD1}">
              <a14:hiddenFill xmlns:a14="http://schemas.microsoft.com/office/drawing/2010/main">
                <a:solidFill>
                  <a:srgbClr val="FFFFFF"/>
                </a:solidFill>
              </a14:hiddenFill>
            </a:ext>
          </a:extLst>
        </p:spPr>
      </p:pic>
      <p:pic>
        <p:nvPicPr>
          <p:cNvPr id="2" name="圖片 1">
            <a:extLst>
              <a:ext uri="{FF2B5EF4-FFF2-40B4-BE49-F238E27FC236}">
                <a16:creationId xmlns:a16="http://schemas.microsoft.com/office/drawing/2014/main" id="{D924F71F-79A5-4E6C-ABBD-BCD175968156}"/>
              </a:ext>
            </a:extLst>
          </p:cNvPr>
          <p:cNvPicPr>
            <a:picLocks noChangeAspect="1"/>
          </p:cNvPicPr>
          <p:nvPr/>
        </p:nvPicPr>
        <p:blipFill>
          <a:blip r:embed="rId6"/>
          <a:stretch>
            <a:fillRect/>
          </a:stretch>
        </p:blipFill>
        <p:spPr>
          <a:xfrm>
            <a:off x="3705754" y="761958"/>
            <a:ext cx="1611834" cy="826269"/>
          </a:xfrm>
          <a:prstGeom prst="rect">
            <a:avLst/>
          </a:prstGeom>
        </p:spPr>
      </p:pic>
      <p:sp>
        <p:nvSpPr>
          <p:cNvPr id="23" name="矩形 22">
            <a:extLst>
              <a:ext uri="{FF2B5EF4-FFF2-40B4-BE49-F238E27FC236}">
                <a16:creationId xmlns:a16="http://schemas.microsoft.com/office/drawing/2014/main" id="{56919E88-EB8F-49D5-8929-7B8FB9D73329}"/>
              </a:ext>
            </a:extLst>
          </p:cNvPr>
          <p:cNvSpPr/>
          <p:nvPr/>
        </p:nvSpPr>
        <p:spPr>
          <a:xfrm>
            <a:off x="3323550" y="4812098"/>
            <a:ext cx="1081543" cy="1227858"/>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5223FB3F-8A24-44E0-9D29-B2B947D4E001}"/>
              </a:ext>
            </a:extLst>
          </p:cNvPr>
          <p:cNvSpPr/>
          <p:nvPr/>
        </p:nvSpPr>
        <p:spPr>
          <a:xfrm>
            <a:off x="214838" y="4812098"/>
            <a:ext cx="2037605" cy="1227858"/>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a:extLst>
              <a:ext uri="{FF2B5EF4-FFF2-40B4-BE49-F238E27FC236}">
                <a16:creationId xmlns:a16="http://schemas.microsoft.com/office/drawing/2014/main" id="{E781E335-9E8E-4DD9-B6DE-9ED91B8EDBBC}"/>
              </a:ext>
            </a:extLst>
          </p:cNvPr>
          <p:cNvSpPr/>
          <p:nvPr/>
        </p:nvSpPr>
        <p:spPr>
          <a:xfrm>
            <a:off x="5666947" y="670081"/>
            <a:ext cx="6096000" cy="1754326"/>
          </a:xfrm>
          <a:prstGeom prst="rect">
            <a:avLst/>
          </a:prstGeom>
        </p:spPr>
        <p:txBody>
          <a:bodyPr>
            <a:spAutoFit/>
          </a:bodyPr>
          <a:lstStyle/>
          <a:p>
            <a:r>
              <a:rPr lang="en-US" altLang="zh-TW" dirty="0"/>
              <a:t>The distribution indicator is a model's measure of the latent representation of a sample in terms of its distribution, which involves observing the overall characteristics of the sequence. </a:t>
            </a:r>
            <a:r>
              <a:rPr lang="en-US" altLang="zh-TW" dirty="0">
                <a:solidFill>
                  <a:srgbClr val="FF0000"/>
                </a:solidFill>
              </a:rPr>
              <a:t>point anomalies have a less significant effect on the overall characteristics</a:t>
            </a:r>
            <a:r>
              <a:rPr lang="en-US" altLang="zh-TW" dirty="0"/>
              <a:t>, making the distribution indicator less capable of detecting point anomalies effectively.</a:t>
            </a:r>
            <a:endParaRPr lang="zh-TW" altLang="en-US" dirty="0"/>
          </a:p>
        </p:txBody>
      </p:sp>
      <p:pic>
        <p:nvPicPr>
          <p:cNvPr id="34" name="Picture 6">
            <a:extLst>
              <a:ext uri="{FF2B5EF4-FFF2-40B4-BE49-F238E27FC236}">
                <a16:creationId xmlns:a16="http://schemas.microsoft.com/office/drawing/2014/main" id="{5E16CB97-F124-4ABD-B704-2A90DBD476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51429" y="5493463"/>
            <a:ext cx="2992531" cy="10512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8">
            <a:extLst>
              <a:ext uri="{FF2B5EF4-FFF2-40B4-BE49-F238E27FC236}">
                <a16:creationId xmlns:a16="http://schemas.microsoft.com/office/drawing/2014/main" id="{5B575AE2-B1C7-45F3-A918-92A90A0246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98699" y="5493463"/>
            <a:ext cx="2992531" cy="10512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522BBCD0-FCD0-4BF9-9D6F-8014F9A18186}"/>
              </a:ext>
            </a:extLst>
          </p:cNvPr>
          <p:cNvSpPr/>
          <p:nvPr/>
        </p:nvSpPr>
        <p:spPr>
          <a:xfrm>
            <a:off x="5795094" y="3739345"/>
            <a:ext cx="6096000" cy="1754326"/>
          </a:xfrm>
          <a:prstGeom prst="rect">
            <a:avLst/>
          </a:prstGeom>
        </p:spPr>
        <p:txBody>
          <a:bodyPr>
            <a:spAutoFit/>
          </a:bodyPr>
          <a:lstStyle/>
          <a:p>
            <a:r>
              <a:rPr lang="en-US" altLang="zh-TW" dirty="0"/>
              <a:t>In the case of complexity anomalies, the detection performance is poorer for the tightened belt type of complexity anomalies. This may be due to that in this type of combination, </a:t>
            </a:r>
            <a:r>
              <a:rPr lang="en-US" altLang="zh-TW" dirty="0">
                <a:solidFill>
                  <a:srgbClr val="FF0000"/>
                </a:solidFill>
              </a:rPr>
              <a:t>the anomalies exhibit abnormal numerical values, but from a distributional perspective, they appear similar to normal samples.</a:t>
            </a:r>
            <a:endParaRPr lang="zh-TW" altLang="en-US" dirty="0">
              <a:solidFill>
                <a:srgbClr val="FF0000"/>
              </a:solidFill>
            </a:endParaRPr>
          </a:p>
        </p:txBody>
      </p:sp>
      <p:sp>
        <p:nvSpPr>
          <p:cNvPr id="38" name="矩形 37">
            <a:extLst>
              <a:ext uri="{FF2B5EF4-FFF2-40B4-BE49-F238E27FC236}">
                <a16:creationId xmlns:a16="http://schemas.microsoft.com/office/drawing/2014/main" id="{846FC2EE-A669-4278-87B4-8EEC96683366}"/>
              </a:ext>
            </a:extLst>
          </p:cNvPr>
          <p:cNvSpPr/>
          <p:nvPr/>
        </p:nvSpPr>
        <p:spPr>
          <a:xfrm>
            <a:off x="164546" y="1664283"/>
            <a:ext cx="3569253" cy="276999"/>
          </a:xfrm>
          <a:prstGeom prst="rect">
            <a:avLst/>
          </a:prstGeom>
        </p:spPr>
        <p:txBody>
          <a:bodyPr wrap="square">
            <a:spAutoFit/>
          </a:bodyPr>
          <a:lstStyle/>
          <a:p>
            <a:r>
              <a:rPr lang="en-US" altLang="zh-TW" sz="1200" dirty="0"/>
              <a:t>performance metrics : Recall</a:t>
            </a:r>
            <a:endParaRPr lang="zh-TW" altLang="en-US" sz="1200" dirty="0"/>
          </a:p>
        </p:txBody>
      </p:sp>
    </p:spTree>
    <p:extLst>
      <p:ext uri="{BB962C8B-B14F-4D97-AF65-F5344CB8AC3E}">
        <p14:creationId xmlns:p14="http://schemas.microsoft.com/office/powerpoint/2010/main" val="369863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par>
                                <p:cTn id="24" presetID="10" presetClass="entr" presetSubtype="0" fill="hold" nodeType="with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fade">
                                      <p:cBhvr>
                                        <p:cTn id="26" dur="500"/>
                                        <p:tgtEl>
                                          <p:spTgt spid="46"/>
                                        </p:tgtEl>
                                      </p:cBhvr>
                                    </p:animEffect>
                                  </p:childTnLst>
                                </p:cTn>
                              </p:par>
                              <p:par>
                                <p:cTn id="27" presetID="10"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500"/>
                                        <p:tgtEl>
                                          <p:spTgt spid="4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nodeType="with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500"/>
                                        <p:tgtEl>
                                          <p:spTgt spid="34"/>
                                        </p:tgtEl>
                                      </p:cBhvr>
                                    </p:animEffect>
                                  </p:childTnLst>
                                </p:cTn>
                              </p:par>
                              <p:par>
                                <p:cTn id="49" presetID="10" presetClass="entr" presetSubtype="0" fill="hold" nodeType="with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fade">
                                      <p:cBhvr>
                                        <p:cTn id="5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6" grpId="0" animBg="1"/>
      <p:bldP spid="42" grpId="0" animBg="1"/>
      <p:bldP spid="43" grpId="0" animBg="1"/>
      <p:bldP spid="44" grpId="0" animBg="1"/>
      <p:bldP spid="45" grpId="0" animBg="1"/>
      <p:bldP spid="23" grpId="0" animBg="1"/>
      <p:bldP spid="33" grpId="0" animBg="1"/>
      <p:bldP spid="3" grpId="0"/>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a:extLst>
              <a:ext uri="{FF2B5EF4-FFF2-40B4-BE49-F238E27FC236}">
                <a16:creationId xmlns:a16="http://schemas.microsoft.com/office/drawing/2014/main" id="{9EC3ED4C-3AC7-410E-9378-2297D11D96A1}"/>
              </a:ext>
            </a:extLst>
          </p:cNvPr>
          <p:cNvSpPr/>
          <p:nvPr/>
        </p:nvSpPr>
        <p:spPr>
          <a:xfrm>
            <a:off x="5682037" y="1910084"/>
            <a:ext cx="6405290" cy="4136656"/>
          </a:xfrm>
          <a:prstGeom prst="rect">
            <a:avLst/>
          </a:prstGeom>
          <a:solidFill>
            <a:srgbClr val="5B9BD5">
              <a:alpha val="2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aphicFrame>
        <p:nvGraphicFramePr>
          <p:cNvPr id="16" name="表格 15">
            <a:extLst>
              <a:ext uri="{FF2B5EF4-FFF2-40B4-BE49-F238E27FC236}">
                <a16:creationId xmlns:a16="http://schemas.microsoft.com/office/drawing/2014/main" id="{DC5B23FC-7BE7-4182-97A9-8FA1B20476C6}"/>
              </a:ext>
            </a:extLst>
          </p:cNvPr>
          <p:cNvGraphicFramePr>
            <a:graphicFrameLocks noGrp="1"/>
          </p:cNvGraphicFramePr>
          <p:nvPr>
            <p:extLst>
              <p:ext uri="{D42A27DB-BD31-4B8C-83A1-F6EECF244321}">
                <p14:modId xmlns:p14="http://schemas.microsoft.com/office/powerpoint/2010/main" val="1252475847"/>
              </p:ext>
            </p:extLst>
          </p:nvPr>
        </p:nvGraphicFramePr>
        <p:xfrm>
          <a:off x="224490" y="1910084"/>
          <a:ext cx="5172063" cy="4099560"/>
        </p:xfrm>
        <a:graphic>
          <a:graphicData uri="http://schemas.openxmlformats.org/drawingml/2006/table">
            <a:tbl>
              <a:tblPr firstRow="1" bandRow="1">
                <a:tableStyleId>{5C22544A-7EE6-4342-B048-85BDC9FD1C3A}</a:tableStyleId>
              </a:tblPr>
              <a:tblGrid>
                <a:gridCol w="2025590">
                  <a:extLst>
                    <a:ext uri="{9D8B030D-6E8A-4147-A177-3AD203B41FA5}">
                      <a16:colId xmlns:a16="http://schemas.microsoft.com/office/drawing/2014/main" val="805470287"/>
                    </a:ext>
                  </a:extLst>
                </a:gridCol>
                <a:gridCol w="1003242">
                  <a:extLst>
                    <a:ext uri="{9D8B030D-6E8A-4147-A177-3AD203B41FA5}">
                      <a16:colId xmlns:a16="http://schemas.microsoft.com/office/drawing/2014/main" val="2213452499"/>
                    </a:ext>
                  </a:extLst>
                </a:gridCol>
                <a:gridCol w="1181100">
                  <a:extLst>
                    <a:ext uri="{9D8B030D-6E8A-4147-A177-3AD203B41FA5}">
                      <a16:colId xmlns:a16="http://schemas.microsoft.com/office/drawing/2014/main" val="3395005805"/>
                    </a:ext>
                  </a:extLst>
                </a:gridCol>
                <a:gridCol w="962131">
                  <a:extLst>
                    <a:ext uri="{9D8B030D-6E8A-4147-A177-3AD203B41FA5}">
                      <a16:colId xmlns:a16="http://schemas.microsoft.com/office/drawing/2014/main" val="4125526410"/>
                    </a:ext>
                  </a:extLst>
                </a:gridCol>
              </a:tblGrid>
              <a:tr h="370840">
                <a:tc>
                  <a:txBody>
                    <a:bodyPr/>
                    <a:lstStyle/>
                    <a:p>
                      <a:pPr algn="ctr"/>
                      <a:endParaRPr lang="zh-TW" altLang="en-US" sz="1600" dirty="0">
                        <a:solidFill>
                          <a:schemeClr val="tx1"/>
                        </a:solidFill>
                      </a:endParaRPr>
                    </a:p>
                  </a:txBody>
                  <a:tcPr anchor="ctr">
                    <a:solidFill>
                      <a:srgbClr val="90BFD0"/>
                    </a:solidFill>
                  </a:tcPr>
                </a:tc>
                <a:tc>
                  <a:txBody>
                    <a:bodyPr/>
                    <a:lstStyle/>
                    <a:p>
                      <a:pPr algn="ctr"/>
                      <a:r>
                        <a:rPr lang="en-US" altLang="zh-TW" sz="1600" dirty="0">
                          <a:solidFill>
                            <a:schemeClr val="tx1"/>
                          </a:solidFill>
                        </a:rPr>
                        <a:t>shape</a:t>
                      </a:r>
                      <a:endParaRPr lang="zh-TW" altLang="en-US" sz="1600" dirty="0">
                        <a:solidFill>
                          <a:schemeClr val="tx1"/>
                        </a:solidFill>
                      </a:endParaRPr>
                    </a:p>
                  </a:txBody>
                  <a:tcPr anchor="ctr">
                    <a:solidFill>
                      <a:srgbClr val="90BFD0"/>
                    </a:solidFill>
                  </a:tcPr>
                </a:tc>
                <a:tc>
                  <a:txBody>
                    <a:bodyPr/>
                    <a:lstStyle/>
                    <a:p>
                      <a:pPr algn="ctr"/>
                      <a:r>
                        <a:rPr lang="en-US" altLang="zh-TW" sz="1600" dirty="0">
                          <a:solidFill>
                            <a:schemeClr val="tx1"/>
                          </a:solidFill>
                        </a:rPr>
                        <a:t>distribution</a:t>
                      </a:r>
                      <a:endParaRPr lang="zh-TW" altLang="en-US" sz="1600" dirty="0">
                        <a:solidFill>
                          <a:schemeClr val="tx1"/>
                        </a:solidFill>
                      </a:endParaRPr>
                    </a:p>
                  </a:txBody>
                  <a:tcPr anchor="ctr">
                    <a:solidFill>
                      <a:srgbClr val="90BFD0"/>
                    </a:solidFill>
                  </a:tcPr>
                </a:tc>
                <a:tc>
                  <a:txBody>
                    <a:bodyPr/>
                    <a:lstStyle/>
                    <a:p>
                      <a:pPr algn="ctr"/>
                      <a:r>
                        <a:rPr lang="en-US" altLang="zh-TW" sz="1600" dirty="0">
                          <a:solidFill>
                            <a:schemeClr val="tx1"/>
                          </a:solidFill>
                        </a:rPr>
                        <a:t>instant</a:t>
                      </a:r>
                      <a:endParaRPr lang="zh-TW" altLang="en-US" sz="1600" dirty="0">
                        <a:solidFill>
                          <a:schemeClr val="tx1"/>
                        </a:solidFill>
                      </a:endParaRPr>
                    </a:p>
                  </a:txBody>
                  <a:tcPr anchor="ctr">
                    <a:solidFill>
                      <a:srgbClr val="90BFD0"/>
                    </a:solidFill>
                  </a:tcPr>
                </a:tc>
                <a:extLst>
                  <a:ext uri="{0D108BD9-81ED-4DB2-BD59-A6C34878D82A}">
                    <a16:rowId xmlns:a16="http://schemas.microsoft.com/office/drawing/2014/main" val="3515234500"/>
                  </a:ext>
                </a:extLst>
              </a:tr>
              <a:tr h="0">
                <a:tc>
                  <a:txBody>
                    <a:bodyPr/>
                    <a:lstStyle/>
                    <a:p>
                      <a:pPr algn="ctr"/>
                      <a:r>
                        <a:rPr lang="en-US" altLang="zh-TW" sz="1600" dirty="0"/>
                        <a:t>Loose belt</a:t>
                      </a:r>
                      <a:endParaRPr lang="zh-TW" altLang="en-US" sz="1600" dirty="0"/>
                    </a:p>
                  </a:txBody>
                  <a:tcPr anchor="ctr">
                    <a:solidFill>
                      <a:srgbClr val="90BFD0">
                        <a:alpha val="5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0.9277</a:t>
                      </a:r>
                      <a:endParaRPr lang="zh-TW" altLang="en-US" sz="1600" dirty="0"/>
                    </a:p>
                  </a:txBody>
                  <a:tcPr anchor="ctr">
                    <a:solidFill>
                      <a:srgbClr val="90BFD0">
                        <a:alpha val="5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1.0000</a:t>
                      </a:r>
                      <a:endParaRPr lang="zh-TW" altLang="en-US" sz="1600" dirty="0"/>
                    </a:p>
                  </a:txBody>
                  <a:tcPr anchor="ctr">
                    <a:solidFill>
                      <a:srgbClr val="90BFD0">
                        <a:alpha val="5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1.0000</a:t>
                      </a:r>
                      <a:endParaRPr lang="zh-TW" altLang="en-US" sz="1600" dirty="0"/>
                    </a:p>
                  </a:txBody>
                  <a:tcPr anchor="ctr">
                    <a:solidFill>
                      <a:srgbClr val="90BFD0">
                        <a:alpha val="50000"/>
                      </a:srgbClr>
                    </a:solidFill>
                  </a:tcPr>
                </a:tc>
                <a:extLst>
                  <a:ext uri="{0D108BD9-81ED-4DB2-BD59-A6C34878D82A}">
                    <a16:rowId xmlns:a16="http://schemas.microsoft.com/office/drawing/2014/main" val="3223767060"/>
                  </a:ext>
                </a:extLst>
              </a:tr>
              <a:tr h="0">
                <a:tc>
                  <a:txBody>
                    <a:bodyPr/>
                    <a:lstStyle/>
                    <a:p>
                      <a:pPr algn="ctr"/>
                      <a:r>
                        <a:rPr lang="en-US" altLang="zh-TW" sz="1600" dirty="0"/>
                        <a:t>tightened belt</a:t>
                      </a:r>
                      <a:endParaRPr lang="zh-TW" altLang="en-US" sz="1600" dirty="0"/>
                    </a:p>
                  </a:txBody>
                  <a:tcPr anchor="ctr">
                    <a:solidFill>
                      <a:srgbClr val="90BFD0">
                        <a:alpha val="30000"/>
                      </a:srgbClr>
                    </a:solidFill>
                  </a:tcPr>
                </a:tc>
                <a:tc>
                  <a:txBody>
                    <a:bodyPr/>
                    <a:lstStyle/>
                    <a:p>
                      <a:pPr algn="ctr"/>
                      <a:r>
                        <a:rPr lang="en-US" altLang="zh-TW" sz="1600" dirty="0"/>
                        <a:t>0.6071</a:t>
                      </a:r>
                      <a:endParaRPr lang="zh-TW" altLang="en-US" sz="1600" dirty="0"/>
                    </a:p>
                  </a:txBody>
                  <a:tcPr anchor="ctr">
                    <a:solidFill>
                      <a:srgbClr val="90BFD0">
                        <a:alpha val="30000"/>
                      </a:srgbClr>
                    </a:solidFill>
                  </a:tcPr>
                </a:tc>
                <a:tc>
                  <a:txBody>
                    <a:bodyPr/>
                    <a:lstStyle/>
                    <a:p>
                      <a:pPr algn="ctr"/>
                      <a:r>
                        <a:rPr lang="en-US" altLang="zh-TW" sz="1600" dirty="0"/>
                        <a:t>0.9111</a:t>
                      </a:r>
                      <a:endParaRPr lang="zh-TW" altLang="en-US" sz="1600" dirty="0"/>
                    </a:p>
                  </a:txBody>
                  <a:tcPr anchor="ctr">
                    <a:solidFill>
                      <a:srgbClr val="90BFD0">
                        <a:alpha val="30000"/>
                      </a:srgbClr>
                    </a:solidFill>
                  </a:tcPr>
                </a:tc>
                <a:tc>
                  <a:txBody>
                    <a:bodyPr/>
                    <a:lstStyle/>
                    <a:p>
                      <a:pPr algn="ctr"/>
                      <a:r>
                        <a:rPr lang="en-US" altLang="zh-TW" sz="1600" dirty="0"/>
                        <a:t>0.9958</a:t>
                      </a:r>
                      <a:endParaRPr lang="zh-TW" altLang="en-US" sz="1600" dirty="0"/>
                    </a:p>
                  </a:txBody>
                  <a:tcPr anchor="ctr">
                    <a:solidFill>
                      <a:srgbClr val="90BFD0">
                        <a:alpha val="30000"/>
                      </a:srgbClr>
                    </a:solidFill>
                  </a:tcPr>
                </a:tc>
                <a:extLst>
                  <a:ext uri="{0D108BD9-81ED-4DB2-BD59-A6C34878D82A}">
                    <a16:rowId xmlns:a16="http://schemas.microsoft.com/office/drawing/2014/main" val="3073601325"/>
                  </a:ext>
                </a:extLst>
              </a:tr>
              <a:tr h="370840">
                <a:tc>
                  <a:txBody>
                    <a:bodyPr/>
                    <a:lstStyle/>
                    <a:p>
                      <a:pPr algn="ctr"/>
                      <a:r>
                        <a:rPr lang="en-US" altLang="zh-TW" sz="1600" b="0" i="0" kern="1200" dirty="0">
                          <a:solidFill>
                            <a:schemeClr val="dk1"/>
                          </a:solidFill>
                          <a:effectLst/>
                          <a:latin typeface="+mn-lt"/>
                          <a:ea typeface="+mn-ea"/>
                          <a:cs typeface="+mn-cs"/>
                        </a:rPr>
                        <a:t>Bearing loss</a:t>
                      </a:r>
                      <a:endParaRPr lang="zh-TW" altLang="en-US" sz="1600" dirty="0"/>
                    </a:p>
                  </a:txBody>
                  <a:tcPr anchor="ctr">
                    <a:solidFill>
                      <a:srgbClr val="90BFD0">
                        <a:alpha val="50000"/>
                      </a:srgbClr>
                    </a:solidFill>
                  </a:tcPr>
                </a:tc>
                <a:tc>
                  <a:txBody>
                    <a:bodyPr/>
                    <a:lstStyle/>
                    <a:p>
                      <a:pPr algn="ctr"/>
                      <a:r>
                        <a:rPr lang="en-US" altLang="zh-TW" sz="1600" dirty="0"/>
                        <a:t>0.6236</a:t>
                      </a:r>
                      <a:endParaRPr lang="zh-TW" altLang="en-US" sz="1600" dirty="0"/>
                    </a:p>
                  </a:txBody>
                  <a:tcPr anchor="ctr">
                    <a:solidFill>
                      <a:srgbClr val="90BFD0">
                        <a:alpha val="50000"/>
                      </a:srgbClr>
                    </a:solidFill>
                  </a:tcPr>
                </a:tc>
                <a:tc>
                  <a:txBody>
                    <a:bodyPr/>
                    <a:lstStyle/>
                    <a:p>
                      <a:pPr algn="ctr"/>
                      <a:r>
                        <a:rPr lang="en-US" altLang="zh-TW" sz="1600" dirty="0"/>
                        <a:t>0.2027</a:t>
                      </a:r>
                      <a:endParaRPr lang="zh-TW" altLang="en-US" sz="1600" dirty="0"/>
                    </a:p>
                  </a:txBody>
                  <a:tcPr anchor="ctr">
                    <a:solidFill>
                      <a:srgbClr val="90BFD0">
                        <a:alpha val="50000"/>
                      </a:srgbClr>
                    </a:solidFill>
                  </a:tcPr>
                </a:tc>
                <a:tc>
                  <a:txBody>
                    <a:bodyPr/>
                    <a:lstStyle/>
                    <a:p>
                      <a:pPr algn="ctr"/>
                      <a:r>
                        <a:rPr lang="en-US" altLang="zh-TW" sz="1600" dirty="0"/>
                        <a:t>1.0000</a:t>
                      </a:r>
                      <a:endParaRPr lang="zh-TW" altLang="en-US" sz="1600" dirty="0"/>
                    </a:p>
                  </a:txBody>
                  <a:tcPr anchor="ctr">
                    <a:solidFill>
                      <a:srgbClr val="90BFD0">
                        <a:alpha val="50000"/>
                      </a:srgbClr>
                    </a:solidFill>
                  </a:tcPr>
                </a:tc>
                <a:extLst>
                  <a:ext uri="{0D108BD9-81ED-4DB2-BD59-A6C34878D82A}">
                    <a16:rowId xmlns:a16="http://schemas.microsoft.com/office/drawing/2014/main" val="2282030724"/>
                  </a:ext>
                </a:extLst>
              </a:tr>
              <a:tr h="370840">
                <a:tc>
                  <a:txBody>
                    <a:bodyPr/>
                    <a:lstStyle/>
                    <a:p>
                      <a:pPr algn="ctr"/>
                      <a:r>
                        <a:rPr lang="en-US" altLang="zh-TW" sz="1600" b="0" i="0" kern="1200" dirty="0">
                          <a:solidFill>
                            <a:schemeClr val="dk1"/>
                          </a:solidFill>
                          <a:effectLst/>
                          <a:latin typeface="+mn-lt"/>
                          <a:ea typeface="+mn-ea"/>
                          <a:cs typeface="+mn-cs"/>
                        </a:rPr>
                        <a:t>Slider loose</a:t>
                      </a:r>
                      <a:endParaRPr lang="zh-TW" altLang="en-US" sz="1600" dirty="0"/>
                    </a:p>
                  </a:txBody>
                  <a:tcPr anchor="ctr">
                    <a:solidFill>
                      <a:srgbClr val="90BFD0">
                        <a:alpha val="30000"/>
                      </a:srgbClr>
                    </a:solidFill>
                  </a:tcPr>
                </a:tc>
                <a:tc>
                  <a:txBody>
                    <a:bodyPr/>
                    <a:lstStyle/>
                    <a:p>
                      <a:pPr algn="ctr"/>
                      <a:r>
                        <a:rPr lang="en-US" altLang="zh-TW" sz="1600" dirty="0"/>
                        <a:t>0.5208</a:t>
                      </a:r>
                      <a:endParaRPr lang="zh-TW" altLang="en-US" sz="1600" dirty="0"/>
                    </a:p>
                  </a:txBody>
                  <a:tcPr anchor="ctr">
                    <a:solidFill>
                      <a:srgbClr val="90BFD0">
                        <a:alpha val="30000"/>
                      </a:srgbClr>
                    </a:solidFill>
                  </a:tcPr>
                </a:tc>
                <a:tc>
                  <a:txBody>
                    <a:bodyPr/>
                    <a:lstStyle/>
                    <a:p>
                      <a:pPr algn="ctr"/>
                      <a:r>
                        <a:rPr lang="en-US" altLang="zh-TW" sz="1600" dirty="0"/>
                        <a:t>0.0625</a:t>
                      </a:r>
                      <a:endParaRPr lang="zh-TW" altLang="en-US" sz="1600" dirty="0"/>
                    </a:p>
                  </a:txBody>
                  <a:tcPr anchor="ctr">
                    <a:solidFill>
                      <a:srgbClr val="90BFD0">
                        <a:alpha val="30000"/>
                      </a:srgbClr>
                    </a:solidFill>
                  </a:tcPr>
                </a:tc>
                <a:tc>
                  <a:txBody>
                    <a:bodyPr/>
                    <a:lstStyle/>
                    <a:p>
                      <a:pPr algn="ctr"/>
                      <a:r>
                        <a:rPr lang="en-US" altLang="zh-TW" sz="1600" dirty="0"/>
                        <a:t>1.0000</a:t>
                      </a:r>
                      <a:endParaRPr lang="zh-TW" altLang="en-US" sz="1600" dirty="0"/>
                    </a:p>
                  </a:txBody>
                  <a:tcPr anchor="ctr">
                    <a:solidFill>
                      <a:srgbClr val="90BFD0">
                        <a:alpha val="30000"/>
                      </a:srgbClr>
                    </a:solidFill>
                  </a:tcPr>
                </a:tc>
                <a:extLst>
                  <a:ext uri="{0D108BD9-81ED-4DB2-BD59-A6C34878D82A}">
                    <a16:rowId xmlns:a16="http://schemas.microsoft.com/office/drawing/2014/main" val="314484710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Loose belt</a:t>
                      </a:r>
                      <a:r>
                        <a:rPr lang="zh-TW" altLang="en-US" sz="1600" dirty="0"/>
                        <a:t> </a:t>
                      </a:r>
                      <a:r>
                        <a:rPr lang="en-US" altLang="zh-TW" sz="1600" dirty="0"/>
                        <a:t>&amp;</a:t>
                      </a:r>
                      <a:r>
                        <a:rPr lang="zh-TW" altLang="en-US" sz="1600" dirty="0"/>
                        <a:t> </a:t>
                      </a:r>
                      <a:r>
                        <a:rPr lang="en-US" altLang="zh-TW" sz="1600" b="0" i="0" kern="1200" dirty="0">
                          <a:solidFill>
                            <a:schemeClr val="dk1"/>
                          </a:solidFill>
                          <a:effectLst/>
                          <a:latin typeface="+mn-lt"/>
                          <a:ea typeface="+mn-ea"/>
                          <a:cs typeface="+mn-cs"/>
                        </a:rPr>
                        <a:t>Bearing loss</a:t>
                      </a:r>
                      <a:endParaRPr lang="zh-TW" altLang="en-US" sz="1600" dirty="0"/>
                    </a:p>
                  </a:txBody>
                  <a:tcPr anchor="ctr">
                    <a:solidFill>
                      <a:srgbClr val="90BFD0">
                        <a:alpha val="50000"/>
                      </a:srgbClr>
                    </a:solidFill>
                  </a:tcPr>
                </a:tc>
                <a:tc>
                  <a:txBody>
                    <a:bodyPr/>
                    <a:lstStyle/>
                    <a:p>
                      <a:pPr algn="ctr"/>
                      <a:r>
                        <a:rPr lang="en-US" altLang="zh-TW" sz="1600" dirty="0"/>
                        <a:t>0.9000</a:t>
                      </a:r>
                      <a:endParaRPr lang="zh-TW" altLang="en-US" sz="1600" dirty="0"/>
                    </a:p>
                  </a:txBody>
                  <a:tcPr anchor="ctr">
                    <a:solidFill>
                      <a:srgbClr val="90BFD0">
                        <a:alpha val="50000"/>
                      </a:srgbClr>
                    </a:solidFill>
                  </a:tcPr>
                </a:tc>
                <a:tc>
                  <a:txBody>
                    <a:bodyPr/>
                    <a:lstStyle/>
                    <a:p>
                      <a:pPr algn="ctr"/>
                      <a:r>
                        <a:rPr lang="en-US" altLang="zh-TW" sz="1600" dirty="0"/>
                        <a:t>0.9902</a:t>
                      </a:r>
                      <a:endParaRPr lang="zh-TW" altLang="en-US" sz="1600" dirty="0"/>
                    </a:p>
                  </a:txBody>
                  <a:tcPr anchor="ctr">
                    <a:solidFill>
                      <a:srgbClr val="90BFD0">
                        <a:alpha val="50000"/>
                      </a:srgbClr>
                    </a:solidFill>
                  </a:tcPr>
                </a:tc>
                <a:tc>
                  <a:txBody>
                    <a:bodyPr/>
                    <a:lstStyle/>
                    <a:p>
                      <a:pPr algn="ctr"/>
                      <a:r>
                        <a:rPr lang="en-US" altLang="zh-TW" sz="1600" dirty="0"/>
                        <a:t>1.0000</a:t>
                      </a:r>
                      <a:endParaRPr lang="zh-TW" altLang="en-US" sz="1600" dirty="0"/>
                    </a:p>
                  </a:txBody>
                  <a:tcPr anchor="ctr">
                    <a:solidFill>
                      <a:srgbClr val="90BFD0">
                        <a:alpha val="50000"/>
                      </a:srgbClr>
                    </a:solidFill>
                  </a:tcPr>
                </a:tc>
                <a:extLst>
                  <a:ext uri="{0D108BD9-81ED-4DB2-BD59-A6C34878D82A}">
                    <a16:rowId xmlns:a16="http://schemas.microsoft.com/office/drawing/2014/main" val="22223399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Loose belt</a:t>
                      </a:r>
                      <a:r>
                        <a:rPr lang="zh-TW" altLang="en-US" sz="1600" dirty="0"/>
                        <a:t> </a:t>
                      </a:r>
                      <a:r>
                        <a:rPr lang="en-US" altLang="zh-TW" sz="1600" dirty="0"/>
                        <a:t>&amp;</a:t>
                      </a:r>
                      <a:r>
                        <a:rPr lang="zh-TW" altLang="en-US" sz="1600" dirty="0"/>
                        <a:t> </a:t>
                      </a:r>
                      <a:r>
                        <a:rPr lang="en-US" altLang="zh-TW" sz="1600" b="0" i="0" kern="1200" dirty="0">
                          <a:solidFill>
                            <a:schemeClr val="dk1"/>
                          </a:solidFill>
                          <a:effectLst/>
                          <a:latin typeface="+mn-lt"/>
                          <a:ea typeface="+mn-ea"/>
                          <a:cs typeface="+mn-cs"/>
                        </a:rPr>
                        <a:t>Slider loose</a:t>
                      </a:r>
                      <a:endParaRPr lang="zh-TW" altLang="en-US" sz="1600" dirty="0"/>
                    </a:p>
                  </a:txBody>
                  <a:tcPr anchor="ctr">
                    <a:solidFill>
                      <a:srgbClr val="90BFD0">
                        <a:alpha val="30000"/>
                      </a:srgbClr>
                    </a:solidFill>
                  </a:tcPr>
                </a:tc>
                <a:tc>
                  <a:txBody>
                    <a:bodyPr/>
                    <a:lstStyle/>
                    <a:p>
                      <a:pPr algn="ctr"/>
                      <a:r>
                        <a:rPr lang="en-US" altLang="zh-TW" sz="1600" dirty="0"/>
                        <a:t>1.0000</a:t>
                      </a:r>
                      <a:endParaRPr lang="zh-TW" altLang="en-US" sz="1600" dirty="0"/>
                    </a:p>
                  </a:txBody>
                  <a:tcPr anchor="ctr">
                    <a:solidFill>
                      <a:srgbClr val="90BFD0">
                        <a:alpha val="30000"/>
                      </a:srgbClr>
                    </a:solidFill>
                  </a:tcPr>
                </a:tc>
                <a:tc>
                  <a:txBody>
                    <a:bodyPr/>
                    <a:lstStyle/>
                    <a:p>
                      <a:pPr algn="ctr"/>
                      <a:r>
                        <a:rPr lang="en-US" altLang="zh-TW" sz="1600" dirty="0"/>
                        <a:t>1.0000</a:t>
                      </a:r>
                      <a:endParaRPr lang="zh-TW" altLang="en-US" sz="1600" dirty="0"/>
                    </a:p>
                  </a:txBody>
                  <a:tcPr anchor="ctr">
                    <a:solidFill>
                      <a:srgbClr val="90BFD0">
                        <a:alpha val="30000"/>
                      </a:srgbClr>
                    </a:solidFill>
                  </a:tcPr>
                </a:tc>
                <a:tc>
                  <a:txBody>
                    <a:bodyPr/>
                    <a:lstStyle/>
                    <a:p>
                      <a:pPr algn="ctr"/>
                      <a:r>
                        <a:rPr lang="en-US" altLang="zh-TW" sz="1600" dirty="0"/>
                        <a:t>1.0000</a:t>
                      </a:r>
                      <a:endParaRPr lang="zh-TW" altLang="en-US" sz="1600" dirty="0"/>
                    </a:p>
                  </a:txBody>
                  <a:tcPr anchor="ctr">
                    <a:solidFill>
                      <a:srgbClr val="90BFD0">
                        <a:alpha val="30000"/>
                      </a:srgbClr>
                    </a:solidFill>
                  </a:tcPr>
                </a:tc>
                <a:extLst>
                  <a:ext uri="{0D108BD9-81ED-4DB2-BD59-A6C34878D82A}">
                    <a16:rowId xmlns:a16="http://schemas.microsoft.com/office/drawing/2014/main" val="71565983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tightened belt</a:t>
                      </a:r>
                      <a:endParaRPr lang="zh-TW" altLang="en-US"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&amp;</a:t>
                      </a:r>
                      <a:r>
                        <a:rPr lang="zh-TW" altLang="en-US" sz="1600" dirty="0"/>
                        <a:t> </a:t>
                      </a:r>
                      <a:r>
                        <a:rPr lang="en-US" altLang="zh-TW" sz="1600" b="0" i="0" kern="1200" dirty="0">
                          <a:solidFill>
                            <a:schemeClr val="dk1"/>
                          </a:solidFill>
                          <a:effectLst/>
                          <a:latin typeface="+mn-lt"/>
                          <a:ea typeface="+mn-ea"/>
                          <a:cs typeface="+mn-cs"/>
                        </a:rPr>
                        <a:t>Bearing loss</a:t>
                      </a:r>
                      <a:endParaRPr lang="zh-TW" altLang="en-US" sz="1600" dirty="0"/>
                    </a:p>
                  </a:txBody>
                  <a:tcPr anchor="ctr">
                    <a:solidFill>
                      <a:srgbClr val="90BFD0">
                        <a:alpha val="50000"/>
                      </a:srgbClr>
                    </a:solidFill>
                  </a:tcPr>
                </a:tc>
                <a:tc>
                  <a:txBody>
                    <a:bodyPr/>
                    <a:lstStyle/>
                    <a:p>
                      <a:pPr algn="ctr"/>
                      <a:r>
                        <a:rPr lang="en-US" altLang="zh-TW" sz="1600" dirty="0"/>
                        <a:t>0.9944</a:t>
                      </a:r>
                      <a:endParaRPr lang="zh-TW" altLang="en-US" sz="1600" dirty="0"/>
                    </a:p>
                  </a:txBody>
                  <a:tcPr anchor="ctr">
                    <a:solidFill>
                      <a:srgbClr val="90BFD0">
                        <a:alpha val="50000"/>
                      </a:srgbClr>
                    </a:solidFill>
                  </a:tcPr>
                </a:tc>
                <a:tc>
                  <a:txBody>
                    <a:bodyPr/>
                    <a:lstStyle/>
                    <a:p>
                      <a:pPr algn="ctr"/>
                      <a:r>
                        <a:rPr lang="en-US" altLang="zh-TW" sz="1600" dirty="0"/>
                        <a:t>0.5750</a:t>
                      </a:r>
                      <a:endParaRPr lang="zh-TW" altLang="en-US" sz="1600" dirty="0"/>
                    </a:p>
                  </a:txBody>
                  <a:tcPr anchor="ctr">
                    <a:solidFill>
                      <a:srgbClr val="90BFD0">
                        <a:alpha val="50000"/>
                      </a:srgbClr>
                    </a:solidFill>
                  </a:tcPr>
                </a:tc>
                <a:tc>
                  <a:txBody>
                    <a:bodyPr/>
                    <a:lstStyle/>
                    <a:p>
                      <a:pPr algn="ctr"/>
                      <a:r>
                        <a:rPr lang="en-US" altLang="zh-TW" sz="1600" dirty="0"/>
                        <a:t>1.0000</a:t>
                      </a:r>
                      <a:endParaRPr lang="zh-TW" altLang="en-US" sz="1600" dirty="0"/>
                    </a:p>
                  </a:txBody>
                  <a:tcPr anchor="ctr">
                    <a:solidFill>
                      <a:srgbClr val="90BFD0">
                        <a:alpha val="50000"/>
                      </a:srgbClr>
                    </a:solidFill>
                  </a:tcPr>
                </a:tc>
                <a:extLst>
                  <a:ext uri="{0D108BD9-81ED-4DB2-BD59-A6C34878D82A}">
                    <a16:rowId xmlns:a16="http://schemas.microsoft.com/office/drawing/2014/main" val="243515368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t>tightened belt</a:t>
                      </a:r>
                      <a:endParaRPr lang="zh-TW" altLang="en-US" sz="16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dirty="0"/>
                        <a:t> </a:t>
                      </a:r>
                      <a:r>
                        <a:rPr lang="en-US" altLang="zh-TW" sz="1600" dirty="0"/>
                        <a:t>&amp;</a:t>
                      </a:r>
                      <a:r>
                        <a:rPr lang="zh-TW" altLang="en-US" sz="1600" dirty="0"/>
                        <a:t> </a:t>
                      </a:r>
                      <a:r>
                        <a:rPr lang="en-US" altLang="zh-TW" sz="1600" b="0" i="0" kern="1200" dirty="0">
                          <a:solidFill>
                            <a:schemeClr val="dk1"/>
                          </a:solidFill>
                          <a:effectLst/>
                          <a:latin typeface="+mn-lt"/>
                          <a:ea typeface="+mn-ea"/>
                          <a:cs typeface="+mn-cs"/>
                        </a:rPr>
                        <a:t>Slider loose</a:t>
                      </a:r>
                      <a:endParaRPr lang="zh-TW" altLang="en-US" sz="1600" dirty="0"/>
                    </a:p>
                  </a:txBody>
                  <a:tcPr anchor="ctr">
                    <a:solidFill>
                      <a:srgbClr val="90BFD0">
                        <a:alpha val="30000"/>
                      </a:srgbClr>
                    </a:solidFill>
                  </a:tcPr>
                </a:tc>
                <a:tc>
                  <a:txBody>
                    <a:bodyPr/>
                    <a:lstStyle/>
                    <a:p>
                      <a:pPr algn="ctr"/>
                      <a:r>
                        <a:rPr lang="en-US" altLang="zh-TW" sz="1600" dirty="0"/>
                        <a:t>0.9986</a:t>
                      </a:r>
                      <a:endParaRPr lang="zh-TW" altLang="en-US" sz="1600" dirty="0"/>
                    </a:p>
                  </a:txBody>
                  <a:tcPr anchor="ctr">
                    <a:solidFill>
                      <a:srgbClr val="90BFD0">
                        <a:alpha val="30000"/>
                      </a:srgbClr>
                    </a:solidFill>
                  </a:tcPr>
                </a:tc>
                <a:tc>
                  <a:txBody>
                    <a:bodyPr/>
                    <a:lstStyle/>
                    <a:p>
                      <a:pPr algn="ctr"/>
                      <a:r>
                        <a:rPr lang="en-US" altLang="zh-TW" sz="1600" dirty="0"/>
                        <a:t>0.2986</a:t>
                      </a:r>
                      <a:endParaRPr lang="zh-TW" altLang="en-US" sz="1600" dirty="0"/>
                    </a:p>
                  </a:txBody>
                  <a:tcPr anchor="ctr">
                    <a:solidFill>
                      <a:srgbClr val="90BFD0">
                        <a:alpha val="30000"/>
                      </a:srgbClr>
                    </a:solidFill>
                  </a:tcPr>
                </a:tc>
                <a:tc>
                  <a:txBody>
                    <a:bodyPr/>
                    <a:lstStyle/>
                    <a:p>
                      <a:pPr algn="ctr"/>
                      <a:r>
                        <a:rPr lang="en-US" altLang="zh-TW" sz="1600" dirty="0"/>
                        <a:t>0.9541</a:t>
                      </a:r>
                      <a:endParaRPr lang="zh-TW" altLang="en-US" sz="1600" dirty="0"/>
                    </a:p>
                  </a:txBody>
                  <a:tcPr anchor="ctr">
                    <a:solidFill>
                      <a:srgbClr val="90BFD0">
                        <a:alpha val="30000"/>
                      </a:srgbClr>
                    </a:solidFill>
                  </a:tcPr>
                </a:tc>
                <a:extLst>
                  <a:ext uri="{0D108BD9-81ED-4DB2-BD59-A6C34878D82A}">
                    <a16:rowId xmlns:a16="http://schemas.microsoft.com/office/drawing/2014/main" val="2504975646"/>
                  </a:ext>
                </a:extLst>
              </a:tr>
            </a:tbl>
          </a:graphicData>
        </a:graphic>
      </p:graphicFrame>
      <p:sp>
        <p:nvSpPr>
          <p:cNvPr id="49" name="標題 1">
            <a:extLst>
              <a:ext uri="{FF2B5EF4-FFF2-40B4-BE49-F238E27FC236}">
                <a16:creationId xmlns:a16="http://schemas.microsoft.com/office/drawing/2014/main" id="{12854073-B384-41E7-9CDB-AC4476A9D6AE}"/>
              </a:ext>
            </a:extLst>
          </p:cNvPr>
          <p:cNvSpPr txBox="1">
            <a:spLocks/>
          </p:cNvSpPr>
          <p:nvPr/>
        </p:nvSpPr>
        <p:spPr>
          <a:xfrm>
            <a:off x="805748" y="485706"/>
            <a:ext cx="5317649" cy="13142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spcAft>
                <a:spcPts val="600"/>
              </a:spcAft>
              <a:defRPr/>
            </a:pPr>
            <a:r>
              <a:rPr lang="en-US" altLang="zh-TW" sz="2400" b="1" dirty="0">
                <a:solidFill>
                  <a:prstClr val="black"/>
                </a:solidFill>
                <a:latin typeface="+mn-lt"/>
                <a:ea typeface="微軟正黑體" panose="020B0604030504040204" pitchFamily="34" charset="-120"/>
              </a:rPr>
              <a:t>Validity</a:t>
            </a:r>
            <a:endParaRPr kumimoji="1" lang="en-US" altLang="zh-TW" sz="2400" b="1" dirty="0">
              <a:solidFill>
                <a:prstClr val="black">
                  <a:lumMod val="85000"/>
                  <a:lumOff val="15000"/>
                </a:prstClr>
              </a:solidFill>
              <a:latin typeface="+mn-lt"/>
            </a:endParaRPr>
          </a:p>
        </p:txBody>
      </p:sp>
      <p:sp>
        <p:nvSpPr>
          <p:cNvPr id="50" name="矩形 49">
            <a:extLst>
              <a:ext uri="{FF2B5EF4-FFF2-40B4-BE49-F238E27FC236}">
                <a16:creationId xmlns:a16="http://schemas.microsoft.com/office/drawing/2014/main" id="{72B4BCE7-8687-4B47-A0A3-8DCD6D485658}"/>
              </a:ext>
            </a:extLst>
          </p:cNvPr>
          <p:cNvSpPr/>
          <p:nvPr/>
        </p:nvSpPr>
        <p:spPr>
          <a:xfrm>
            <a:off x="429053" y="747159"/>
            <a:ext cx="207264" cy="791302"/>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noProof="0">
              <a:ln>
                <a:noFill/>
              </a:ln>
              <a:solidFill>
                <a:srgbClr val="00A98B"/>
              </a:solidFill>
              <a:effectLst/>
              <a:uLnTx/>
              <a:uFillTx/>
              <a:latin typeface="Calibri" panose="020F0502020204030204" pitchFamily="34" charset="0"/>
              <a:ea typeface="等线" panose="02010600030101010101" pitchFamily="2" charset="-122"/>
              <a:cs typeface="Arial" panose="020B0604020202020204" pitchFamily="34" charset="0"/>
            </a:endParaRPr>
          </a:p>
        </p:txBody>
      </p:sp>
      <p:pic>
        <p:nvPicPr>
          <p:cNvPr id="27" name="Picture 2" descr="「台北科技大學」的圖片搜尋結果">
            <a:extLst>
              <a:ext uri="{FF2B5EF4-FFF2-40B4-BE49-F238E27FC236}">
                <a16:creationId xmlns:a16="http://schemas.microsoft.com/office/drawing/2014/main" id="{A96E6410-838E-4E07-BFB0-D5E29AA6D5C9}"/>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24490" y="74790"/>
            <a:ext cx="976954" cy="574724"/>
          </a:xfrm>
          <a:prstGeom prst="rect">
            <a:avLst/>
          </a:prstGeom>
          <a:noFill/>
          <a:extLst>
            <a:ext uri="{909E8E84-426E-40DD-AFC4-6F175D3DCCD1}">
              <a14:hiddenFill xmlns:a14="http://schemas.microsoft.com/office/drawing/2010/main">
                <a:solidFill>
                  <a:srgbClr val="FFFFFF"/>
                </a:solidFill>
              </a14:hiddenFill>
            </a:ext>
          </a:extLst>
        </p:spPr>
      </p:pic>
      <p:sp>
        <p:nvSpPr>
          <p:cNvPr id="30" name="矩形 29">
            <a:extLst>
              <a:ext uri="{FF2B5EF4-FFF2-40B4-BE49-F238E27FC236}">
                <a16:creationId xmlns:a16="http://schemas.microsoft.com/office/drawing/2014/main" id="{0479ACCD-090B-4919-9371-51D14A14A758}"/>
              </a:ext>
            </a:extLst>
          </p:cNvPr>
          <p:cNvSpPr/>
          <p:nvPr/>
        </p:nvSpPr>
        <p:spPr>
          <a:xfrm>
            <a:off x="443659" y="759685"/>
            <a:ext cx="207264" cy="791302"/>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noProof="0">
              <a:ln>
                <a:noFill/>
              </a:ln>
              <a:solidFill>
                <a:srgbClr val="00A98B"/>
              </a:solidFill>
              <a:effectLst/>
              <a:uLnTx/>
              <a:uFillTx/>
              <a:latin typeface="Calibri" panose="020F0502020204030204" pitchFamily="34" charset="0"/>
              <a:ea typeface="等线" panose="02010600030101010101" pitchFamily="2" charset="-122"/>
              <a:cs typeface="Arial" panose="020B0604020202020204" pitchFamily="34" charset="0"/>
            </a:endParaRPr>
          </a:p>
        </p:txBody>
      </p:sp>
      <p:cxnSp>
        <p:nvCxnSpPr>
          <p:cNvPr id="31" name="直接连接符 26">
            <a:extLst>
              <a:ext uri="{FF2B5EF4-FFF2-40B4-BE49-F238E27FC236}">
                <a16:creationId xmlns:a16="http://schemas.microsoft.com/office/drawing/2014/main" id="{013BF7FA-DCE8-4163-91DA-FCDEB4817DFD}"/>
              </a:ext>
            </a:extLst>
          </p:cNvPr>
          <p:cNvCxnSpPr/>
          <p:nvPr/>
        </p:nvCxnSpPr>
        <p:spPr>
          <a:xfrm>
            <a:off x="736267" y="759685"/>
            <a:ext cx="0" cy="79130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9" name="文字方塊 23">
            <a:extLst>
              <a:ext uri="{FF2B5EF4-FFF2-40B4-BE49-F238E27FC236}">
                <a16:creationId xmlns:a16="http://schemas.microsoft.com/office/drawing/2014/main" id="{6A7652B4-9F9F-4DCF-8EA4-EE85C61C7E54}"/>
              </a:ext>
            </a:extLst>
          </p:cNvPr>
          <p:cNvSpPr txBox="1"/>
          <p:nvPr/>
        </p:nvSpPr>
        <p:spPr>
          <a:xfrm>
            <a:off x="11509523" y="6403983"/>
            <a:ext cx="1785009" cy="3481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sz="1600" b="0" i="0" u="none" strike="noStrike" kern="1200" cap="none" spc="0" normalizeH="0" noProof="0" dirty="0">
                <a:ln>
                  <a:noFill/>
                </a:ln>
                <a:solidFill>
                  <a:prstClr val="white">
                    <a:lumMod val="50000"/>
                  </a:prstClr>
                </a:solidFill>
                <a:effectLst/>
                <a:uLnTx/>
                <a:uFillTx/>
                <a:latin typeface="Calibri" panose="020F0502020204030204" pitchFamily="34" charset="0"/>
                <a:ea typeface="Georgia" charset="0"/>
                <a:cs typeface="Georgia" charset="0"/>
              </a:rPr>
              <a:t>  </a:t>
            </a:r>
            <a:fld id="{9F01719C-F466-4CE8-852F-0BDF474F10FB}" type="slidenum">
              <a:rPr kumimoji="1" lang="en-US" altLang="zh-TW" sz="1600" b="0" i="0" u="none" strike="noStrike" kern="1200" cap="none" spc="0" normalizeH="0" noProof="0" smtClean="0">
                <a:ln>
                  <a:noFill/>
                </a:ln>
                <a:solidFill>
                  <a:prstClr val="white">
                    <a:lumMod val="50000"/>
                  </a:prstClr>
                </a:solidFill>
                <a:effectLst/>
                <a:uLnTx/>
                <a:uFillTx/>
                <a:latin typeface="Calibri" panose="020F0502020204030204" pitchFamily="34" charset="0"/>
                <a:ea typeface="Georgia" charset="0"/>
                <a:cs typeface="Georgia" charset="0"/>
              </a:rPr>
              <a:pPr marL="0" marR="0" lvl="0" indent="0" algn="l" defTabSz="914400" rtl="0" eaLnBrk="1" fontAlgn="auto" latinLnBrk="0" hangingPunct="1">
                <a:lnSpc>
                  <a:spcPct val="100000"/>
                </a:lnSpc>
                <a:spcBef>
                  <a:spcPts val="0"/>
                </a:spcBef>
                <a:spcAft>
                  <a:spcPts val="0"/>
                </a:spcAft>
                <a:buClrTx/>
                <a:buSzTx/>
                <a:buFontTx/>
                <a:buNone/>
                <a:tabLst/>
                <a:defRPr/>
              </a:pPr>
              <a:t>24</a:t>
            </a:fld>
            <a:endParaRPr kumimoji="1" lang="zh-TW" altLang="en-US" sz="1600" b="0" i="0" u="none" strike="noStrike" kern="1200" cap="none" spc="0" normalizeH="0" noProof="0" dirty="0">
              <a:ln>
                <a:noFill/>
              </a:ln>
              <a:solidFill>
                <a:prstClr val="white">
                  <a:lumMod val="50000"/>
                </a:prstClr>
              </a:solidFill>
              <a:effectLst/>
              <a:uLnTx/>
              <a:uFillTx/>
              <a:latin typeface="Calibri" panose="020F0502020204030204" pitchFamily="34" charset="0"/>
              <a:ea typeface="Georgia" charset="0"/>
              <a:cs typeface="Georgia" charset="0"/>
            </a:endParaRPr>
          </a:p>
        </p:txBody>
      </p:sp>
      <p:grpSp>
        <p:nvGrpSpPr>
          <p:cNvPr id="21" name="群組 20">
            <a:extLst>
              <a:ext uri="{FF2B5EF4-FFF2-40B4-BE49-F238E27FC236}">
                <a16:creationId xmlns:a16="http://schemas.microsoft.com/office/drawing/2014/main" id="{9565879C-D10E-4386-A3C9-DCC01F074626}"/>
              </a:ext>
            </a:extLst>
          </p:cNvPr>
          <p:cNvGrpSpPr/>
          <p:nvPr/>
        </p:nvGrpSpPr>
        <p:grpSpPr>
          <a:xfrm>
            <a:off x="1268954" y="222815"/>
            <a:ext cx="9950174" cy="228068"/>
            <a:chOff x="3" y="302483"/>
            <a:chExt cx="12191997" cy="584393"/>
          </a:xfrm>
        </p:grpSpPr>
        <p:sp>
          <p:nvSpPr>
            <p:cNvPr id="24" name="五邊形 12">
              <a:extLst>
                <a:ext uri="{FF2B5EF4-FFF2-40B4-BE49-F238E27FC236}">
                  <a16:creationId xmlns:a16="http://schemas.microsoft.com/office/drawing/2014/main" id="{D4266D50-FA4E-4E7A-8D62-C284EF497013}"/>
                </a:ext>
              </a:extLst>
            </p:cNvPr>
            <p:cNvSpPr/>
            <p:nvPr/>
          </p:nvSpPr>
          <p:spPr>
            <a:xfrm>
              <a:off x="3" y="302483"/>
              <a:ext cx="2061141" cy="584393"/>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Introduction</a:t>
              </a:r>
            </a:p>
          </p:txBody>
        </p:sp>
        <p:sp>
          <p:nvSpPr>
            <p:cNvPr id="25" name="五邊形 13">
              <a:extLst>
                <a:ext uri="{FF2B5EF4-FFF2-40B4-BE49-F238E27FC236}">
                  <a16:creationId xmlns:a16="http://schemas.microsoft.com/office/drawing/2014/main" id="{51FAA8FF-238B-42B4-AC9A-05A7CA279F2C}"/>
                </a:ext>
              </a:extLst>
            </p:cNvPr>
            <p:cNvSpPr/>
            <p:nvPr/>
          </p:nvSpPr>
          <p:spPr>
            <a:xfrm>
              <a:off x="2061144" y="309426"/>
              <a:ext cx="2195548" cy="575971"/>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Literature Review</a:t>
              </a:r>
              <a:endParaRPr kumimoji="0" lang="en-US" altLang="zh-TW" sz="1200" b="1" i="0" u="none" strike="noStrike" kern="0" cap="none" spc="0" normalizeH="0" baseline="0" noProof="0" dirty="0">
                <a:ln>
                  <a:noFill/>
                </a:ln>
                <a:solidFill>
                  <a:prstClr val="black"/>
                </a:solidFill>
                <a:effectLst/>
                <a:uLnTx/>
                <a:uFillTx/>
                <a:ea typeface="微軟正黑體"/>
                <a:cs typeface="+mn-cs"/>
              </a:endParaRPr>
            </a:p>
          </p:txBody>
        </p:sp>
        <p:sp>
          <p:nvSpPr>
            <p:cNvPr id="26" name="五邊形 14">
              <a:extLst>
                <a:ext uri="{FF2B5EF4-FFF2-40B4-BE49-F238E27FC236}">
                  <a16:creationId xmlns:a16="http://schemas.microsoft.com/office/drawing/2014/main" id="{292E41D0-6A43-4F77-97C7-5A7F5AED89E4}"/>
                </a:ext>
              </a:extLst>
            </p:cNvPr>
            <p:cNvSpPr/>
            <p:nvPr/>
          </p:nvSpPr>
          <p:spPr>
            <a:xfrm>
              <a:off x="4256692" y="302484"/>
              <a:ext cx="2417377" cy="559598"/>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Proposed Methods</a:t>
              </a:r>
              <a:endParaRPr kumimoji="0" lang="en-US" altLang="zh-TW" sz="1200" b="1" i="0" u="none" strike="noStrike" kern="0" cap="none" spc="0" normalizeH="0" baseline="0" noProof="0" dirty="0">
                <a:ln>
                  <a:noFill/>
                </a:ln>
                <a:solidFill>
                  <a:prstClr val="black"/>
                </a:solidFill>
                <a:effectLst/>
                <a:uLnTx/>
                <a:uFillTx/>
                <a:ea typeface="微軟正黑體"/>
                <a:cs typeface="+mn-cs"/>
              </a:endParaRPr>
            </a:p>
          </p:txBody>
        </p:sp>
        <p:sp>
          <p:nvSpPr>
            <p:cNvPr id="28" name="五邊形 16">
              <a:extLst>
                <a:ext uri="{FF2B5EF4-FFF2-40B4-BE49-F238E27FC236}">
                  <a16:creationId xmlns:a16="http://schemas.microsoft.com/office/drawing/2014/main" id="{C9057BD2-81FD-4212-9763-1E17CD4D2D42}"/>
                </a:ext>
              </a:extLst>
            </p:cNvPr>
            <p:cNvSpPr/>
            <p:nvPr/>
          </p:nvSpPr>
          <p:spPr>
            <a:xfrm>
              <a:off x="6674068" y="302483"/>
              <a:ext cx="2606565" cy="552655"/>
            </a:xfrm>
            <a:prstGeom prst="homePlat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kern="0">
                  <a:solidFill>
                    <a:prstClr val="black"/>
                  </a:solidFill>
                  <a:latin typeface="Calibri" panose="020F0502020204030204" pitchFamily="34" charset="0"/>
                </a:rPr>
                <a:t>Empirical</a:t>
              </a:r>
              <a:r>
                <a:rPr lang="zh-TW" altLang="en-US" sz="1200" b="1" kern="0">
                  <a:solidFill>
                    <a:prstClr val="black"/>
                  </a:solidFill>
                  <a:latin typeface="Calibri" panose="020F0502020204030204" pitchFamily="34" charset="0"/>
                </a:rPr>
                <a:t> </a:t>
              </a:r>
              <a:r>
                <a:rPr lang="en-US" altLang="zh-TW" sz="1200" b="1" kern="0" dirty="0">
                  <a:solidFill>
                    <a:prstClr val="black"/>
                  </a:solidFill>
                  <a:latin typeface="Calibri" panose="020F0502020204030204" pitchFamily="34" charset="0"/>
                </a:rPr>
                <a:t>Study</a:t>
              </a:r>
            </a:p>
          </p:txBody>
        </p:sp>
        <p:sp>
          <p:nvSpPr>
            <p:cNvPr id="32" name="五邊形 17">
              <a:extLst>
                <a:ext uri="{FF2B5EF4-FFF2-40B4-BE49-F238E27FC236}">
                  <a16:creationId xmlns:a16="http://schemas.microsoft.com/office/drawing/2014/main" id="{2CA60DC7-030D-4706-8D92-4FAA48566C6F}"/>
                </a:ext>
              </a:extLst>
            </p:cNvPr>
            <p:cNvSpPr/>
            <p:nvPr/>
          </p:nvSpPr>
          <p:spPr>
            <a:xfrm>
              <a:off x="9280634" y="309426"/>
              <a:ext cx="2911366" cy="552655"/>
            </a:xfrm>
            <a:prstGeom prst="homePlat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TW" sz="1200" b="1" kern="0" dirty="0">
                  <a:solidFill>
                    <a:prstClr val="black"/>
                  </a:solidFill>
                  <a:latin typeface="Calibri" panose="020F0502020204030204" pitchFamily="34" charset="0"/>
                </a:rPr>
                <a:t>Conclusion</a:t>
              </a:r>
            </a:p>
          </p:txBody>
        </p:sp>
      </p:grpSp>
      <p:sp>
        <p:nvSpPr>
          <p:cNvPr id="17" name="矩形 16">
            <a:extLst>
              <a:ext uri="{FF2B5EF4-FFF2-40B4-BE49-F238E27FC236}">
                <a16:creationId xmlns:a16="http://schemas.microsoft.com/office/drawing/2014/main" id="{E69CA949-811E-4689-BE2E-6F6843D0FC61}"/>
              </a:ext>
            </a:extLst>
          </p:cNvPr>
          <p:cNvSpPr/>
          <p:nvPr/>
        </p:nvSpPr>
        <p:spPr>
          <a:xfrm>
            <a:off x="2229053" y="1872988"/>
            <a:ext cx="2220403" cy="4166968"/>
          </a:xfrm>
          <a:prstGeom prst="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D67C6FE6-4D0E-4B2A-80DC-7D5AAFB02ADE}"/>
              </a:ext>
            </a:extLst>
          </p:cNvPr>
          <p:cNvSpPr/>
          <p:nvPr/>
        </p:nvSpPr>
        <p:spPr>
          <a:xfrm>
            <a:off x="4449456" y="2577616"/>
            <a:ext cx="966147" cy="411769"/>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19C6E172-BFB0-46C5-87DF-22A79BC1D5FD}"/>
              </a:ext>
            </a:extLst>
          </p:cNvPr>
          <p:cNvSpPr/>
          <p:nvPr/>
        </p:nvSpPr>
        <p:spPr>
          <a:xfrm>
            <a:off x="243540" y="2563805"/>
            <a:ext cx="1985513" cy="425580"/>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 name="圖片 1">
            <a:extLst>
              <a:ext uri="{FF2B5EF4-FFF2-40B4-BE49-F238E27FC236}">
                <a16:creationId xmlns:a16="http://schemas.microsoft.com/office/drawing/2014/main" id="{D5235551-9D2E-41EB-95B0-07108EC48A10}"/>
              </a:ext>
            </a:extLst>
          </p:cNvPr>
          <p:cNvPicPr>
            <a:picLocks noChangeAspect="1"/>
          </p:cNvPicPr>
          <p:nvPr/>
        </p:nvPicPr>
        <p:blipFill>
          <a:blip r:embed="rId4"/>
          <a:stretch>
            <a:fillRect/>
          </a:stretch>
        </p:blipFill>
        <p:spPr>
          <a:xfrm>
            <a:off x="3445522" y="947470"/>
            <a:ext cx="1951031" cy="661728"/>
          </a:xfrm>
          <a:prstGeom prst="rect">
            <a:avLst/>
          </a:prstGeom>
        </p:spPr>
      </p:pic>
      <p:pic>
        <p:nvPicPr>
          <p:cNvPr id="34" name="Picture 8">
            <a:extLst>
              <a:ext uri="{FF2B5EF4-FFF2-40B4-BE49-F238E27FC236}">
                <a16:creationId xmlns:a16="http://schemas.microsoft.com/office/drawing/2014/main" id="{FD684A9D-A707-4CD2-A9F5-B62BA768E2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6967" y="4911994"/>
            <a:ext cx="2992531" cy="10512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a:extLst>
              <a:ext uri="{FF2B5EF4-FFF2-40B4-BE49-F238E27FC236}">
                <a16:creationId xmlns:a16="http://schemas.microsoft.com/office/drawing/2014/main" id="{9232850B-2B8B-4787-A503-AE2C000ED4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95607" y="3673968"/>
            <a:ext cx="2993891" cy="1051679"/>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440D2C50-F333-49A8-8C58-3168BAAB9072}"/>
              </a:ext>
            </a:extLst>
          </p:cNvPr>
          <p:cNvSpPr/>
          <p:nvPr/>
        </p:nvSpPr>
        <p:spPr>
          <a:xfrm>
            <a:off x="5703037" y="2200539"/>
            <a:ext cx="6405289" cy="1200329"/>
          </a:xfrm>
          <a:prstGeom prst="rect">
            <a:avLst/>
          </a:prstGeom>
        </p:spPr>
        <p:txBody>
          <a:bodyPr wrap="square">
            <a:spAutoFit/>
          </a:bodyPr>
          <a:lstStyle/>
          <a:p>
            <a:r>
              <a:rPr lang="en-US" altLang="zh-TW" dirty="0"/>
              <a:t>The instantaneous indicator performs best among the three indicators, with a slight decrease for tightened belts and belt-slider anomalies. This may be because these two anomalies </a:t>
            </a:r>
            <a:r>
              <a:rPr lang="en-US" altLang="zh-TW" dirty="0">
                <a:solidFill>
                  <a:srgbClr val="FF0000"/>
                </a:solidFill>
              </a:rPr>
              <a:t>exhibit peak variations that are similar to normal samples.</a:t>
            </a:r>
            <a:endParaRPr lang="zh-TW" altLang="en-US" dirty="0">
              <a:solidFill>
                <a:srgbClr val="FF0000"/>
              </a:solidFill>
            </a:endParaRPr>
          </a:p>
        </p:txBody>
      </p:sp>
      <p:sp>
        <p:nvSpPr>
          <p:cNvPr id="37" name="矩形 36">
            <a:extLst>
              <a:ext uri="{FF2B5EF4-FFF2-40B4-BE49-F238E27FC236}">
                <a16:creationId xmlns:a16="http://schemas.microsoft.com/office/drawing/2014/main" id="{1C8BFA7B-4CB4-4C53-89A2-5B297D8579C4}"/>
              </a:ext>
            </a:extLst>
          </p:cNvPr>
          <p:cNvSpPr/>
          <p:nvPr/>
        </p:nvSpPr>
        <p:spPr>
          <a:xfrm>
            <a:off x="4430406" y="5400241"/>
            <a:ext cx="966147" cy="602989"/>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a:extLst>
              <a:ext uri="{FF2B5EF4-FFF2-40B4-BE49-F238E27FC236}">
                <a16:creationId xmlns:a16="http://schemas.microsoft.com/office/drawing/2014/main" id="{3C54A918-248E-4FAF-B850-2B615DDC7285}"/>
              </a:ext>
            </a:extLst>
          </p:cNvPr>
          <p:cNvSpPr/>
          <p:nvPr/>
        </p:nvSpPr>
        <p:spPr>
          <a:xfrm>
            <a:off x="224490" y="5386430"/>
            <a:ext cx="1985513" cy="623214"/>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03A24904-E15B-4855-8D6C-6C0F500110DF}"/>
              </a:ext>
            </a:extLst>
          </p:cNvPr>
          <p:cNvSpPr/>
          <p:nvPr/>
        </p:nvSpPr>
        <p:spPr>
          <a:xfrm>
            <a:off x="164546" y="1664283"/>
            <a:ext cx="3569253" cy="276999"/>
          </a:xfrm>
          <a:prstGeom prst="rect">
            <a:avLst/>
          </a:prstGeom>
        </p:spPr>
        <p:txBody>
          <a:bodyPr wrap="square">
            <a:spAutoFit/>
          </a:bodyPr>
          <a:lstStyle/>
          <a:p>
            <a:r>
              <a:rPr lang="en-US" altLang="zh-TW" sz="1200" dirty="0"/>
              <a:t>performance metrics : Recall</a:t>
            </a:r>
            <a:endParaRPr lang="zh-TW" altLang="en-US" sz="1200" dirty="0"/>
          </a:p>
        </p:txBody>
      </p:sp>
    </p:spTree>
    <p:extLst>
      <p:ext uri="{BB962C8B-B14F-4D97-AF65-F5344CB8AC3E}">
        <p14:creationId xmlns:p14="http://schemas.microsoft.com/office/powerpoint/2010/main" val="4104107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500"/>
                                        <p:tgtEl>
                                          <p:spTgt spid="34"/>
                                        </p:tgtEl>
                                      </p:cBhvr>
                                    </p:animEffect>
                                  </p:childTnLst>
                                </p:cTn>
                              </p:par>
                              <p:par>
                                <p:cTn id="27" presetID="10"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17" grpId="0" animBg="1"/>
      <p:bldP spid="18" grpId="0" animBg="1"/>
      <p:bldP spid="19" grpId="0" animBg="1"/>
      <p:bldP spid="3" grpId="0"/>
      <p:bldP spid="37" grpId="0" animBg="1"/>
      <p:bldP spid="3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86E7FA29-B9A4-4730-A95B-67F279B0D70B}"/>
              </a:ext>
            </a:extLst>
          </p:cNvPr>
          <p:cNvSpPr/>
          <p:nvPr/>
        </p:nvSpPr>
        <p:spPr>
          <a:xfrm>
            <a:off x="721384" y="2162809"/>
            <a:ext cx="5994427" cy="3478954"/>
          </a:xfrm>
          <a:prstGeom prst="rect">
            <a:avLst/>
          </a:prstGeom>
          <a:solidFill>
            <a:srgbClr val="5B9BD5">
              <a:alpha val="2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文字方塊 23">
            <a:extLst>
              <a:ext uri="{FF2B5EF4-FFF2-40B4-BE49-F238E27FC236}">
                <a16:creationId xmlns:a16="http://schemas.microsoft.com/office/drawing/2014/main" id="{6192C2C2-6A81-D54C-A98F-6DF3F42B58FF}"/>
              </a:ext>
            </a:extLst>
          </p:cNvPr>
          <p:cNvSpPr txBox="1"/>
          <p:nvPr/>
        </p:nvSpPr>
        <p:spPr>
          <a:xfrm>
            <a:off x="11509522" y="6403983"/>
            <a:ext cx="1825957" cy="3481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sz="1600" b="0" i="0" u="none" strike="noStrike" kern="1200" cap="none" spc="0" normalizeH="0" baseline="0" noProof="0" dirty="0">
                <a:ln>
                  <a:noFill/>
                </a:ln>
                <a:solidFill>
                  <a:prstClr val="white">
                    <a:lumMod val="50000"/>
                  </a:prstClr>
                </a:solidFill>
                <a:effectLst/>
                <a:uLnTx/>
                <a:uFillTx/>
                <a:ea typeface="Georgia" charset="0"/>
                <a:cs typeface="Georgia" charset="0"/>
              </a:rPr>
              <a:t>  </a:t>
            </a:r>
            <a:fld id="{0516B01A-7BDC-4D73-9AAC-34349FB3F4F8}" type="slidenum">
              <a:rPr kumimoji="1" lang="en-US" altLang="zh-TW" sz="1600" b="0" i="0" u="none" strike="noStrike" kern="1200" cap="none" spc="0" normalizeH="0" baseline="0" noProof="0" smtClean="0">
                <a:ln>
                  <a:noFill/>
                </a:ln>
                <a:solidFill>
                  <a:prstClr val="white">
                    <a:lumMod val="50000"/>
                  </a:prstClr>
                </a:solidFill>
                <a:effectLst/>
                <a:uLnTx/>
                <a:uFillTx/>
                <a:ea typeface="Georgia" charset="0"/>
                <a:cs typeface="Georgia" charset="0"/>
              </a:rPr>
              <a:pPr marL="0" marR="0" lvl="0" indent="0" algn="l" defTabSz="914400" rtl="0" eaLnBrk="1" fontAlgn="auto" latinLnBrk="0" hangingPunct="1">
                <a:lnSpc>
                  <a:spcPct val="100000"/>
                </a:lnSpc>
                <a:spcBef>
                  <a:spcPts val="0"/>
                </a:spcBef>
                <a:spcAft>
                  <a:spcPts val="0"/>
                </a:spcAft>
                <a:buClrTx/>
                <a:buSzTx/>
                <a:buFontTx/>
                <a:buNone/>
                <a:tabLst/>
                <a:defRPr/>
              </a:pPr>
              <a:t>25</a:t>
            </a:fld>
            <a:endParaRPr kumimoji="1" lang="zh-TW" altLang="en-US" sz="1600" b="0" i="0" u="none" strike="noStrike" kern="1200" cap="none" spc="0" normalizeH="0" baseline="0" noProof="0" dirty="0">
              <a:ln>
                <a:noFill/>
              </a:ln>
              <a:solidFill>
                <a:prstClr val="white">
                  <a:lumMod val="50000"/>
                </a:prstClr>
              </a:solidFill>
              <a:effectLst/>
              <a:uLnTx/>
              <a:uFillTx/>
              <a:ea typeface="Georgia" charset="0"/>
              <a:cs typeface="Georgia" charset="0"/>
            </a:endParaRPr>
          </a:p>
        </p:txBody>
      </p:sp>
      <p:pic>
        <p:nvPicPr>
          <p:cNvPr id="29" name="Picture 2" descr="「台北科技大學」的圖片搜尋結果">
            <a:extLst>
              <a:ext uri="{FF2B5EF4-FFF2-40B4-BE49-F238E27FC236}">
                <a16:creationId xmlns:a16="http://schemas.microsoft.com/office/drawing/2014/main" id="{4EF4E44F-00FE-4358-969D-16DC46ACD97B}"/>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24489" y="74790"/>
            <a:ext cx="999365" cy="574724"/>
          </a:xfrm>
          <a:prstGeom prst="rect">
            <a:avLst/>
          </a:prstGeom>
          <a:noFill/>
          <a:extLst>
            <a:ext uri="{909E8E84-426E-40DD-AFC4-6F175D3DCCD1}">
              <a14:hiddenFill xmlns:a14="http://schemas.microsoft.com/office/drawing/2010/main">
                <a:solidFill>
                  <a:srgbClr val="FFFFFF"/>
                </a:solidFill>
              </a14:hiddenFill>
            </a:ext>
          </a:extLst>
        </p:spPr>
      </p:pic>
      <p:sp>
        <p:nvSpPr>
          <p:cNvPr id="36" name="矩形 35">
            <a:extLst>
              <a:ext uri="{FF2B5EF4-FFF2-40B4-BE49-F238E27FC236}">
                <a16:creationId xmlns:a16="http://schemas.microsoft.com/office/drawing/2014/main" id="{7ED67466-2380-4661-B111-4E6DC0E94D4F}"/>
              </a:ext>
            </a:extLst>
          </p:cNvPr>
          <p:cNvSpPr/>
          <p:nvPr/>
        </p:nvSpPr>
        <p:spPr>
          <a:xfrm>
            <a:off x="428775" y="852283"/>
            <a:ext cx="212019" cy="791302"/>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A98B"/>
              </a:solidFill>
              <a:effectLst/>
              <a:uLnTx/>
              <a:uFillTx/>
              <a:ea typeface="等线" panose="02010600030101010101" pitchFamily="2" charset="-122"/>
              <a:cs typeface="Arial" panose="020B0604020202020204" pitchFamily="34" charset="0"/>
            </a:endParaRPr>
          </a:p>
        </p:txBody>
      </p:sp>
      <p:cxnSp>
        <p:nvCxnSpPr>
          <p:cNvPr id="37" name="直接连接符 26">
            <a:extLst>
              <a:ext uri="{FF2B5EF4-FFF2-40B4-BE49-F238E27FC236}">
                <a16:creationId xmlns:a16="http://schemas.microsoft.com/office/drawing/2014/main" id="{829B14D3-5172-4E49-951E-E4FF9D499169}"/>
              </a:ext>
            </a:extLst>
          </p:cNvPr>
          <p:cNvCxnSpPr>
            <a:cxnSpLocks/>
          </p:cNvCxnSpPr>
          <p:nvPr/>
        </p:nvCxnSpPr>
        <p:spPr>
          <a:xfrm>
            <a:off x="721384" y="852283"/>
            <a:ext cx="0" cy="79130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33" name="標題 1">
            <a:extLst>
              <a:ext uri="{FF2B5EF4-FFF2-40B4-BE49-F238E27FC236}">
                <a16:creationId xmlns:a16="http://schemas.microsoft.com/office/drawing/2014/main" id="{34D266B8-1667-4945-A957-A3705203D4D4}"/>
              </a:ext>
            </a:extLst>
          </p:cNvPr>
          <p:cNvSpPr txBox="1">
            <a:spLocks/>
          </p:cNvSpPr>
          <p:nvPr/>
        </p:nvSpPr>
        <p:spPr>
          <a:xfrm>
            <a:off x="841484" y="743104"/>
            <a:ext cx="11005955" cy="8010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altLang="zh-TW" sz="2400" b="1" dirty="0">
                <a:solidFill>
                  <a:prstClr val="black"/>
                </a:solidFill>
                <a:latin typeface="+mn-lt"/>
                <a:ea typeface="微軟正黑體" panose="020B0604030504040204" pitchFamily="34" charset="-120"/>
              </a:rPr>
              <a:t>Anomaly detection result - comparison</a:t>
            </a:r>
          </a:p>
        </p:txBody>
      </p:sp>
      <p:grpSp>
        <p:nvGrpSpPr>
          <p:cNvPr id="16" name="群組 15">
            <a:extLst>
              <a:ext uri="{FF2B5EF4-FFF2-40B4-BE49-F238E27FC236}">
                <a16:creationId xmlns:a16="http://schemas.microsoft.com/office/drawing/2014/main" id="{4B89DE95-DD33-41BE-9BCA-52C08B1AEA35}"/>
              </a:ext>
            </a:extLst>
          </p:cNvPr>
          <p:cNvGrpSpPr/>
          <p:nvPr/>
        </p:nvGrpSpPr>
        <p:grpSpPr>
          <a:xfrm>
            <a:off x="1268954" y="222815"/>
            <a:ext cx="9950174" cy="228068"/>
            <a:chOff x="3" y="302483"/>
            <a:chExt cx="12191997" cy="584393"/>
          </a:xfrm>
        </p:grpSpPr>
        <p:sp>
          <p:nvSpPr>
            <p:cNvPr id="17" name="五邊形 12">
              <a:extLst>
                <a:ext uri="{FF2B5EF4-FFF2-40B4-BE49-F238E27FC236}">
                  <a16:creationId xmlns:a16="http://schemas.microsoft.com/office/drawing/2014/main" id="{A2D6AEBE-A0DB-46CD-9C45-3D77C577B83E}"/>
                </a:ext>
              </a:extLst>
            </p:cNvPr>
            <p:cNvSpPr/>
            <p:nvPr/>
          </p:nvSpPr>
          <p:spPr>
            <a:xfrm>
              <a:off x="3" y="302483"/>
              <a:ext cx="2061141" cy="584393"/>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Introduction</a:t>
              </a:r>
            </a:p>
          </p:txBody>
        </p:sp>
        <p:sp>
          <p:nvSpPr>
            <p:cNvPr id="18" name="五邊形 13">
              <a:extLst>
                <a:ext uri="{FF2B5EF4-FFF2-40B4-BE49-F238E27FC236}">
                  <a16:creationId xmlns:a16="http://schemas.microsoft.com/office/drawing/2014/main" id="{4AAFD4F0-C3BC-4551-8C19-C799389D6A86}"/>
                </a:ext>
              </a:extLst>
            </p:cNvPr>
            <p:cNvSpPr/>
            <p:nvPr/>
          </p:nvSpPr>
          <p:spPr>
            <a:xfrm>
              <a:off x="2061144" y="309426"/>
              <a:ext cx="2195548" cy="575971"/>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Literature Review</a:t>
              </a:r>
              <a:endParaRPr kumimoji="0" lang="en-US" altLang="zh-TW" sz="1200" b="1" i="0" u="none" strike="noStrike" kern="0" cap="none" spc="0" normalizeH="0" baseline="0" noProof="0" dirty="0">
                <a:ln>
                  <a:noFill/>
                </a:ln>
                <a:solidFill>
                  <a:prstClr val="black"/>
                </a:solidFill>
                <a:effectLst/>
                <a:uLnTx/>
                <a:uFillTx/>
                <a:ea typeface="微軟正黑體"/>
                <a:cs typeface="+mn-cs"/>
              </a:endParaRPr>
            </a:p>
          </p:txBody>
        </p:sp>
        <p:sp>
          <p:nvSpPr>
            <p:cNvPr id="19" name="五邊形 14">
              <a:extLst>
                <a:ext uri="{FF2B5EF4-FFF2-40B4-BE49-F238E27FC236}">
                  <a16:creationId xmlns:a16="http://schemas.microsoft.com/office/drawing/2014/main" id="{B47B6890-69BE-46E8-AD7D-8E1BE1E43EFA}"/>
                </a:ext>
              </a:extLst>
            </p:cNvPr>
            <p:cNvSpPr/>
            <p:nvPr/>
          </p:nvSpPr>
          <p:spPr>
            <a:xfrm>
              <a:off x="4256692" y="302484"/>
              <a:ext cx="2417377" cy="559598"/>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Proposed Methods</a:t>
              </a:r>
              <a:endParaRPr kumimoji="0" lang="en-US" altLang="zh-TW" sz="1200" b="1" i="0" u="none" strike="noStrike" kern="0" cap="none" spc="0" normalizeH="0" baseline="0" noProof="0" dirty="0">
                <a:ln>
                  <a:noFill/>
                </a:ln>
                <a:solidFill>
                  <a:prstClr val="black"/>
                </a:solidFill>
                <a:effectLst/>
                <a:uLnTx/>
                <a:uFillTx/>
                <a:ea typeface="微軟正黑體"/>
                <a:cs typeface="+mn-cs"/>
              </a:endParaRPr>
            </a:p>
          </p:txBody>
        </p:sp>
        <p:sp>
          <p:nvSpPr>
            <p:cNvPr id="23" name="五邊形 16">
              <a:extLst>
                <a:ext uri="{FF2B5EF4-FFF2-40B4-BE49-F238E27FC236}">
                  <a16:creationId xmlns:a16="http://schemas.microsoft.com/office/drawing/2014/main" id="{72129492-CA16-4856-B082-8FFD7E0D2303}"/>
                </a:ext>
              </a:extLst>
            </p:cNvPr>
            <p:cNvSpPr/>
            <p:nvPr/>
          </p:nvSpPr>
          <p:spPr>
            <a:xfrm>
              <a:off x="6674068" y="302483"/>
              <a:ext cx="2606565" cy="552655"/>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Empirical</a:t>
              </a:r>
              <a:r>
                <a:rPr kumimoji="0" lang="zh-TW" altLang="en-US" sz="1200" b="1" i="0" u="none" strike="noStrike" kern="0" cap="none" spc="0" normalizeH="0" baseline="0" noProof="0" dirty="0">
                  <a:ln>
                    <a:noFill/>
                  </a:ln>
                  <a:solidFill>
                    <a:prstClr val="black"/>
                  </a:solidFill>
                  <a:effectLst/>
                  <a:uLnTx/>
                  <a:uFillTx/>
                  <a:ea typeface="新細明體" panose="02020500000000000000" pitchFamily="18" charset="-120"/>
                  <a:cs typeface="+mn-cs"/>
                </a:rPr>
                <a:t> </a:t>
              </a: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Study</a:t>
              </a:r>
            </a:p>
          </p:txBody>
        </p:sp>
        <p:sp>
          <p:nvSpPr>
            <p:cNvPr id="25" name="五邊形 17">
              <a:extLst>
                <a:ext uri="{FF2B5EF4-FFF2-40B4-BE49-F238E27FC236}">
                  <a16:creationId xmlns:a16="http://schemas.microsoft.com/office/drawing/2014/main" id="{E0ECCC1E-9CAD-4329-92E6-227B7C475B92}"/>
                </a:ext>
              </a:extLst>
            </p:cNvPr>
            <p:cNvSpPr/>
            <p:nvPr/>
          </p:nvSpPr>
          <p:spPr>
            <a:xfrm>
              <a:off x="9280634" y="309426"/>
              <a:ext cx="2911366" cy="552655"/>
            </a:xfrm>
            <a:prstGeom prst="homePlat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TW" sz="1200" b="1" kern="0" dirty="0">
                  <a:solidFill>
                    <a:prstClr val="black"/>
                  </a:solidFill>
                  <a:latin typeface="Calibri" panose="020F0502020204030204" pitchFamily="34" charset="0"/>
                </a:rPr>
                <a:t>Conclusion</a:t>
              </a:r>
            </a:p>
          </p:txBody>
        </p:sp>
      </p:grpSp>
      <p:sp>
        <p:nvSpPr>
          <p:cNvPr id="2" name="矩形 1">
            <a:extLst>
              <a:ext uri="{FF2B5EF4-FFF2-40B4-BE49-F238E27FC236}">
                <a16:creationId xmlns:a16="http://schemas.microsoft.com/office/drawing/2014/main" id="{67725DC4-CA37-45FF-9094-AF9869B1B175}"/>
              </a:ext>
            </a:extLst>
          </p:cNvPr>
          <p:cNvSpPr/>
          <p:nvPr/>
        </p:nvSpPr>
        <p:spPr>
          <a:xfrm>
            <a:off x="841484" y="2225443"/>
            <a:ext cx="5136529" cy="1200329"/>
          </a:xfrm>
          <a:prstGeom prst="rect">
            <a:avLst/>
          </a:prstGeom>
        </p:spPr>
        <p:txBody>
          <a:bodyPr wrap="square">
            <a:spAutoFit/>
          </a:bodyPr>
          <a:lstStyle/>
          <a:p>
            <a:r>
              <a:rPr lang="en-US" altLang="zh-TW" dirty="0"/>
              <a:t>The proposed method has high accuracy, and the capability of capturing anomalies is significant, and also has the most balanced performance.</a:t>
            </a:r>
          </a:p>
          <a:p>
            <a:r>
              <a:rPr lang="en-US" altLang="zh-TW" dirty="0"/>
              <a:t> </a:t>
            </a:r>
            <a:endParaRPr lang="zh-TW" altLang="en-US" dirty="0"/>
          </a:p>
        </p:txBody>
      </p:sp>
      <p:pic>
        <p:nvPicPr>
          <p:cNvPr id="5" name="圖片 4">
            <a:extLst>
              <a:ext uri="{FF2B5EF4-FFF2-40B4-BE49-F238E27FC236}">
                <a16:creationId xmlns:a16="http://schemas.microsoft.com/office/drawing/2014/main" id="{7DCDB7A2-775F-474A-A81F-4F3F4B57C537}"/>
              </a:ext>
            </a:extLst>
          </p:cNvPr>
          <p:cNvPicPr>
            <a:picLocks noChangeAspect="1"/>
          </p:cNvPicPr>
          <p:nvPr/>
        </p:nvPicPr>
        <p:blipFill>
          <a:blip r:embed="rId4"/>
          <a:stretch>
            <a:fillRect/>
          </a:stretch>
        </p:blipFill>
        <p:spPr>
          <a:xfrm>
            <a:off x="7005959" y="1925191"/>
            <a:ext cx="5011528" cy="3839929"/>
          </a:xfrm>
          <a:prstGeom prst="rect">
            <a:avLst/>
          </a:prstGeom>
        </p:spPr>
      </p:pic>
      <p:sp>
        <p:nvSpPr>
          <p:cNvPr id="8" name="矩形 7">
            <a:extLst>
              <a:ext uri="{FF2B5EF4-FFF2-40B4-BE49-F238E27FC236}">
                <a16:creationId xmlns:a16="http://schemas.microsoft.com/office/drawing/2014/main" id="{2DF1F7FA-6BFD-490E-A2E5-D1E2414DC460}"/>
              </a:ext>
            </a:extLst>
          </p:cNvPr>
          <p:cNvSpPr/>
          <p:nvPr/>
        </p:nvSpPr>
        <p:spPr>
          <a:xfrm>
            <a:off x="841484" y="3298195"/>
            <a:ext cx="6096000" cy="923330"/>
          </a:xfrm>
          <a:prstGeom prst="rect">
            <a:avLst/>
          </a:prstGeom>
        </p:spPr>
        <p:txBody>
          <a:bodyPr>
            <a:spAutoFit/>
          </a:bodyPr>
          <a:lstStyle/>
          <a:p>
            <a:r>
              <a:rPr lang="en-US" altLang="zh-TW" dirty="0"/>
              <a:t>The reconstruction-based autoencoders also showed good results, but its anomaly detection performance significantly differed from the proposed method. </a:t>
            </a:r>
          </a:p>
        </p:txBody>
      </p:sp>
      <p:sp>
        <p:nvSpPr>
          <p:cNvPr id="9" name="矩形 8">
            <a:extLst>
              <a:ext uri="{FF2B5EF4-FFF2-40B4-BE49-F238E27FC236}">
                <a16:creationId xmlns:a16="http://schemas.microsoft.com/office/drawing/2014/main" id="{0851775D-F46C-4880-8E04-9A022293A74E}"/>
              </a:ext>
            </a:extLst>
          </p:cNvPr>
          <p:cNvSpPr/>
          <p:nvPr/>
        </p:nvSpPr>
        <p:spPr>
          <a:xfrm>
            <a:off x="841484" y="4363615"/>
            <a:ext cx="6096000" cy="1200329"/>
          </a:xfrm>
          <a:prstGeom prst="rect">
            <a:avLst/>
          </a:prstGeom>
        </p:spPr>
        <p:txBody>
          <a:bodyPr>
            <a:spAutoFit/>
          </a:bodyPr>
          <a:lstStyle/>
          <a:p>
            <a:r>
              <a:rPr lang="en-US" altLang="zh-TW" dirty="0"/>
              <a:t>The other methods, such as k-means based on DTW and the two-step GMM, had the best recall and precision. However, other metrics indicate that these methods might have higher false negatives and false positives.</a:t>
            </a:r>
            <a:endParaRPr lang="zh-TW" altLang="en-US" dirty="0"/>
          </a:p>
        </p:txBody>
      </p:sp>
    </p:spTree>
    <p:extLst>
      <p:ext uri="{BB962C8B-B14F-4D97-AF65-F5344CB8AC3E}">
        <p14:creationId xmlns:p14="http://schemas.microsoft.com/office/powerpoint/2010/main" val="18598050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F6A8CA5-E2DB-4F12-BE8E-D71B5A25BBEB}"/>
              </a:ext>
            </a:extLst>
          </p:cNvPr>
          <p:cNvPicPr>
            <a:picLocks noChangeAspect="1"/>
          </p:cNvPicPr>
          <p:nvPr/>
        </p:nvPicPr>
        <p:blipFill>
          <a:blip r:embed="rId3"/>
          <a:stretch>
            <a:fillRect/>
          </a:stretch>
        </p:blipFill>
        <p:spPr>
          <a:xfrm>
            <a:off x="0" y="1739393"/>
            <a:ext cx="12192000" cy="2966253"/>
          </a:xfrm>
          <a:prstGeom prst="rect">
            <a:avLst/>
          </a:prstGeom>
        </p:spPr>
      </p:pic>
      <p:sp>
        <p:nvSpPr>
          <p:cNvPr id="49" name="標題 1">
            <a:extLst>
              <a:ext uri="{FF2B5EF4-FFF2-40B4-BE49-F238E27FC236}">
                <a16:creationId xmlns:a16="http://schemas.microsoft.com/office/drawing/2014/main" id="{12854073-B384-41E7-9CDB-AC4476A9D6AE}"/>
              </a:ext>
            </a:extLst>
          </p:cNvPr>
          <p:cNvSpPr txBox="1">
            <a:spLocks/>
          </p:cNvSpPr>
          <p:nvPr/>
        </p:nvSpPr>
        <p:spPr>
          <a:xfrm>
            <a:off x="805748" y="485706"/>
            <a:ext cx="5317649" cy="13142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spcAft>
                <a:spcPts val="600"/>
              </a:spcAft>
              <a:defRPr/>
            </a:pPr>
            <a:r>
              <a:rPr lang="en-US" altLang="zh-TW" sz="2400" b="1" dirty="0">
                <a:solidFill>
                  <a:prstClr val="black"/>
                </a:solidFill>
                <a:latin typeface="+mn-lt"/>
                <a:ea typeface="微軟正黑體" panose="020B0604030504040204" pitchFamily="34" charset="-120"/>
              </a:rPr>
              <a:t>Anomaly detection result - comparison</a:t>
            </a:r>
            <a:endParaRPr kumimoji="1" lang="en-US" altLang="zh-TW" sz="2400" b="1" dirty="0">
              <a:solidFill>
                <a:prstClr val="black">
                  <a:lumMod val="85000"/>
                  <a:lumOff val="15000"/>
                </a:prstClr>
              </a:solidFill>
              <a:latin typeface="+mn-lt"/>
            </a:endParaRPr>
          </a:p>
        </p:txBody>
      </p:sp>
      <p:sp>
        <p:nvSpPr>
          <p:cNvPr id="50" name="矩形 49">
            <a:extLst>
              <a:ext uri="{FF2B5EF4-FFF2-40B4-BE49-F238E27FC236}">
                <a16:creationId xmlns:a16="http://schemas.microsoft.com/office/drawing/2014/main" id="{72B4BCE7-8687-4B47-A0A3-8DCD6D485658}"/>
              </a:ext>
            </a:extLst>
          </p:cNvPr>
          <p:cNvSpPr/>
          <p:nvPr/>
        </p:nvSpPr>
        <p:spPr>
          <a:xfrm>
            <a:off x="429053" y="747159"/>
            <a:ext cx="207264" cy="791302"/>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noProof="0">
              <a:ln>
                <a:noFill/>
              </a:ln>
              <a:solidFill>
                <a:srgbClr val="00A98B"/>
              </a:solidFill>
              <a:effectLst/>
              <a:uLnTx/>
              <a:uFillTx/>
              <a:latin typeface="Calibri" panose="020F0502020204030204" pitchFamily="34" charset="0"/>
              <a:ea typeface="等线" panose="02010600030101010101" pitchFamily="2" charset="-122"/>
              <a:cs typeface="Arial" panose="020B0604020202020204" pitchFamily="34" charset="0"/>
            </a:endParaRPr>
          </a:p>
        </p:txBody>
      </p:sp>
      <p:pic>
        <p:nvPicPr>
          <p:cNvPr id="27" name="Picture 2" descr="「台北科技大學」的圖片搜尋結果">
            <a:extLst>
              <a:ext uri="{FF2B5EF4-FFF2-40B4-BE49-F238E27FC236}">
                <a16:creationId xmlns:a16="http://schemas.microsoft.com/office/drawing/2014/main" id="{A96E6410-838E-4E07-BFB0-D5E29AA6D5C9}"/>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224490" y="74790"/>
            <a:ext cx="976954" cy="574724"/>
          </a:xfrm>
          <a:prstGeom prst="rect">
            <a:avLst/>
          </a:prstGeom>
          <a:noFill/>
          <a:extLst>
            <a:ext uri="{909E8E84-426E-40DD-AFC4-6F175D3DCCD1}">
              <a14:hiddenFill xmlns:a14="http://schemas.microsoft.com/office/drawing/2010/main">
                <a:solidFill>
                  <a:srgbClr val="FFFFFF"/>
                </a:solidFill>
              </a14:hiddenFill>
            </a:ext>
          </a:extLst>
        </p:spPr>
      </p:pic>
      <p:sp>
        <p:nvSpPr>
          <p:cNvPr id="30" name="矩形 29">
            <a:extLst>
              <a:ext uri="{FF2B5EF4-FFF2-40B4-BE49-F238E27FC236}">
                <a16:creationId xmlns:a16="http://schemas.microsoft.com/office/drawing/2014/main" id="{0479ACCD-090B-4919-9371-51D14A14A758}"/>
              </a:ext>
            </a:extLst>
          </p:cNvPr>
          <p:cNvSpPr/>
          <p:nvPr/>
        </p:nvSpPr>
        <p:spPr>
          <a:xfrm>
            <a:off x="443659" y="759685"/>
            <a:ext cx="207264" cy="791302"/>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noProof="0">
              <a:ln>
                <a:noFill/>
              </a:ln>
              <a:solidFill>
                <a:srgbClr val="00A98B"/>
              </a:solidFill>
              <a:effectLst/>
              <a:uLnTx/>
              <a:uFillTx/>
              <a:latin typeface="Calibri" panose="020F0502020204030204" pitchFamily="34" charset="0"/>
              <a:ea typeface="等线" panose="02010600030101010101" pitchFamily="2" charset="-122"/>
              <a:cs typeface="Arial" panose="020B0604020202020204" pitchFamily="34" charset="0"/>
            </a:endParaRPr>
          </a:p>
        </p:txBody>
      </p:sp>
      <p:cxnSp>
        <p:nvCxnSpPr>
          <p:cNvPr id="31" name="直接连接符 26">
            <a:extLst>
              <a:ext uri="{FF2B5EF4-FFF2-40B4-BE49-F238E27FC236}">
                <a16:creationId xmlns:a16="http://schemas.microsoft.com/office/drawing/2014/main" id="{013BF7FA-DCE8-4163-91DA-FCDEB4817DFD}"/>
              </a:ext>
            </a:extLst>
          </p:cNvPr>
          <p:cNvCxnSpPr/>
          <p:nvPr/>
        </p:nvCxnSpPr>
        <p:spPr>
          <a:xfrm>
            <a:off x="736267" y="759685"/>
            <a:ext cx="0" cy="79130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9" name="文字方塊 23">
            <a:extLst>
              <a:ext uri="{FF2B5EF4-FFF2-40B4-BE49-F238E27FC236}">
                <a16:creationId xmlns:a16="http://schemas.microsoft.com/office/drawing/2014/main" id="{6A7652B4-9F9F-4DCF-8EA4-EE85C61C7E54}"/>
              </a:ext>
            </a:extLst>
          </p:cNvPr>
          <p:cNvSpPr txBox="1"/>
          <p:nvPr/>
        </p:nvSpPr>
        <p:spPr>
          <a:xfrm>
            <a:off x="11509523" y="6403983"/>
            <a:ext cx="1785009" cy="3481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sz="1600" b="0" i="0" u="none" strike="noStrike" kern="1200" cap="none" spc="0" normalizeH="0" noProof="0" dirty="0">
                <a:ln>
                  <a:noFill/>
                </a:ln>
                <a:solidFill>
                  <a:prstClr val="white">
                    <a:lumMod val="50000"/>
                  </a:prstClr>
                </a:solidFill>
                <a:effectLst/>
                <a:uLnTx/>
                <a:uFillTx/>
                <a:latin typeface="Calibri" panose="020F0502020204030204" pitchFamily="34" charset="0"/>
                <a:ea typeface="Georgia" charset="0"/>
                <a:cs typeface="Georgia" charset="0"/>
              </a:rPr>
              <a:t>  </a:t>
            </a:r>
            <a:fld id="{9F01719C-F466-4CE8-852F-0BDF474F10FB}" type="slidenum">
              <a:rPr kumimoji="1" lang="en-US" altLang="zh-TW" sz="1600" b="0" i="0" u="none" strike="noStrike" kern="1200" cap="none" spc="0" normalizeH="0" noProof="0" smtClean="0">
                <a:ln>
                  <a:noFill/>
                </a:ln>
                <a:solidFill>
                  <a:prstClr val="white">
                    <a:lumMod val="50000"/>
                  </a:prstClr>
                </a:solidFill>
                <a:effectLst/>
                <a:uLnTx/>
                <a:uFillTx/>
                <a:latin typeface="Calibri" panose="020F0502020204030204" pitchFamily="34" charset="0"/>
                <a:ea typeface="Georgia" charset="0"/>
                <a:cs typeface="Georgia" charset="0"/>
              </a:rPr>
              <a:pPr marL="0" marR="0" lvl="0" indent="0" algn="l" defTabSz="914400" rtl="0" eaLnBrk="1" fontAlgn="auto" latinLnBrk="0" hangingPunct="1">
                <a:lnSpc>
                  <a:spcPct val="100000"/>
                </a:lnSpc>
                <a:spcBef>
                  <a:spcPts val="0"/>
                </a:spcBef>
                <a:spcAft>
                  <a:spcPts val="0"/>
                </a:spcAft>
                <a:buClrTx/>
                <a:buSzTx/>
                <a:buFontTx/>
                <a:buNone/>
                <a:tabLst/>
                <a:defRPr/>
              </a:pPr>
              <a:t>26</a:t>
            </a:fld>
            <a:endParaRPr kumimoji="1" lang="zh-TW" altLang="en-US" sz="1600" b="0" i="0" u="none" strike="noStrike" kern="1200" cap="none" spc="0" normalizeH="0" noProof="0" dirty="0">
              <a:ln>
                <a:noFill/>
              </a:ln>
              <a:solidFill>
                <a:prstClr val="white">
                  <a:lumMod val="50000"/>
                </a:prstClr>
              </a:solidFill>
              <a:effectLst/>
              <a:uLnTx/>
              <a:uFillTx/>
              <a:latin typeface="Calibri" panose="020F0502020204030204" pitchFamily="34" charset="0"/>
              <a:ea typeface="Georgia" charset="0"/>
              <a:cs typeface="Georgia" charset="0"/>
            </a:endParaRPr>
          </a:p>
        </p:txBody>
      </p:sp>
      <p:grpSp>
        <p:nvGrpSpPr>
          <p:cNvPr id="19" name="群組 18">
            <a:extLst>
              <a:ext uri="{FF2B5EF4-FFF2-40B4-BE49-F238E27FC236}">
                <a16:creationId xmlns:a16="http://schemas.microsoft.com/office/drawing/2014/main" id="{1FF3037B-B5A1-4BA1-8946-94D982E60CEA}"/>
              </a:ext>
            </a:extLst>
          </p:cNvPr>
          <p:cNvGrpSpPr/>
          <p:nvPr/>
        </p:nvGrpSpPr>
        <p:grpSpPr>
          <a:xfrm>
            <a:off x="1298451" y="232100"/>
            <a:ext cx="9950174" cy="228068"/>
            <a:chOff x="3" y="302483"/>
            <a:chExt cx="12191997" cy="584393"/>
          </a:xfrm>
        </p:grpSpPr>
        <p:sp>
          <p:nvSpPr>
            <p:cNvPr id="20" name="五邊形 12">
              <a:extLst>
                <a:ext uri="{FF2B5EF4-FFF2-40B4-BE49-F238E27FC236}">
                  <a16:creationId xmlns:a16="http://schemas.microsoft.com/office/drawing/2014/main" id="{ED1BBC4A-F6A1-4CFE-8FC1-D90DF84E88E9}"/>
                </a:ext>
              </a:extLst>
            </p:cNvPr>
            <p:cNvSpPr/>
            <p:nvPr/>
          </p:nvSpPr>
          <p:spPr>
            <a:xfrm>
              <a:off x="3" y="302483"/>
              <a:ext cx="2061141" cy="584393"/>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Introduction</a:t>
              </a:r>
            </a:p>
          </p:txBody>
        </p:sp>
        <p:sp>
          <p:nvSpPr>
            <p:cNvPr id="23" name="五邊形 13">
              <a:extLst>
                <a:ext uri="{FF2B5EF4-FFF2-40B4-BE49-F238E27FC236}">
                  <a16:creationId xmlns:a16="http://schemas.microsoft.com/office/drawing/2014/main" id="{EC413E9D-2844-444D-ABBD-8ECCCB1C9DCE}"/>
                </a:ext>
              </a:extLst>
            </p:cNvPr>
            <p:cNvSpPr/>
            <p:nvPr/>
          </p:nvSpPr>
          <p:spPr>
            <a:xfrm>
              <a:off x="2061144" y="309426"/>
              <a:ext cx="2195548" cy="575971"/>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Literature Review</a:t>
              </a:r>
              <a:endParaRPr kumimoji="0" lang="en-US" altLang="zh-TW" sz="1200" b="1" i="0" u="none" strike="noStrike" kern="0" cap="none" spc="0" normalizeH="0" baseline="0" noProof="0" dirty="0">
                <a:ln>
                  <a:noFill/>
                </a:ln>
                <a:solidFill>
                  <a:prstClr val="black"/>
                </a:solidFill>
                <a:effectLst/>
                <a:uLnTx/>
                <a:uFillTx/>
                <a:ea typeface="微軟正黑體"/>
                <a:cs typeface="+mn-cs"/>
              </a:endParaRPr>
            </a:p>
          </p:txBody>
        </p:sp>
        <p:sp>
          <p:nvSpPr>
            <p:cNvPr id="25" name="五邊形 14">
              <a:extLst>
                <a:ext uri="{FF2B5EF4-FFF2-40B4-BE49-F238E27FC236}">
                  <a16:creationId xmlns:a16="http://schemas.microsoft.com/office/drawing/2014/main" id="{82B02EBF-2B1E-4092-9927-4ABEABA387C5}"/>
                </a:ext>
              </a:extLst>
            </p:cNvPr>
            <p:cNvSpPr/>
            <p:nvPr/>
          </p:nvSpPr>
          <p:spPr>
            <a:xfrm>
              <a:off x="4256692" y="302484"/>
              <a:ext cx="2417377" cy="559598"/>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Proposed Methods</a:t>
              </a:r>
              <a:endParaRPr kumimoji="0" lang="en-US" altLang="zh-TW" sz="1200" b="1" i="0" u="none" strike="noStrike" kern="0" cap="none" spc="0" normalizeH="0" baseline="0" noProof="0" dirty="0">
                <a:ln>
                  <a:noFill/>
                </a:ln>
                <a:solidFill>
                  <a:prstClr val="black"/>
                </a:solidFill>
                <a:effectLst/>
                <a:uLnTx/>
                <a:uFillTx/>
                <a:ea typeface="微軟正黑體"/>
                <a:cs typeface="+mn-cs"/>
              </a:endParaRPr>
            </a:p>
          </p:txBody>
        </p:sp>
        <p:sp>
          <p:nvSpPr>
            <p:cNvPr id="26" name="五邊形 16">
              <a:extLst>
                <a:ext uri="{FF2B5EF4-FFF2-40B4-BE49-F238E27FC236}">
                  <a16:creationId xmlns:a16="http://schemas.microsoft.com/office/drawing/2014/main" id="{5C9ED802-3963-456C-BD94-4D7DB699FE36}"/>
                </a:ext>
              </a:extLst>
            </p:cNvPr>
            <p:cNvSpPr/>
            <p:nvPr/>
          </p:nvSpPr>
          <p:spPr>
            <a:xfrm>
              <a:off x="6674068" y="302483"/>
              <a:ext cx="2606565" cy="552655"/>
            </a:xfrm>
            <a:prstGeom prst="homePlat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kern="0">
                  <a:solidFill>
                    <a:prstClr val="black"/>
                  </a:solidFill>
                  <a:latin typeface="Calibri" panose="020F0502020204030204" pitchFamily="34" charset="0"/>
                </a:rPr>
                <a:t>Empirical</a:t>
              </a:r>
              <a:r>
                <a:rPr lang="zh-TW" altLang="en-US" sz="1200" b="1" kern="0">
                  <a:solidFill>
                    <a:prstClr val="black"/>
                  </a:solidFill>
                  <a:latin typeface="Calibri" panose="020F0502020204030204" pitchFamily="34" charset="0"/>
                </a:rPr>
                <a:t> </a:t>
              </a:r>
              <a:r>
                <a:rPr lang="en-US" altLang="zh-TW" sz="1200" b="1" kern="0" dirty="0">
                  <a:solidFill>
                    <a:prstClr val="black"/>
                  </a:solidFill>
                  <a:latin typeface="Calibri" panose="020F0502020204030204" pitchFamily="34" charset="0"/>
                </a:rPr>
                <a:t>Study</a:t>
              </a:r>
            </a:p>
          </p:txBody>
        </p:sp>
        <p:sp>
          <p:nvSpPr>
            <p:cNvPr id="28" name="五邊形 17">
              <a:extLst>
                <a:ext uri="{FF2B5EF4-FFF2-40B4-BE49-F238E27FC236}">
                  <a16:creationId xmlns:a16="http://schemas.microsoft.com/office/drawing/2014/main" id="{4DBFC9DB-5ABF-402B-BA8D-6A316FA5880A}"/>
                </a:ext>
              </a:extLst>
            </p:cNvPr>
            <p:cNvSpPr/>
            <p:nvPr/>
          </p:nvSpPr>
          <p:spPr>
            <a:xfrm>
              <a:off x="9280634" y="309426"/>
              <a:ext cx="2911366" cy="552655"/>
            </a:xfrm>
            <a:prstGeom prst="homePlat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TW" sz="1200" b="1" kern="0" dirty="0">
                  <a:solidFill>
                    <a:prstClr val="black"/>
                  </a:solidFill>
                  <a:latin typeface="Calibri" panose="020F0502020204030204" pitchFamily="34" charset="0"/>
                </a:rPr>
                <a:t>Conclusion</a:t>
              </a:r>
            </a:p>
          </p:txBody>
        </p:sp>
      </p:grpSp>
      <p:sp>
        <p:nvSpPr>
          <p:cNvPr id="18" name="內容版面配置區 2">
            <a:extLst>
              <a:ext uri="{FF2B5EF4-FFF2-40B4-BE49-F238E27FC236}">
                <a16:creationId xmlns:a16="http://schemas.microsoft.com/office/drawing/2014/main" id="{BE4DD608-E2DC-4D02-B420-00FE6C2D9587}"/>
              </a:ext>
            </a:extLst>
          </p:cNvPr>
          <p:cNvSpPr txBox="1">
            <a:spLocks/>
          </p:cNvSpPr>
          <p:nvPr/>
        </p:nvSpPr>
        <p:spPr>
          <a:xfrm>
            <a:off x="218052" y="4682777"/>
            <a:ext cx="11967510" cy="628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1800" dirty="0">
                <a:latin typeface="Calibri" panose="020F0502020204030204" pitchFamily="34" charset="0"/>
                <a:ea typeface="微軟正黑體" panose="020B0604030504040204" pitchFamily="34" charset="-120"/>
              </a:rPr>
              <a:t>Reconstruction based</a:t>
            </a:r>
            <a:r>
              <a:rPr lang="zh-TW" altLang="en-US" sz="1800" dirty="0">
                <a:latin typeface="Calibri" panose="020F0502020204030204" pitchFamily="34" charset="0"/>
                <a:ea typeface="微軟正黑體" panose="020B0604030504040204" pitchFamily="34" charset="-120"/>
              </a:rPr>
              <a:t> </a:t>
            </a:r>
            <a:r>
              <a:rPr lang="en-US" altLang="zh-TW" sz="1800" dirty="0">
                <a:latin typeface="Calibri" panose="020F0502020204030204" pitchFamily="34" charset="0"/>
                <a:ea typeface="微軟正黑體" panose="020B0604030504040204" pitchFamily="34" charset="-120"/>
              </a:rPr>
              <a:t>:</a:t>
            </a:r>
            <a:r>
              <a:rPr lang="zh-TW" altLang="en-US" sz="1800" dirty="0">
                <a:latin typeface="Calibri" panose="020F0502020204030204" pitchFamily="34" charset="0"/>
                <a:ea typeface="微軟正黑體" panose="020B0604030504040204" pitchFamily="34" charset="-120"/>
              </a:rPr>
              <a:t> </a:t>
            </a:r>
            <a:endParaRPr lang="en-US" altLang="zh-TW" sz="1800" dirty="0">
              <a:latin typeface="Calibri" panose="020F0502020204030204" pitchFamily="34" charset="0"/>
              <a:ea typeface="微軟正黑體" panose="020B0604030504040204" pitchFamily="34" charset="-120"/>
            </a:endParaRPr>
          </a:p>
          <a:p>
            <a:pPr marL="457200" lvl="1" indent="0">
              <a:buNone/>
            </a:pPr>
            <a:r>
              <a:rPr lang="en-US" altLang="zh-TW" sz="1600" dirty="0">
                <a:latin typeface="Calibri" panose="020F0502020204030204" pitchFamily="34" charset="0"/>
                <a:ea typeface="微軟正黑體" panose="020B0604030504040204" pitchFamily="34" charset="-120"/>
              </a:rPr>
              <a:t>Compared to traditional AE, the detection method </a:t>
            </a:r>
            <a:r>
              <a:rPr lang="en-US" altLang="zh-TW" sz="1600" dirty="0">
                <a:solidFill>
                  <a:srgbClr val="FF0000"/>
                </a:solidFill>
                <a:latin typeface="Calibri" panose="020F0502020204030204" pitchFamily="34" charset="0"/>
                <a:ea typeface="微軟正黑體" panose="020B0604030504040204" pitchFamily="34" charset="-120"/>
              </a:rPr>
              <a:t>used is more capable of detecting instantaneous anomalies</a:t>
            </a:r>
            <a:r>
              <a:rPr lang="en-US" altLang="zh-TW" sz="1600" dirty="0">
                <a:latin typeface="Calibri" panose="020F0502020204030204" pitchFamily="34" charset="0"/>
                <a:ea typeface="微軟正黑體" panose="020B0604030504040204" pitchFamily="34" charset="-120"/>
              </a:rPr>
              <a:t> in abnormal samples.</a:t>
            </a:r>
          </a:p>
        </p:txBody>
      </p:sp>
      <p:sp>
        <p:nvSpPr>
          <p:cNvPr id="16" name="矩形 15">
            <a:extLst>
              <a:ext uri="{FF2B5EF4-FFF2-40B4-BE49-F238E27FC236}">
                <a16:creationId xmlns:a16="http://schemas.microsoft.com/office/drawing/2014/main" id="{1B5F4F1C-ED9A-4B0E-A7FD-8B0150B9850F}"/>
              </a:ext>
            </a:extLst>
          </p:cNvPr>
          <p:cNvSpPr/>
          <p:nvPr/>
        </p:nvSpPr>
        <p:spPr>
          <a:xfrm>
            <a:off x="4156934" y="3398229"/>
            <a:ext cx="2568406" cy="249846"/>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540A2241-A6AD-4743-B460-AD92C2107446}"/>
              </a:ext>
            </a:extLst>
          </p:cNvPr>
          <p:cNvSpPr/>
          <p:nvPr/>
        </p:nvSpPr>
        <p:spPr>
          <a:xfrm>
            <a:off x="9233759" y="3398229"/>
            <a:ext cx="2951207" cy="249846"/>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C24CD394-80A2-4D3B-9BEF-02C71858C08A}"/>
              </a:ext>
            </a:extLst>
          </p:cNvPr>
          <p:cNvSpPr/>
          <p:nvPr/>
        </p:nvSpPr>
        <p:spPr>
          <a:xfrm>
            <a:off x="4156934" y="3648075"/>
            <a:ext cx="2568406" cy="249846"/>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D132ABA1-7A41-4511-BFE1-0388DCAB50B7}"/>
              </a:ext>
            </a:extLst>
          </p:cNvPr>
          <p:cNvSpPr/>
          <p:nvPr/>
        </p:nvSpPr>
        <p:spPr>
          <a:xfrm>
            <a:off x="9243284" y="3644443"/>
            <a:ext cx="2941682" cy="249846"/>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924731E0-0FD0-4165-8B9D-4413D94B1E69}"/>
              </a:ext>
            </a:extLst>
          </p:cNvPr>
          <p:cNvSpPr/>
          <p:nvPr/>
        </p:nvSpPr>
        <p:spPr>
          <a:xfrm>
            <a:off x="4166459" y="2992643"/>
            <a:ext cx="2558881" cy="405585"/>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1860CF25-CC62-4516-9F51-D669FEE86918}"/>
              </a:ext>
            </a:extLst>
          </p:cNvPr>
          <p:cNvSpPr/>
          <p:nvPr/>
        </p:nvSpPr>
        <p:spPr>
          <a:xfrm>
            <a:off x="4142866" y="3894289"/>
            <a:ext cx="2582474" cy="436355"/>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6E028D16-A28A-4A25-99F3-BDB04624824A}"/>
              </a:ext>
            </a:extLst>
          </p:cNvPr>
          <p:cNvSpPr/>
          <p:nvPr/>
        </p:nvSpPr>
        <p:spPr>
          <a:xfrm>
            <a:off x="4149602" y="4344155"/>
            <a:ext cx="2582474" cy="246804"/>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F6515B0F-7FC8-41E1-BA79-B4B4DEB7F387}"/>
              </a:ext>
            </a:extLst>
          </p:cNvPr>
          <p:cNvSpPr/>
          <p:nvPr/>
        </p:nvSpPr>
        <p:spPr>
          <a:xfrm>
            <a:off x="9238741" y="3898946"/>
            <a:ext cx="2941682" cy="431698"/>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05924863-C2B0-41FE-8E72-0F1F9F83B4B8}"/>
              </a:ext>
            </a:extLst>
          </p:cNvPr>
          <p:cNvSpPr/>
          <p:nvPr/>
        </p:nvSpPr>
        <p:spPr>
          <a:xfrm>
            <a:off x="9229655" y="4330644"/>
            <a:ext cx="2941682" cy="246804"/>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內容版面配置區 2">
            <a:extLst>
              <a:ext uri="{FF2B5EF4-FFF2-40B4-BE49-F238E27FC236}">
                <a16:creationId xmlns:a16="http://schemas.microsoft.com/office/drawing/2014/main" id="{A2474A76-08DD-48CD-AEC0-B1E9581F2BD2}"/>
              </a:ext>
            </a:extLst>
          </p:cNvPr>
          <p:cNvSpPr txBox="1">
            <a:spLocks/>
          </p:cNvSpPr>
          <p:nvPr/>
        </p:nvSpPr>
        <p:spPr>
          <a:xfrm>
            <a:off x="218052" y="5349527"/>
            <a:ext cx="11967510" cy="628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1800" dirty="0">
                <a:latin typeface="Calibri" panose="020F0502020204030204" pitchFamily="34" charset="0"/>
                <a:ea typeface="微軟正黑體" panose="020B0604030504040204" pitchFamily="34" charset="-120"/>
              </a:rPr>
              <a:t>Time series clustering </a:t>
            </a:r>
            <a:r>
              <a:rPr lang="zh-TW" altLang="en-US" sz="1800" dirty="0">
                <a:latin typeface="Calibri" panose="020F0502020204030204" pitchFamily="34" charset="0"/>
                <a:ea typeface="微軟正黑體" panose="020B0604030504040204" pitchFamily="34" charset="-120"/>
              </a:rPr>
              <a:t>：</a:t>
            </a:r>
            <a:endParaRPr lang="en-US" altLang="zh-TW" sz="1800" dirty="0">
              <a:latin typeface="Calibri" panose="020F0502020204030204" pitchFamily="34" charset="0"/>
              <a:ea typeface="微軟正黑體" panose="020B0604030504040204" pitchFamily="34" charset="-120"/>
            </a:endParaRPr>
          </a:p>
          <a:p>
            <a:pPr marL="457200" lvl="1" indent="0">
              <a:buNone/>
            </a:pPr>
            <a:r>
              <a:rPr lang="en-US" altLang="zh-TW" sz="1600" dirty="0">
                <a:latin typeface="Calibri" panose="020F0502020204030204" pitchFamily="34" charset="0"/>
                <a:ea typeface="微軟正黑體" panose="020B0604030504040204" pitchFamily="34" charset="-120"/>
              </a:rPr>
              <a:t>The detection capability for </a:t>
            </a:r>
            <a:r>
              <a:rPr lang="en-US" altLang="zh-TW" sz="1600" dirty="0">
                <a:solidFill>
                  <a:srgbClr val="FF0000"/>
                </a:solidFill>
                <a:latin typeface="Calibri" panose="020F0502020204030204" pitchFamily="34" charset="0"/>
                <a:ea typeface="微軟正黑體" panose="020B0604030504040204" pitchFamily="34" charset="-120"/>
              </a:rPr>
              <a:t>instantaneous anomalies and complex anomalies is inadequate.</a:t>
            </a:r>
          </a:p>
        </p:txBody>
      </p:sp>
      <p:sp>
        <p:nvSpPr>
          <p:cNvPr id="43" name="內容版面配置區 2">
            <a:extLst>
              <a:ext uri="{FF2B5EF4-FFF2-40B4-BE49-F238E27FC236}">
                <a16:creationId xmlns:a16="http://schemas.microsoft.com/office/drawing/2014/main" id="{D43AAF8E-959D-4BE7-A543-A5D8F93A7E9B}"/>
              </a:ext>
            </a:extLst>
          </p:cNvPr>
          <p:cNvSpPr txBox="1">
            <a:spLocks/>
          </p:cNvSpPr>
          <p:nvPr/>
        </p:nvSpPr>
        <p:spPr>
          <a:xfrm>
            <a:off x="218052" y="5997227"/>
            <a:ext cx="11967510" cy="6286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1800" dirty="0">
                <a:latin typeface="Calibri" panose="020F0502020204030204" pitchFamily="34" charset="0"/>
                <a:ea typeface="微軟正黑體" panose="020B0604030504040204" pitchFamily="34" charset="-120"/>
              </a:rPr>
              <a:t>Two step method</a:t>
            </a:r>
            <a:r>
              <a:rPr lang="zh-TW" altLang="en-US" sz="1800" dirty="0">
                <a:latin typeface="Calibri" panose="020F0502020204030204" pitchFamily="34" charset="0"/>
                <a:ea typeface="微軟正黑體" panose="020B0604030504040204" pitchFamily="34" charset="-120"/>
              </a:rPr>
              <a:t>：</a:t>
            </a:r>
            <a:endParaRPr lang="en-US" altLang="zh-TW" sz="1800" dirty="0">
              <a:latin typeface="Calibri" panose="020F0502020204030204" pitchFamily="34" charset="0"/>
              <a:ea typeface="微軟正黑體" panose="020B0604030504040204" pitchFamily="34" charset="-120"/>
            </a:endParaRPr>
          </a:p>
          <a:p>
            <a:pPr marL="457200" lvl="1" indent="0">
              <a:buNone/>
            </a:pPr>
            <a:r>
              <a:rPr lang="en-US" altLang="zh-TW" sz="1600" dirty="0">
                <a:latin typeface="Calibri" panose="020F0502020204030204" pitchFamily="34" charset="0"/>
                <a:ea typeface="微軟正黑體" panose="020B0604030504040204" pitchFamily="34" charset="-120"/>
              </a:rPr>
              <a:t>The results obtained from K-means and GMM with two step method indicate that the two-step method </a:t>
            </a:r>
            <a:r>
              <a:rPr lang="en-US" altLang="zh-TW" sz="1600" dirty="0">
                <a:solidFill>
                  <a:srgbClr val="FF0000"/>
                </a:solidFill>
                <a:latin typeface="Calibri" panose="020F0502020204030204" pitchFamily="34" charset="0"/>
                <a:ea typeface="微軟正黑體" panose="020B0604030504040204" pitchFamily="34" charset="-120"/>
              </a:rPr>
              <a:t>has weaker detection capabilities for instantaneous anomalies and complex anomalies</a:t>
            </a:r>
            <a:r>
              <a:rPr lang="en-US" altLang="zh-TW" sz="1600" dirty="0">
                <a:latin typeface="Calibri" panose="020F0502020204030204" pitchFamily="34" charset="0"/>
                <a:ea typeface="微軟正黑體" panose="020B0604030504040204" pitchFamily="34" charset="-120"/>
              </a:rPr>
              <a:t>.</a:t>
            </a:r>
          </a:p>
        </p:txBody>
      </p:sp>
      <p:sp>
        <p:nvSpPr>
          <p:cNvPr id="37" name="矩形 36">
            <a:extLst>
              <a:ext uri="{FF2B5EF4-FFF2-40B4-BE49-F238E27FC236}">
                <a16:creationId xmlns:a16="http://schemas.microsoft.com/office/drawing/2014/main" id="{688E3270-2F69-484B-898F-4FB1ACE7467A}"/>
              </a:ext>
            </a:extLst>
          </p:cNvPr>
          <p:cNvSpPr/>
          <p:nvPr/>
        </p:nvSpPr>
        <p:spPr>
          <a:xfrm>
            <a:off x="-14068" y="1510247"/>
            <a:ext cx="3569253" cy="276999"/>
          </a:xfrm>
          <a:prstGeom prst="rect">
            <a:avLst/>
          </a:prstGeom>
        </p:spPr>
        <p:txBody>
          <a:bodyPr wrap="square">
            <a:spAutoFit/>
          </a:bodyPr>
          <a:lstStyle/>
          <a:p>
            <a:r>
              <a:rPr lang="en-US" altLang="zh-TW" sz="1200" dirty="0"/>
              <a:t>performance metrics : Recall</a:t>
            </a:r>
            <a:endParaRPr lang="zh-TW" altLang="en-US" sz="1200" dirty="0"/>
          </a:p>
        </p:txBody>
      </p:sp>
    </p:spTree>
    <p:extLst>
      <p:ext uri="{BB962C8B-B14F-4D97-AF65-F5344CB8AC3E}">
        <p14:creationId xmlns:p14="http://schemas.microsoft.com/office/powerpoint/2010/main" val="2414381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fade">
                                      <p:cBhvr>
                                        <p:cTn id="4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6" grpId="0" animBg="1"/>
      <p:bldP spid="17" grpId="0" animBg="1"/>
      <p:bldP spid="21" grpId="0" animBg="1"/>
      <p:bldP spid="22" grpId="0" animBg="1"/>
      <p:bldP spid="24" grpId="0" animBg="1"/>
      <p:bldP spid="32" grpId="0" animBg="1"/>
      <p:bldP spid="33" grpId="0" animBg="1"/>
      <p:bldP spid="35" grpId="0" animBg="1"/>
      <p:bldP spid="36" grpId="0" animBg="1"/>
      <p:bldP spid="34" grpId="0"/>
      <p:bldP spid="4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86E7FA29-B9A4-4730-A95B-67F279B0D70B}"/>
              </a:ext>
            </a:extLst>
          </p:cNvPr>
          <p:cNvSpPr/>
          <p:nvPr/>
        </p:nvSpPr>
        <p:spPr>
          <a:xfrm>
            <a:off x="428775" y="2116589"/>
            <a:ext cx="11556748" cy="2494738"/>
          </a:xfrm>
          <a:prstGeom prst="rect">
            <a:avLst/>
          </a:prstGeom>
          <a:solidFill>
            <a:srgbClr val="5B9BD5">
              <a:alpha val="2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矩形 21">
            <a:extLst>
              <a:ext uri="{FF2B5EF4-FFF2-40B4-BE49-F238E27FC236}">
                <a16:creationId xmlns:a16="http://schemas.microsoft.com/office/drawing/2014/main" id="{3EFBBFD0-F16B-4BA2-9AEB-CFD85E4DD448}"/>
              </a:ext>
            </a:extLst>
          </p:cNvPr>
          <p:cNvSpPr/>
          <p:nvPr/>
        </p:nvSpPr>
        <p:spPr>
          <a:xfrm>
            <a:off x="428775" y="4979575"/>
            <a:ext cx="11556748" cy="1460555"/>
          </a:xfrm>
          <a:prstGeom prst="rect">
            <a:avLst/>
          </a:prstGeom>
          <a:solidFill>
            <a:srgbClr val="F0B03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noProof="0">
              <a:ln>
                <a:noFill/>
              </a:ln>
              <a:solidFill>
                <a:srgbClr val="00A98B"/>
              </a:solidFill>
              <a:effectLst/>
              <a:uLnTx/>
              <a:uFillTx/>
              <a:latin typeface="Calibri" panose="020F0502020204030204" pitchFamily="34" charset="0"/>
              <a:ea typeface="等线" panose="02010600030101010101" pitchFamily="2" charset="-122"/>
              <a:cs typeface="Arial" panose="020B0604020202020204" pitchFamily="34" charset="0"/>
            </a:endParaRPr>
          </a:p>
        </p:txBody>
      </p:sp>
      <p:sp>
        <p:nvSpPr>
          <p:cNvPr id="14" name="文字方塊 23">
            <a:extLst>
              <a:ext uri="{FF2B5EF4-FFF2-40B4-BE49-F238E27FC236}">
                <a16:creationId xmlns:a16="http://schemas.microsoft.com/office/drawing/2014/main" id="{6192C2C2-6A81-D54C-A98F-6DF3F42B58FF}"/>
              </a:ext>
            </a:extLst>
          </p:cNvPr>
          <p:cNvSpPr txBox="1"/>
          <p:nvPr/>
        </p:nvSpPr>
        <p:spPr>
          <a:xfrm>
            <a:off x="11509522" y="6403983"/>
            <a:ext cx="1825957" cy="3481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sz="1600" b="0" i="0" u="none" strike="noStrike" kern="1200" cap="none" spc="0" normalizeH="0" baseline="0" noProof="0" dirty="0">
                <a:ln>
                  <a:noFill/>
                </a:ln>
                <a:solidFill>
                  <a:prstClr val="white">
                    <a:lumMod val="50000"/>
                  </a:prstClr>
                </a:solidFill>
                <a:effectLst/>
                <a:uLnTx/>
                <a:uFillTx/>
                <a:ea typeface="Georgia" charset="0"/>
                <a:cs typeface="Georgia" charset="0"/>
              </a:rPr>
              <a:t>  </a:t>
            </a:r>
            <a:fld id="{0516B01A-7BDC-4D73-9AAC-34349FB3F4F8}" type="slidenum">
              <a:rPr kumimoji="1" lang="en-US" altLang="zh-TW" sz="1600" b="0" i="0" u="none" strike="noStrike" kern="1200" cap="none" spc="0" normalizeH="0" baseline="0" noProof="0" smtClean="0">
                <a:ln>
                  <a:noFill/>
                </a:ln>
                <a:solidFill>
                  <a:prstClr val="white">
                    <a:lumMod val="50000"/>
                  </a:prstClr>
                </a:solidFill>
                <a:effectLst/>
                <a:uLnTx/>
                <a:uFillTx/>
                <a:ea typeface="Georgia" charset="0"/>
                <a:cs typeface="Georgia" charset="0"/>
              </a:rPr>
              <a:pPr marL="0" marR="0" lvl="0" indent="0" algn="l" defTabSz="914400" rtl="0" eaLnBrk="1" fontAlgn="auto" latinLnBrk="0" hangingPunct="1">
                <a:lnSpc>
                  <a:spcPct val="100000"/>
                </a:lnSpc>
                <a:spcBef>
                  <a:spcPts val="0"/>
                </a:spcBef>
                <a:spcAft>
                  <a:spcPts val="0"/>
                </a:spcAft>
                <a:buClrTx/>
                <a:buSzTx/>
                <a:buFontTx/>
                <a:buNone/>
                <a:tabLst/>
                <a:defRPr/>
              </a:pPr>
              <a:t>27</a:t>
            </a:fld>
            <a:endParaRPr kumimoji="1" lang="zh-TW" altLang="en-US" sz="1600" b="0" i="0" u="none" strike="noStrike" kern="1200" cap="none" spc="0" normalizeH="0" baseline="0" noProof="0" dirty="0">
              <a:ln>
                <a:noFill/>
              </a:ln>
              <a:solidFill>
                <a:prstClr val="white">
                  <a:lumMod val="50000"/>
                </a:prstClr>
              </a:solidFill>
              <a:effectLst/>
              <a:uLnTx/>
              <a:uFillTx/>
              <a:ea typeface="Georgia" charset="0"/>
              <a:cs typeface="Georgia" charset="0"/>
            </a:endParaRPr>
          </a:p>
        </p:txBody>
      </p:sp>
      <p:pic>
        <p:nvPicPr>
          <p:cNvPr id="29" name="Picture 2" descr="「台北科技大學」的圖片搜尋結果">
            <a:extLst>
              <a:ext uri="{FF2B5EF4-FFF2-40B4-BE49-F238E27FC236}">
                <a16:creationId xmlns:a16="http://schemas.microsoft.com/office/drawing/2014/main" id="{4EF4E44F-00FE-4358-969D-16DC46ACD97B}"/>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24489" y="74790"/>
            <a:ext cx="999365" cy="574724"/>
          </a:xfrm>
          <a:prstGeom prst="rect">
            <a:avLst/>
          </a:prstGeom>
          <a:noFill/>
          <a:extLst>
            <a:ext uri="{909E8E84-426E-40DD-AFC4-6F175D3DCCD1}">
              <a14:hiddenFill xmlns:a14="http://schemas.microsoft.com/office/drawing/2010/main">
                <a:solidFill>
                  <a:srgbClr val="FFFFFF"/>
                </a:solidFill>
              </a14:hiddenFill>
            </a:ext>
          </a:extLst>
        </p:spPr>
      </p:pic>
      <p:sp>
        <p:nvSpPr>
          <p:cNvPr id="36" name="矩形 35">
            <a:extLst>
              <a:ext uri="{FF2B5EF4-FFF2-40B4-BE49-F238E27FC236}">
                <a16:creationId xmlns:a16="http://schemas.microsoft.com/office/drawing/2014/main" id="{7ED67466-2380-4661-B111-4E6DC0E94D4F}"/>
              </a:ext>
            </a:extLst>
          </p:cNvPr>
          <p:cNvSpPr/>
          <p:nvPr/>
        </p:nvSpPr>
        <p:spPr>
          <a:xfrm>
            <a:off x="428775" y="852283"/>
            <a:ext cx="212019" cy="791302"/>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A98B"/>
              </a:solidFill>
              <a:effectLst/>
              <a:uLnTx/>
              <a:uFillTx/>
              <a:ea typeface="等线" panose="02010600030101010101" pitchFamily="2" charset="-122"/>
              <a:cs typeface="Arial" panose="020B0604020202020204" pitchFamily="34" charset="0"/>
            </a:endParaRPr>
          </a:p>
        </p:txBody>
      </p:sp>
      <p:cxnSp>
        <p:nvCxnSpPr>
          <p:cNvPr id="37" name="直接连接符 26">
            <a:extLst>
              <a:ext uri="{FF2B5EF4-FFF2-40B4-BE49-F238E27FC236}">
                <a16:creationId xmlns:a16="http://schemas.microsoft.com/office/drawing/2014/main" id="{829B14D3-5172-4E49-951E-E4FF9D499169}"/>
              </a:ext>
            </a:extLst>
          </p:cNvPr>
          <p:cNvCxnSpPr>
            <a:cxnSpLocks/>
          </p:cNvCxnSpPr>
          <p:nvPr/>
        </p:nvCxnSpPr>
        <p:spPr>
          <a:xfrm>
            <a:off x="721384" y="852283"/>
            <a:ext cx="0" cy="79130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33" name="標題 1">
            <a:extLst>
              <a:ext uri="{FF2B5EF4-FFF2-40B4-BE49-F238E27FC236}">
                <a16:creationId xmlns:a16="http://schemas.microsoft.com/office/drawing/2014/main" id="{34D266B8-1667-4945-A957-A3705203D4D4}"/>
              </a:ext>
            </a:extLst>
          </p:cNvPr>
          <p:cNvSpPr txBox="1">
            <a:spLocks/>
          </p:cNvSpPr>
          <p:nvPr/>
        </p:nvSpPr>
        <p:spPr>
          <a:xfrm>
            <a:off x="841484" y="605450"/>
            <a:ext cx="11005955" cy="9637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altLang="zh-TW" sz="2800" b="1" dirty="0">
                <a:solidFill>
                  <a:prstClr val="black"/>
                </a:solidFill>
                <a:latin typeface="+mn-lt"/>
                <a:ea typeface="微軟正黑體" panose="020B0604030504040204" pitchFamily="34" charset="-120"/>
              </a:rPr>
              <a:t>Conclusion</a:t>
            </a:r>
          </a:p>
        </p:txBody>
      </p:sp>
      <p:grpSp>
        <p:nvGrpSpPr>
          <p:cNvPr id="16" name="群組 15">
            <a:extLst>
              <a:ext uri="{FF2B5EF4-FFF2-40B4-BE49-F238E27FC236}">
                <a16:creationId xmlns:a16="http://schemas.microsoft.com/office/drawing/2014/main" id="{4B89DE95-DD33-41BE-9BCA-52C08B1AEA35}"/>
              </a:ext>
            </a:extLst>
          </p:cNvPr>
          <p:cNvGrpSpPr/>
          <p:nvPr/>
        </p:nvGrpSpPr>
        <p:grpSpPr>
          <a:xfrm>
            <a:off x="1268954" y="222815"/>
            <a:ext cx="9950174" cy="228068"/>
            <a:chOff x="3" y="302483"/>
            <a:chExt cx="12191997" cy="584393"/>
          </a:xfrm>
        </p:grpSpPr>
        <p:sp>
          <p:nvSpPr>
            <p:cNvPr id="17" name="五邊形 12">
              <a:extLst>
                <a:ext uri="{FF2B5EF4-FFF2-40B4-BE49-F238E27FC236}">
                  <a16:creationId xmlns:a16="http://schemas.microsoft.com/office/drawing/2014/main" id="{A2D6AEBE-A0DB-46CD-9C45-3D77C577B83E}"/>
                </a:ext>
              </a:extLst>
            </p:cNvPr>
            <p:cNvSpPr/>
            <p:nvPr/>
          </p:nvSpPr>
          <p:spPr>
            <a:xfrm>
              <a:off x="3" y="302483"/>
              <a:ext cx="2061141" cy="584393"/>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Introduction</a:t>
              </a:r>
            </a:p>
          </p:txBody>
        </p:sp>
        <p:sp>
          <p:nvSpPr>
            <p:cNvPr id="18" name="五邊形 13">
              <a:extLst>
                <a:ext uri="{FF2B5EF4-FFF2-40B4-BE49-F238E27FC236}">
                  <a16:creationId xmlns:a16="http://schemas.microsoft.com/office/drawing/2014/main" id="{4AAFD4F0-C3BC-4551-8C19-C799389D6A86}"/>
                </a:ext>
              </a:extLst>
            </p:cNvPr>
            <p:cNvSpPr/>
            <p:nvPr/>
          </p:nvSpPr>
          <p:spPr>
            <a:xfrm>
              <a:off x="2061144" y="309426"/>
              <a:ext cx="2195548" cy="575971"/>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Literature Review</a:t>
              </a:r>
              <a:endParaRPr kumimoji="0" lang="en-US" altLang="zh-TW" sz="1200" b="1" i="0" u="none" strike="noStrike" kern="0" cap="none" spc="0" normalizeH="0" baseline="0" noProof="0" dirty="0">
                <a:ln>
                  <a:noFill/>
                </a:ln>
                <a:solidFill>
                  <a:prstClr val="black"/>
                </a:solidFill>
                <a:effectLst/>
                <a:uLnTx/>
                <a:uFillTx/>
                <a:ea typeface="微軟正黑體"/>
                <a:cs typeface="+mn-cs"/>
              </a:endParaRPr>
            </a:p>
          </p:txBody>
        </p:sp>
        <p:sp>
          <p:nvSpPr>
            <p:cNvPr id="19" name="五邊形 14">
              <a:extLst>
                <a:ext uri="{FF2B5EF4-FFF2-40B4-BE49-F238E27FC236}">
                  <a16:creationId xmlns:a16="http://schemas.microsoft.com/office/drawing/2014/main" id="{B47B6890-69BE-46E8-AD7D-8E1BE1E43EFA}"/>
                </a:ext>
              </a:extLst>
            </p:cNvPr>
            <p:cNvSpPr/>
            <p:nvPr/>
          </p:nvSpPr>
          <p:spPr>
            <a:xfrm>
              <a:off x="4256692" y="302484"/>
              <a:ext cx="2417377" cy="559598"/>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Proposed Methods</a:t>
              </a:r>
              <a:endParaRPr kumimoji="0" lang="en-US" altLang="zh-TW" sz="1200" b="1" i="0" u="none" strike="noStrike" kern="0" cap="none" spc="0" normalizeH="0" baseline="0" noProof="0" dirty="0">
                <a:ln>
                  <a:noFill/>
                </a:ln>
                <a:solidFill>
                  <a:prstClr val="black"/>
                </a:solidFill>
                <a:effectLst/>
                <a:uLnTx/>
                <a:uFillTx/>
                <a:ea typeface="微軟正黑體"/>
                <a:cs typeface="+mn-cs"/>
              </a:endParaRPr>
            </a:p>
          </p:txBody>
        </p:sp>
        <p:sp>
          <p:nvSpPr>
            <p:cNvPr id="23" name="五邊形 16">
              <a:extLst>
                <a:ext uri="{FF2B5EF4-FFF2-40B4-BE49-F238E27FC236}">
                  <a16:creationId xmlns:a16="http://schemas.microsoft.com/office/drawing/2014/main" id="{72129492-CA16-4856-B082-8FFD7E0D2303}"/>
                </a:ext>
              </a:extLst>
            </p:cNvPr>
            <p:cNvSpPr/>
            <p:nvPr/>
          </p:nvSpPr>
          <p:spPr>
            <a:xfrm>
              <a:off x="6674068" y="302483"/>
              <a:ext cx="2606565" cy="552655"/>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Empirical</a:t>
              </a:r>
              <a:r>
                <a:rPr kumimoji="0" lang="zh-TW" altLang="en-US" sz="1200" b="1" i="0" u="none" strike="noStrike" kern="0" cap="none" spc="0" normalizeH="0" baseline="0" noProof="0" dirty="0">
                  <a:ln>
                    <a:noFill/>
                  </a:ln>
                  <a:solidFill>
                    <a:prstClr val="black"/>
                  </a:solidFill>
                  <a:effectLst/>
                  <a:uLnTx/>
                  <a:uFillTx/>
                  <a:ea typeface="新細明體" panose="02020500000000000000" pitchFamily="18" charset="-120"/>
                  <a:cs typeface="+mn-cs"/>
                </a:rPr>
                <a:t> </a:t>
              </a: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Study</a:t>
              </a:r>
            </a:p>
          </p:txBody>
        </p:sp>
        <p:sp>
          <p:nvSpPr>
            <p:cNvPr id="25" name="五邊形 17">
              <a:extLst>
                <a:ext uri="{FF2B5EF4-FFF2-40B4-BE49-F238E27FC236}">
                  <a16:creationId xmlns:a16="http://schemas.microsoft.com/office/drawing/2014/main" id="{E0ECCC1E-9CAD-4329-92E6-227B7C475B92}"/>
                </a:ext>
              </a:extLst>
            </p:cNvPr>
            <p:cNvSpPr/>
            <p:nvPr/>
          </p:nvSpPr>
          <p:spPr>
            <a:xfrm>
              <a:off x="9280634" y="309426"/>
              <a:ext cx="2911366" cy="552655"/>
            </a:xfrm>
            <a:prstGeom prst="homePlat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TW" sz="1200" b="1" kern="0" dirty="0">
                  <a:solidFill>
                    <a:prstClr val="black"/>
                  </a:solidFill>
                  <a:latin typeface="Calibri" panose="020F0502020204030204" pitchFamily="34" charset="0"/>
                </a:rPr>
                <a:t>Conclusion</a:t>
              </a:r>
            </a:p>
          </p:txBody>
        </p:sp>
      </p:grpSp>
      <p:sp>
        <p:nvSpPr>
          <p:cNvPr id="2" name="矩形 1">
            <a:extLst>
              <a:ext uri="{FF2B5EF4-FFF2-40B4-BE49-F238E27FC236}">
                <a16:creationId xmlns:a16="http://schemas.microsoft.com/office/drawing/2014/main" id="{67725DC4-CA37-45FF-9094-AF9869B1B175}"/>
              </a:ext>
            </a:extLst>
          </p:cNvPr>
          <p:cNvSpPr/>
          <p:nvPr/>
        </p:nvSpPr>
        <p:spPr>
          <a:xfrm>
            <a:off x="534784" y="2116589"/>
            <a:ext cx="11690608" cy="2308324"/>
          </a:xfrm>
          <a:prstGeom prst="rect">
            <a:avLst/>
          </a:prstGeom>
        </p:spPr>
        <p:txBody>
          <a:bodyPr wrap="square">
            <a:spAutoFit/>
          </a:bodyPr>
          <a:lstStyle/>
          <a:p>
            <a:r>
              <a:rPr lang="en-US" altLang="zh-TW" b="1" dirty="0"/>
              <a:t>Anomaly Detection</a:t>
            </a:r>
          </a:p>
          <a:p>
            <a:r>
              <a:rPr lang="en-US" altLang="zh-TW" dirty="0"/>
              <a:t>In the proposed method, three anomaly detection indicators are utilized to detect anomalies from different aspects, each offering significant advantages over traditional anomaly detection methods. These indicators have their respective strengths:</a:t>
            </a:r>
          </a:p>
          <a:p>
            <a:endParaRPr lang="en-US" altLang="zh-TW" dirty="0"/>
          </a:p>
          <a:p>
            <a:pPr marL="285750" indent="-285750">
              <a:buFont typeface="Arial" panose="020B0604020202020204" pitchFamily="34" charset="0"/>
              <a:buChar char="•"/>
            </a:pPr>
            <a:r>
              <a:rPr lang="en-US" altLang="zh-TW" dirty="0"/>
              <a:t>Shape indicator: part of contextual anomalies and sequence anomalies.</a:t>
            </a:r>
          </a:p>
          <a:p>
            <a:pPr marL="285750" indent="-285750">
              <a:buFont typeface="Arial" panose="020B0604020202020204" pitchFamily="34" charset="0"/>
              <a:buChar char="•"/>
            </a:pPr>
            <a:r>
              <a:rPr lang="en-US" altLang="zh-TW" dirty="0"/>
              <a:t>Distribution indicator: contextual anomalies and part of sequence anomalies.</a:t>
            </a:r>
          </a:p>
          <a:p>
            <a:pPr marL="285750" indent="-285750">
              <a:buFont typeface="Arial" panose="020B0604020202020204" pitchFamily="34" charset="0"/>
              <a:buChar char="•"/>
            </a:pPr>
            <a:r>
              <a:rPr lang="en-US" altLang="zh-TW" dirty="0"/>
              <a:t>Instantaneous indicator: point anomalies.</a:t>
            </a:r>
            <a:endParaRPr lang="zh-TW" altLang="en-US" dirty="0"/>
          </a:p>
        </p:txBody>
      </p:sp>
      <p:sp>
        <p:nvSpPr>
          <p:cNvPr id="4" name="矩形 3">
            <a:extLst>
              <a:ext uri="{FF2B5EF4-FFF2-40B4-BE49-F238E27FC236}">
                <a16:creationId xmlns:a16="http://schemas.microsoft.com/office/drawing/2014/main" id="{E0EB965A-129F-4002-A8E6-139D21551C77}"/>
              </a:ext>
            </a:extLst>
          </p:cNvPr>
          <p:cNvSpPr/>
          <p:nvPr/>
        </p:nvSpPr>
        <p:spPr>
          <a:xfrm>
            <a:off x="519457" y="5084331"/>
            <a:ext cx="11466066" cy="1200329"/>
          </a:xfrm>
          <a:prstGeom prst="rect">
            <a:avLst/>
          </a:prstGeom>
        </p:spPr>
        <p:txBody>
          <a:bodyPr wrap="square">
            <a:spAutoFit/>
          </a:bodyPr>
          <a:lstStyle/>
          <a:p>
            <a:r>
              <a:rPr lang="en-US" altLang="zh-TW" b="1" dirty="0"/>
              <a:t>Data augmentation</a:t>
            </a:r>
          </a:p>
          <a:p>
            <a:r>
              <a:rPr lang="en-US" altLang="zh-TW" dirty="0"/>
              <a:t>In terms of data augmentation, generating normal state samples and blending synthetic and real normal samples help improve the data distribution of normal state samples for the anomaly detection model. The results show an enhancement in the model's ability to discriminate samples on the decision boundary.</a:t>
            </a:r>
            <a:endParaRPr lang="zh-TW" altLang="en-US" dirty="0"/>
          </a:p>
        </p:txBody>
      </p:sp>
    </p:spTree>
    <p:extLst>
      <p:ext uri="{BB962C8B-B14F-4D97-AF65-F5344CB8AC3E}">
        <p14:creationId xmlns:p14="http://schemas.microsoft.com/office/powerpoint/2010/main" val="21658408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字方塊 32">
            <a:extLst>
              <a:ext uri="{FF2B5EF4-FFF2-40B4-BE49-F238E27FC236}">
                <a16:creationId xmlns:a16="http://schemas.microsoft.com/office/drawing/2014/main" id="{B45E9B3A-D086-4CF9-97DC-A4200563598D}"/>
              </a:ext>
            </a:extLst>
          </p:cNvPr>
          <p:cNvSpPr txBox="1"/>
          <p:nvPr/>
        </p:nvSpPr>
        <p:spPr>
          <a:xfrm>
            <a:off x="2825741" y="2784827"/>
            <a:ext cx="7320340" cy="1323439"/>
          </a:xfrm>
          <a:prstGeom prst="rect">
            <a:avLst/>
          </a:prstGeom>
          <a:noFill/>
        </p:spPr>
        <p:txBody>
          <a:bodyPr wrap="square">
            <a:spAutoFit/>
          </a:bodyPr>
          <a:lstStyle/>
          <a:p>
            <a:pPr marL="0" marR="0" lvl="0" indent="0" algn="ctr" defTabSz="951230" rtl="0" eaLnBrk="1" fontAlgn="auto" latinLnBrk="0" hangingPunct="1">
              <a:lnSpc>
                <a:spcPct val="100000"/>
              </a:lnSpc>
              <a:spcBef>
                <a:spcPts val="0"/>
              </a:spcBef>
              <a:spcAft>
                <a:spcPts val="0"/>
              </a:spcAft>
              <a:buClrTx/>
              <a:buSzTx/>
              <a:buFontTx/>
              <a:buNone/>
              <a:tabLst/>
              <a:defRPr/>
            </a:pPr>
            <a:r>
              <a:rPr kumimoji="0" lang="en-US" altLang="zh-TW" sz="8000" b="1" i="0" u="none" strike="noStrike" kern="0" cap="none" spc="0" normalizeH="0" baseline="0" noProof="0" dirty="0">
                <a:ln>
                  <a:noFill/>
                </a:ln>
                <a:solidFill>
                  <a:prstClr val="black">
                    <a:lumMod val="75000"/>
                    <a:lumOff val="25000"/>
                  </a:prstClr>
                </a:solidFill>
                <a:effectLst/>
                <a:uLnTx/>
                <a:uFillTx/>
                <a:ea typeface="新細明體" panose="02020500000000000000" pitchFamily="18" charset="-120"/>
                <a:cs typeface="+mn-cs"/>
              </a:rPr>
              <a:t>THANK YOU</a:t>
            </a:r>
            <a:r>
              <a:rPr kumimoji="0" lang="en-US" altLang="zh-TW" sz="4000" b="1" i="0" u="none" strike="noStrike" kern="0" cap="none" spc="0" normalizeH="0" baseline="0" noProof="0" dirty="0">
                <a:ln>
                  <a:noFill/>
                </a:ln>
                <a:solidFill>
                  <a:prstClr val="black">
                    <a:lumMod val="75000"/>
                    <a:lumOff val="25000"/>
                  </a:prstClr>
                </a:solidFill>
                <a:effectLst/>
                <a:uLnTx/>
                <a:uFillTx/>
                <a:ea typeface="新細明體" panose="02020500000000000000" pitchFamily="18" charset="-120"/>
                <a:cs typeface="+mn-cs"/>
              </a:rPr>
              <a:t> </a:t>
            </a:r>
          </a:p>
        </p:txBody>
      </p:sp>
      <p:sp>
        <p:nvSpPr>
          <p:cNvPr id="34" name="矩形 33">
            <a:extLst>
              <a:ext uri="{FF2B5EF4-FFF2-40B4-BE49-F238E27FC236}">
                <a16:creationId xmlns:a16="http://schemas.microsoft.com/office/drawing/2014/main" id="{232209AC-C1EA-4921-A045-1F3BB9A2D199}"/>
              </a:ext>
            </a:extLst>
          </p:cNvPr>
          <p:cNvSpPr/>
          <p:nvPr/>
        </p:nvSpPr>
        <p:spPr>
          <a:xfrm>
            <a:off x="3201994" y="2911023"/>
            <a:ext cx="198431" cy="1035954"/>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A98B"/>
              </a:solidFill>
              <a:effectLst/>
              <a:uLnTx/>
              <a:uFillTx/>
              <a:latin typeface="等线" panose="02010600030101010101" pitchFamily="2" charset="-122"/>
              <a:ea typeface="等线" panose="02010600030101010101" pitchFamily="2" charset="-122"/>
              <a:cs typeface="Arial" panose="020B0604020202020204" pitchFamily="34" charset="0"/>
            </a:endParaRPr>
          </a:p>
        </p:txBody>
      </p:sp>
      <p:cxnSp>
        <p:nvCxnSpPr>
          <p:cNvPr id="35" name="直接连接符 26">
            <a:extLst>
              <a:ext uri="{FF2B5EF4-FFF2-40B4-BE49-F238E27FC236}">
                <a16:creationId xmlns:a16="http://schemas.microsoft.com/office/drawing/2014/main" id="{6615DAA4-33ED-4DF3-8DB1-AF8A544562DE}"/>
              </a:ext>
            </a:extLst>
          </p:cNvPr>
          <p:cNvCxnSpPr>
            <a:cxnSpLocks/>
          </p:cNvCxnSpPr>
          <p:nvPr/>
        </p:nvCxnSpPr>
        <p:spPr>
          <a:xfrm>
            <a:off x="3494602" y="2911023"/>
            <a:ext cx="0" cy="1035954"/>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1879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平行四邊形 52">
            <a:extLst>
              <a:ext uri="{FF2B5EF4-FFF2-40B4-BE49-F238E27FC236}">
                <a16:creationId xmlns:a16="http://schemas.microsoft.com/office/drawing/2014/main" id="{847A5F3F-D66C-4C71-B4F0-5C885EDDCEFF}"/>
              </a:ext>
            </a:extLst>
          </p:cNvPr>
          <p:cNvSpPr/>
          <p:nvPr/>
        </p:nvSpPr>
        <p:spPr>
          <a:xfrm rot="2890282">
            <a:off x="7317320" y="-1269872"/>
            <a:ext cx="5743434" cy="13238804"/>
          </a:xfrm>
          <a:prstGeom prst="parallelogram">
            <a:avLst>
              <a:gd name="adj" fmla="val 0"/>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標題 1">
            <a:extLst>
              <a:ext uri="{FF2B5EF4-FFF2-40B4-BE49-F238E27FC236}">
                <a16:creationId xmlns:a16="http://schemas.microsoft.com/office/drawing/2014/main" id="{A6B62C44-BE6F-4300-8AD4-4A344E812A07}"/>
              </a:ext>
            </a:extLst>
          </p:cNvPr>
          <p:cNvSpPr>
            <a:spLocks noGrp="1"/>
          </p:cNvSpPr>
          <p:nvPr>
            <p:ph type="title"/>
          </p:nvPr>
        </p:nvSpPr>
        <p:spPr>
          <a:xfrm>
            <a:off x="677767" y="531218"/>
            <a:ext cx="4443334" cy="1314207"/>
          </a:xfrm>
        </p:spPr>
        <p:txBody>
          <a:bodyPr>
            <a:normAutofit/>
          </a:bodyPr>
          <a:lstStyle/>
          <a:p>
            <a:r>
              <a:rPr kumimoji="1" lang="en-US" altLang="zh-TW" sz="2400" b="1" dirty="0">
                <a:latin typeface="Calibri" panose="020F0502020204030204" pitchFamily="34" charset="0"/>
                <a:ea typeface="Georgia" charset="0"/>
                <a:cs typeface="Georgia" charset="0"/>
              </a:rPr>
              <a:t>Background</a:t>
            </a:r>
            <a:endParaRPr kumimoji="1" lang="zh-TW" altLang="en-US" sz="2400" b="1" dirty="0">
              <a:latin typeface="Calibri" panose="020F0502020204030204" pitchFamily="34" charset="0"/>
              <a:ea typeface="Georgia" charset="0"/>
              <a:cs typeface="Georgia" charset="0"/>
            </a:endParaRPr>
          </a:p>
        </p:txBody>
      </p:sp>
      <p:sp>
        <p:nvSpPr>
          <p:cNvPr id="39" name="矩形 38">
            <a:extLst>
              <a:ext uri="{FF2B5EF4-FFF2-40B4-BE49-F238E27FC236}">
                <a16:creationId xmlns:a16="http://schemas.microsoft.com/office/drawing/2014/main" id="{85376114-E11E-4A5E-9B3A-2D66F813804E}"/>
              </a:ext>
            </a:extLst>
          </p:cNvPr>
          <p:cNvSpPr/>
          <p:nvPr/>
        </p:nvSpPr>
        <p:spPr>
          <a:xfrm>
            <a:off x="428776" y="772652"/>
            <a:ext cx="207264" cy="791302"/>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noProof="0">
              <a:ln>
                <a:noFill/>
              </a:ln>
              <a:solidFill>
                <a:srgbClr val="00A98B"/>
              </a:solidFill>
              <a:effectLst/>
              <a:uLnTx/>
              <a:uFillTx/>
              <a:latin typeface="Calibri" panose="020F0502020204030204" pitchFamily="34" charset="0"/>
              <a:ea typeface="等线" panose="02010600030101010101" pitchFamily="2" charset="-122"/>
              <a:cs typeface="Arial" panose="020B0604020202020204" pitchFamily="34" charset="0"/>
            </a:endParaRPr>
          </a:p>
        </p:txBody>
      </p:sp>
      <p:cxnSp>
        <p:nvCxnSpPr>
          <p:cNvPr id="40" name="直接连接符 26">
            <a:extLst>
              <a:ext uri="{FF2B5EF4-FFF2-40B4-BE49-F238E27FC236}">
                <a16:creationId xmlns:a16="http://schemas.microsoft.com/office/drawing/2014/main" id="{8DEF7370-6230-4F50-862F-751600C848D5}"/>
              </a:ext>
            </a:extLst>
          </p:cNvPr>
          <p:cNvCxnSpPr/>
          <p:nvPr/>
        </p:nvCxnSpPr>
        <p:spPr>
          <a:xfrm>
            <a:off x="721384" y="772652"/>
            <a:ext cx="0" cy="79130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115" name="文字方塊 23">
            <a:extLst>
              <a:ext uri="{FF2B5EF4-FFF2-40B4-BE49-F238E27FC236}">
                <a16:creationId xmlns:a16="http://schemas.microsoft.com/office/drawing/2014/main" id="{DCAFAF9E-AD48-4ABE-8C7B-50566578F145}"/>
              </a:ext>
            </a:extLst>
          </p:cNvPr>
          <p:cNvSpPr txBox="1"/>
          <p:nvPr/>
        </p:nvSpPr>
        <p:spPr>
          <a:xfrm>
            <a:off x="11509523" y="6403983"/>
            <a:ext cx="1785009" cy="3481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sz="1600" b="0" i="0" u="none" strike="noStrike" kern="1200" cap="none" spc="0" normalizeH="0" noProof="0" dirty="0">
                <a:ln>
                  <a:noFill/>
                </a:ln>
                <a:solidFill>
                  <a:prstClr val="white">
                    <a:lumMod val="50000"/>
                  </a:prstClr>
                </a:solidFill>
                <a:effectLst/>
                <a:uLnTx/>
                <a:uFillTx/>
                <a:latin typeface="Calibri" panose="020F0502020204030204" pitchFamily="34" charset="0"/>
                <a:ea typeface="Georgia" charset="0"/>
                <a:cs typeface="Georgia" charset="0"/>
              </a:rPr>
              <a:t>  </a:t>
            </a:r>
            <a:fld id="{11A5BB81-6C3C-4354-888D-2DF02C46ADDC}" type="slidenum">
              <a:rPr kumimoji="1" lang="en-US" altLang="zh-TW" sz="1600" b="0" i="0" u="none" strike="noStrike" kern="1200" cap="none" spc="0" normalizeH="0" noProof="0" smtClean="0">
                <a:ln>
                  <a:noFill/>
                </a:ln>
                <a:solidFill>
                  <a:prstClr val="white">
                    <a:lumMod val="50000"/>
                  </a:prstClr>
                </a:solidFill>
                <a:effectLst/>
                <a:uLnTx/>
                <a:uFillTx/>
                <a:latin typeface="Calibri" panose="020F0502020204030204" pitchFamily="34" charset="0"/>
                <a:ea typeface="Georgia" charset="0"/>
                <a:cs typeface="Georgia" charset="0"/>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1" lang="zh-TW" altLang="en-US" sz="1600" b="0" i="0" u="none" strike="noStrike" kern="1200" cap="none" spc="0" normalizeH="0" noProof="0" dirty="0">
              <a:ln>
                <a:noFill/>
              </a:ln>
              <a:solidFill>
                <a:prstClr val="white">
                  <a:lumMod val="50000"/>
                </a:prstClr>
              </a:solidFill>
              <a:effectLst/>
              <a:uLnTx/>
              <a:uFillTx/>
              <a:latin typeface="Calibri" panose="020F0502020204030204" pitchFamily="34" charset="0"/>
              <a:ea typeface="Georgia" charset="0"/>
              <a:cs typeface="Georgia" charset="0"/>
            </a:endParaRPr>
          </a:p>
        </p:txBody>
      </p:sp>
      <p:pic>
        <p:nvPicPr>
          <p:cNvPr id="58" name="Picture 2" descr="「台北科技大學」的圖片搜尋結果">
            <a:extLst>
              <a:ext uri="{FF2B5EF4-FFF2-40B4-BE49-F238E27FC236}">
                <a16:creationId xmlns:a16="http://schemas.microsoft.com/office/drawing/2014/main" id="{029E7A04-FF80-4C89-BF1D-28CEA49B2A17}"/>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24490" y="74790"/>
            <a:ext cx="976954" cy="574724"/>
          </a:xfrm>
          <a:prstGeom prst="rect">
            <a:avLst/>
          </a:prstGeom>
          <a:noFill/>
          <a:extLst>
            <a:ext uri="{909E8E84-426E-40DD-AFC4-6F175D3DCCD1}">
              <a14:hiddenFill xmlns:a14="http://schemas.microsoft.com/office/drawing/2010/main">
                <a:solidFill>
                  <a:srgbClr val="FFFFFF"/>
                </a:solidFill>
              </a14:hiddenFill>
            </a:ext>
          </a:extLst>
        </p:spPr>
      </p:pic>
      <p:grpSp>
        <p:nvGrpSpPr>
          <p:cNvPr id="68" name="群組 67">
            <a:extLst>
              <a:ext uri="{FF2B5EF4-FFF2-40B4-BE49-F238E27FC236}">
                <a16:creationId xmlns:a16="http://schemas.microsoft.com/office/drawing/2014/main" id="{299BACA4-41BA-4EFE-8C20-A68C640A8354}"/>
              </a:ext>
            </a:extLst>
          </p:cNvPr>
          <p:cNvGrpSpPr/>
          <p:nvPr/>
        </p:nvGrpSpPr>
        <p:grpSpPr>
          <a:xfrm>
            <a:off x="1268954" y="222815"/>
            <a:ext cx="9950174" cy="228068"/>
            <a:chOff x="3" y="302483"/>
            <a:chExt cx="12191997" cy="584393"/>
          </a:xfrm>
        </p:grpSpPr>
        <p:sp>
          <p:nvSpPr>
            <p:cNvPr id="69" name="五邊形 12">
              <a:extLst>
                <a:ext uri="{FF2B5EF4-FFF2-40B4-BE49-F238E27FC236}">
                  <a16:creationId xmlns:a16="http://schemas.microsoft.com/office/drawing/2014/main" id="{86902635-A791-4E93-B2B8-9ECCF5B39552}"/>
                </a:ext>
              </a:extLst>
            </p:cNvPr>
            <p:cNvSpPr/>
            <p:nvPr/>
          </p:nvSpPr>
          <p:spPr>
            <a:xfrm>
              <a:off x="3" y="302483"/>
              <a:ext cx="2061141" cy="584393"/>
            </a:xfrm>
            <a:prstGeom prst="homePlat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kern="0" dirty="0">
                  <a:solidFill>
                    <a:prstClr val="black"/>
                  </a:solidFill>
                  <a:latin typeface="Calibri" panose="020F0502020204030204" pitchFamily="34" charset="0"/>
                </a:rPr>
                <a:t>Introduction</a:t>
              </a:r>
            </a:p>
          </p:txBody>
        </p:sp>
        <p:sp>
          <p:nvSpPr>
            <p:cNvPr id="70" name="五邊形 13">
              <a:extLst>
                <a:ext uri="{FF2B5EF4-FFF2-40B4-BE49-F238E27FC236}">
                  <a16:creationId xmlns:a16="http://schemas.microsoft.com/office/drawing/2014/main" id="{178D9E0D-D261-4ADC-BE86-ABBE2415FECF}"/>
                </a:ext>
              </a:extLst>
            </p:cNvPr>
            <p:cNvSpPr/>
            <p:nvPr/>
          </p:nvSpPr>
          <p:spPr>
            <a:xfrm>
              <a:off x="2061144" y="309426"/>
              <a:ext cx="2195548" cy="575971"/>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Literature Review</a:t>
              </a:r>
              <a:endParaRPr kumimoji="0" lang="en-US" altLang="zh-TW" sz="1200" b="1" i="0" u="none" strike="noStrike" kern="0" cap="none" spc="0" normalizeH="0" baseline="0" noProof="0" dirty="0">
                <a:ln>
                  <a:noFill/>
                </a:ln>
                <a:solidFill>
                  <a:prstClr val="black"/>
                </a:solidFill>
                <a:effectLst/>
                <a:uLnTx/>
                <a:uFillTx/>
                <a:ea typeface="微軟正黑體"/>
                <a:cs typeface="+mn-cs"/>
              </a:endParaRPr>
            </a:p>
          </p:txBody>
        </p:sp>
        <p:sp>
          <p:nvSpPr>
            <p:cNvPr id="76" name="五邊形 14">
              <a:extLst>
                <a:ext uri="{FF2B5EF4-FFF2-40B4-BE49-F238E27FC236}">
                  <a16:creationId xmlns:a16="http://schemas.microsoft.com/office/drawing/2014/main" id="{320E5E8C-B75A-4FE5-BAEA-CAF76C5F7A52}"/>
                </a:ext>
              </a:extLst>
            </p:cNvPr>
            <p:cNvSpPr/>
            <p:nvPr/>
          </p:nvSpPr>
          <p:spPr>
            <a:xfrm>
              <a:off x="4256692" y="302484"/>
              <a:ext cx="2417377" cy="559598"/>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Proposed Methods</a:t>
              </a:r>
              <a:endParaRPr kumimoji="0" lang="en-US" altLang="zh-TW" sz="1200" b="1" i="0" u="none" strike="noStrike" kern="0" cap="none" spc="0" normalizeH="0" baseline="0" noProof="0" dirty="0">
                <a:ln>
                  <a:noFill/>
                </a:ln>
                <a:solidFill>
                  <a:prstClr val="black"/>
                </a:solidFill>
                <a:effectLst/>
                <a:uLnTx/>
                <a:uFillTx/>
                <a:ea typeface="微軟正黑體"/>
                <a:cs typeface="+mn-cs"/>
              </a:endParaRPr>
            </a:p>
          </p:txBody>
        </p:sp>
        <p:sp>
          <p:nvSpPr>
            <p:cNvPr id="77" name="五邊形 16">
              <a:extLst>
                <a:ext uri="{FF2B5EF4-FFF2-40B4-BE49-F238E27FC236}">
                  <a16:creationId xmlns:a16="http://schemas.microsoft.com/office/drawing/2014/main" id="{260A291B-2249-4031-8EC1-6A39071A61EF}"/>
                </a:ext>
              </a:extLst>
            </p:cNvPr>
            <p:cNvSpPr/>
            <p:nvPr/>
          </p:nvSpPr>
          <p:spPr>
            <a:xfrm>
              <a:off x="6674068" y="302483"/>
              <a:ext cx="2606565" cy="552655"/>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Empirical</a:t>
              </a:r>
              <a:r>
                <a:rPr kumimoji="0" lang="zh-TW" altLang="en-US" sz="1200" b="1" i="0" u="none" strike="noStrike" kern="0" cap="none" spc="0" normalizeH="0" baseline="0" noProof="0" dirty="0">
                  <a:ln>
                    <a:noFill/>
                  </a:ln>
                  <a:solidFill>
                    <a:prstClr val="black"/>
                  </a:solidFill>
                  <a:effectLst/>
                  <a:uLnTx/>
                  <a:uFillTx/>
                  <a:ea typeface="新細明體" panose="02020500000000000000" pitchFamily="18" charset="-120"/>
                  <a:cs typeface="+mn-cs"/>
                </a:rPr>
                <a:t> </a:t>
              </a: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Study</a:t>
              </a:r>
            </a:p>
          </p:txBody>
        </p:sp>
        <p:sp>
          <p:nvSpPr>
            <p:cNvPr id="78" name="五邊形 17">
              <a:extLst>
                <a:ext uri="{FF2B5EF4-FFF2-40B4-BE49-F238E27FC236}">
                  <a16:creationId xmlns:a16="http://schemas.microsoft.com/office/drawing/2014/main" id="{9089FC08-A227-4CD6-B091-87D708D4DB86}"/>
                </a:ext>
              </a:extLst>
            </p:cNvPr>
            <p:cNvSpPr/>
            <p:nvPr/>
          </p:nvSpPr>
          <p:spPr>
            <a:xfrm>
              <a:off x="9280634" y="309426"/>
              <a:ext cx="2911366" cy="552655"/>
            </a:xfrm>
            <a:prstGeom prst="homePlat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TW" sz="1200" b="1" kern="0" dirty="0">
                  <a:solidFill>
                    <a:prstClr val="black"/>
                  </a:solidFill>
                  <a:latin typeface="Calibri" panose="020F0502020204030204" pitchFamily="34" charset="0"/>
                </a:rPr>
                <a:t>Conclusion</a:t>
              </a:r>
            </a:p>
          </p:txBody>
        </p:sp>
      </p:grpSp>
      <p:pic>
        <p:nvPicPr>
          <p:cNvPr id="37" name="圖片 36">
            <a:extLst>
              <a:ext uri="{FF2B5EF4-FFF2-40B4-BE49-F238E27FC236}">
                <a16:creationId xmlns:a16="http://schemas.microsoft.com/office/drawing/2014/main" id="{29C301F7-41AD-46E9-988B-4EC5DCD52938}"/>
              </a:ext>
            </a:extLst>
          </p:cNvPr>
          <p:cNvPicPr>
            <a:picLocks noChangeAspect="1"/>
          </p:cNvPicPr>
          <p:nvPr/>
        </p:nvPicPr>
        <p:blipFill>
          <a:blip r:embed="rId4"/>
          <a:stretch>
            <a:fillRect/>
          </a:stretch>
        </p:blipFill>
        <p:spPr>
          <a:xfrm>
            <a:off x="7985808" y="3494016"/>
            <a:ext cx="3606464" cy="599464"/>
          </a:xfrm>
          <a:prstGeom prst="rect">
            <a:avLst/>
          </a:prstGeom>
        </p:spPr>
      </p:pic>
      <p:pic>
        <p:nvPicPr>
          <p:cNvPr id="38" name="圖片 37">
            <a:extLst>
              <a:ext uri="{FF2B5EF4-FFF2-40B4-BE49-F238E27FC236}">
                <a16:creationId xmlns:a16="http://schemas.microsoft.com/office/drawing/2014/main" id="{2B1A0B6D-64E0-44BA-8BCE-511ABBCAED37}"/>
              </a:ext>
            </a:extLst>
          </p:cNvPr>
          <p:cNvPicPr>
            <a:picLocks noChangeAspect="1"/>
          </p:cNvPicPr>
          <p:nvPr/>
        </p:nvPicPr>
        <p:blipFill>
          <a:blip r:embed="rId5"/>
          <a:stretch>
            <a:fillRect/>
          </a:stretch>
        </p:blipFill>
        <p:spPr>
          <a:xfrm>
            <a:off x="7257845" y="4992674"/>
            <a:ext cx="3412221" cy="1233063"/>
          </a:xfrm>
          <a:prstGeom prst="rect">
            <a:avLst/>
          </a:prstGeom>
        </p:spPr>
      </p:pic>
      <p:pic>
        <p:nvPicPr>
          <p:cNvPr id="23" name="圖片 22">
            <a:extLst>
              <a:ext uri="{FF2B5EF4-FFF2-40B4-BE49-F238E27FC236}">
                <a16:creationId xmlns:a16="http://schemas.microsoft.com/office/drawing/2014/main" id="{32B7EB95-735D-41EE-9D12-905E6CF30A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86345" y="4393211"/>
            <a:ext cx="599463" cy="599463"/>
          </a:xfrm>
          <a:prstGeom prst="rect">
            <a:avLst/>
          </a:prstGeom>
        </p:spPr>
      </p:pic>
      <p:sp>
        <p:nvSpPr>
          <p:cNvPr id="25" name="矩形 24">
            <a:extLst>
              <a:ext uri="{FF2B5EF4-FFF2-40B4-BE49-F238E27FC236}">
                <a16:creationId xmlns:a16="http://schemas.microsoft.com/office/drawing/2014/main" id="{903B31EB-8C9A-4416-9178-EEDC8568759D}"/>
              </a:ext>
            </a:extLst>
          </p:cNvPr>
          <p:cNvSpPr/>
          <p:nvPr/>
        </p:nvSpPr>
        <p:spPr>
          <a:xfrm>
            <a:off x="599728" y="2276768"/>
            <a:ext cx="6108579" cy="2246769"/>
          </a:xfrm>
          <a:prstGeom prst="rect">
            <a:avLst/>
          </a:prstGeom>
        </p:spPr>
        <p:txBody>
          <a:bodyPr wrap="square">
            <a:spAutoFit/>
          </a:bodyPr>
          <a:lstStyle/>
          <a:p>
            <a:r>
              <a:rPr lang="en-US" altLang="zh-TW" sz="2000" dirty="0"/>
              <a:t>Time series is a series of data points arranged in order by time. The purpose of time series anomaly detection is to identify anomalous samples within these sequential data points that</a:t>
            </a:r>
            <a:r>
              <a:rPr lang="en-US" altLang="zh-TW" sz="2000" dirty="0">
                <a:solidFill>
                  <a:srgbClr val="374151"/>
                </a:solidFill>
                <a:latin typeface="Söhne"/>
              </a:rPr>
              <a:t> </a:t>
            </a:r>
            <a:r>
              <a:rPr lang="en-US" altLang="zh-TW" sz="2000" dirty="0">
                <a:solidFill>
                  <a:srgbClr val="0070C0"/>
                </a:solidFill>
                <a:latin typeface="Söhne"/>
              </a:rPr>
              <a:t>different from the normal patterns</a:t>
            </a:r>
            <a:endParaRPr lang="en-US" altLang="zh-TW" sz="2000" dirty="0">
              <a:solidFill>
                <a:srgbClr val="374151"/>
              </a:solidFill>
              <a:latin typeface="Söhne"/>
            </a:endParaRPr>
          </a:p>
          <a:p>
            <a:r>
              <a:rPr lang="en-US" altLang="zh-TW" sz="2000" dirty="0"/>
              <a:t>In the industrial, the series data will be collected from the machines by the sensors and monitor whether there are any unexpected data performance</a:t>
            </a:r>
          </a:p>
        </p:txBody>
      </p:sp>
      <p:pic>
        <p:nvPicPr>
          <p:cNvPr id="28" name="圖片 27">
            <a:extLst>
              <a:ext uri="{FF2B5EF4-FFF2-40B4-BE49-F238E27FC236}">
                <a16:creationId xmlns:a16="http://schemas.microsoft.com/office/drawing/2014/main" id="{64C600A4-341A-4783-A4DD-73C2284D22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55223" y="2838483"/>
            <a:ext cx="599464" cy="599464"/>
          </a:xfrm>
          <a:prstGeom prst="rect">
            <a:avLst/>
          </a:prstGeom>
        </p:spPr>
      </p:pic>
    </p:spTree>
    <p:extLst>
      <p:ext uri="{BB962C8B-B14F-4D97-AF65-F5344CB8AC3E}">
        <p14:creationId xmlns:p14="http://schemas.microsoft.com/office/powerpoint/2010/main" val="4091908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extLst>
              <a:ext uri="{FF2B5EF4-FFF2-40B4-BE49-F238E27FC236}">
                <a16:creationId xmlns:a16="http://schemas.microsoft.com/office/drawing/2014/main" id="{0EAEF7AA-7F20-4E10-8508-79B0F12F0573}"/>
              </a:ext>
            </a:extLst>
          </p:cNvPr>
          <p:cNvSpPr/>
          <p:nvPr/>
        </p:nvSpPr>
        <p:spPr>
          <a:xfrm>
            <a:off x="1823420" y="1708304"/>
            <a:ext cx="10277883" cy="2344904"/>
          </a:xfrm>
          <a:prstGeom prst="rect">
            <a:avLst/>
          </a:prstGeom>
          <a:solidFill>
            <a:srgbClr val="FFC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noProof="0" dirty="0">
              <a:ln>
                <a:noFill/>
              </a:ln>
              <a:solidFill>
                <a:srgbClr val="00A98B"/>
              </a:solidFill>
              <a:effectLst/>
              <a:uLnTx/>
              <a:uFillTx/>
              <a:latin typeface="Calibri" panose="020F0502020204030204" pitchFamily="34" charset="0"/>
              <a:ea typeface="等线" panose="02010600030101010101" pitchFamily="2" charset="-122"/>
              <a:cs typeface="Arial" panose="020B0604020202020204" pitchFamily="34" charset="0"/>
            </a:endParaRPr>
          </a:p>
        </p:txBody>
      </p:sp>
      <p:sp>
        <p:nvSpPr>
          <p:cNvPr id="50" name="矩形 49">
            <a:extLst>
              <a:ext uri="{FF2B5EF4-FFF2-40B4-BE49-F238E27FC236}">
                <a16:creationId xmlns:a16="http://schemas.microsoft.com/office/drawing/2014/main" id="{9BCB078C-9C76-4A32-853C-DC9EB8C4D7BE}"/>
              </a:ext>
            </a:extLst>
          </p:cNvPr>
          <p:cNvSpPr/>
          <p:nvPr/>
        </p:nvSpPr>
        <p:spPr>
          <a:xfrm>
            <a:off x="63143" y="1708304"/>
            <a:ext cx="1767915" cy="2344904"/>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noProof="0">
              <a:ln>
                <a:noFill/>
              </a:ln>
              <a:solidFill>
                <a:srgbClr val="00A98B"/>
              </a:solidFill>
              <a:effectLst/>
              <a:uLnTx/>
              <a:uFillTx/>
              <a:latin typeface="Calibri" panose="020F0502020204030204" pitchFamily="34" charset="0"/>
              <a:ea typeface="等线" panose="02010600030101010101" pitchFamily="2" charset="-122"/>
              <a:cs typeface="Arial" panose="020B0604020202020204" pitchFamily="34" charset="0"/>
            </a:endParaRPr>
          </a:p>
        </p:txBody>
      </p:sp>
      <p:sp>
        <p:nvSpPr>
          <p:cNvPr id="47" name="矩形 46">
            <a:extLst>
              <a:ext uri="{FF2B5EF4-FFF2-40B4-BE49-F238E27FC236}">
                <a16:creationId xmlns:a16="http://schemas.microsoft.com/office/drawing/2014/main" id="{410F33F3-7860-4976-AB5F-9C3DEAE983FF}"/>
              </a:ext>
            </a:extLst>
          </p:cNvPr>
          <p:cNvSpPr/>
          <p:nvPr/>
        </p:nvSpPr>
        <p:spPr>
          <a:xfrm>
            <a:off x="1825626" y="4203001"/>
            <a:ext cx="10277883" cy="1206711"/>
          </a:xfrm>
          <a:prstGeom prst="rect">
            <a:avLst/>
          </a:prstGeom>
          <a:solidFill>
            <a:srgbClr val="F3952D">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A98B"/>
              </a:solidFill>
              <a:latin typeface="Calibri" panose="020F0502020204030204" pitchFamily="34" charset="0"/>
              <a:ea typeface="等线" panose="02010600030101010101" pitchFamily="2" charset="-122"/>
              <a:cs typeface="Arial" panose="020B0604020202020204" pitchFamily="34" charset="0"/>
            </a:endParaRPr>
          </a:p>
        </p:txBody>
      </p:sp>
      <p:sp>
        <p:nvSpPr>
          <p:cNvPr id="48" name="矩形 47">
            <a:extLst>
              <a:ext uri="{FF2B5EF4-FFF2-40B4-BE49-F238E27FC236}">
                <a16:creationId xmlns:a16="http://schemas.microsoft.com/office/drawing/2014/main" id="{C2020DA8-CE9D-4DA5-8871-B56B384D0EAB}"/>
              </a:ext>
            </a:extLst>
          </p:cNvPr>
          <p:cNvSpPr/>
          <p:nvPr/>
        </p:nvSpPr>
        <p:spPr>
          <a:xfrm>
            <a:off x="65349" y="4204603"/>
            <a:ext cx="1767915" cy="1197161"/>
          </a:xfrm>
          <a:prstGeom prst="rect">
            <a:avLst/>
          </a:prstGeom>
          <a:solidFill>
            <a:srgbClr val="F3952D">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A98B"/>
              </a:solidFill>
              <a:latin typeface="Calibri" panose="020F0502020204030204" pitchFamily="34" charset="0"/>
              <a:ea typeface="等线" panose="02010600030101010101" pitchFamily="2" charset="-122"/>
              <a:cs typeface="Arial" panose="020B0604020202020204" pitchFamily="34" charset="0"/>
            </a:endParaRPr>
          </a:p>
        </p:txBody>
      </p:sp>
      <p:sp>
        <p:nvSpPr>
          <p:cNvPr id="7" name="矩形 6">
            <a:extLst>
              <a:ext uri="{FF2B5EF4-FFF2-40B4-BE49-F238E27FC236}">
                <a16:creationId xmlns:a16="http://schemas.microsoft.com/office/drawing/2014/main" id="{A8B9E55E-EDDD-4384-A985-309F6F1505D3}"/>
              </a:ext>
            </a:extLst>
          </p:cNvPr>
          <p:cNvSpPr/>
          <p:nvPr/>
        </p:nvSpPr>
        <p:spPr>
          <a:xfrm>
            <a:off x="1976788" y="1858097"/>
            <a:ext cx="10566723" cy="369332"/>
          </a:xfrm>
          <a:prstGeom prst="rect">
            <a:avLst/>
          </a:prstGeom>
        </p:spPr>
        <p:txBody>
          <a:bodyPr wrap="square">
            <a:spAutoFit/>
          </a:bodyPr>
          <a:lstStyle/>
          <a:p>
            <a:pPr marL="285750" indent="-285750">
              <a:buFont typeface="Arial" panose="020B0604020202020204" pitchFamily="34" charset="0"/>
              <a:buChar char="•"/>
            </a:pPr>
            <a:r>
              <a:rPr lang="en-US" altLang="zh-TW" dirty="0"/>
              <a:t>Abnormal samples are rare and the cost of collecting abnormality is expensive</a:t>
            </a:r>
            <a:endParaRPr lang="zh-TW" altLang="en-US" dirty="0"/>
          </a:p>
        </p:txBody>
      </p:sp>
      <p:pic>
        <p:nvPicPr>
          <p:cNvPr id="2" name="圖片 1">
            <a:extLst>
              <a:ext uri="{FF2B5EF4-FFF2-40B4-BE49-F238E27FC236}">
                <a16:creationId xmlns:a16="http://schemas.microsoft.com/office/drawing/2014/main" id="{30C01741-E88C-43C0-895E-247E1D3E7CD9}"/>
              </a:ext>
            </a:extLst>
          </p:cNvPr>
          <p:cNvPicPr>
            <a:picLocks noChangeAspect="1"/>
          </p:cNvPicPr>
          <p:nvPr/>
        </p:nvPicPr>
        <p:blipFill>
          <a:blip r:embed="rId3"/>
          <a:stretch>
            <a:fillRect/>
          </a:stretch>
        </p:blipFill>
        <p:spPr>
          <a:xfrm>
            <a:off x="3047177" y="2553165"/>
            <a:ext cx="6385031" cy="920488"/>
          </a:xfrm>
          <a:prstGeom prst="rect">
            <a:avLst/>
          </a:prstGeom>
        </p:spPr>
      </p:pic>
      <p:sp>
        <p:nvSpPr>
          <p:cNvPr id="39" name="矩形 38">
            <a:extLst>
              <a:ext uri="{FF2B5EF4-FFF2-40B4-BE49-F238E27FC236}">
                <a16:creationId xmlns:a16="http://schemas.microsoft.com/office/drawing/2014/main" id="{12657594-F775-4ED0-B798-FB9957DEA83E}"/>
              </a:ext>
            </a:extLst>
          </p:cNvPr>
          <p:cNvSpPr/>
          <p:nvPr/>
        </p:nvSpPr>
        <p:spPr>
          <a:xfrm>
            <a:off x="1833264" y="5565055"/>
            <a:ext cx="10268039" cy="1004188"/>
          </a:xfrm>
          <a:prstGeom prst="rect">
            <a:avLst/>
          </a:prstGeom>
          <a:solidFill>
            <a:srgbClr val="66A7B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noProof="0">
              <a:ln>
                <a:noFill/>
              </a:ln>
              <a:solidFill>
                <a:srgbClr val="00A98B"/>
              </a:solidFill>
              <a:effectLst/>
              <a:uLnTx/>
              <a:uFillTx/>
              <a:latin typeface="Calibri" panose="020F0502020204030204" pitchFamily="34" charset="0"/>
              <a:ea typeface="等线" panose="02010600030101010101" pitchFamily="2" charset="-122"/>
              <a:cs typeface="Arial" panose="020B0604020202020204" pitchFamily="34" charset="0"/>
            </a:endParaRPr>
          </a:p>
        </p:txBody>
      </p:sp>
      <p:sp>
        <p:nvSpPr>
          <p:cNvPr id="11" name="矩形 10">
            <a:extLst>
              <a:ext uri="{FF2B5EF4-FFF2-40B4-BE49-F238E27FC236}">
                <a16:creationId xmlns:a16="http://schemas.microsoft.com/office/drawing/2014/main" id="{4F9A06BE-19CE-444B-B782-904C98DDB0BF}"/>
              </a:ext>
            </a:extLst>
          </p:cNvPr>
          <p:cNvSpPr/>
          <p:nvPr/>
        </p:nvSpPr>
        <p:spPr>
          <a:xfrm>
            <a:off x="1979301" y="4305092"/>
            <a:ext cx="10430158" cy="369332"/>
          </a:xfrm>
          <a:prstGeom prst="rect">
            <a:avLst/>
          </a:prstGeom>
        </p:spPr>
        <p:txBody>
          <a:bodyPr wrap="square">
            <a:spAutoFit/>
          </a:bodyPr>
          <a:lstStyle/>
          <a:p>
            <a:pPr marL="285750" indent="-285750">
              <a:buFont typeface="Arial" panose="020B0604020202020204" pitchFamily="34" charset="0"/>
              <a:buChar char="•"/>
            </a:pPr>
            <a:r>
              <a:rPr lang="en-US" altLang="zh-TW" dirty="0"/>
              <a:t>Labeled abnormal samples are rare or simply do not exist</a:t>
            </a:r>
            <a:endParaRPr lang="zh-TW" altLang="en-US" dirty="0"/>
          </a:p>
        </p:txBody>
      </p:sp>
      <p:sp>
        <p:nvSpPr>
          <p:cNvPr id="45" name="矩形 44">
            <a:extLst>
              <a:ext uri="{FF2B5EF4-FFF2-40B4-BE49-F238E27FC236}">
                <a16:creationId xmlns:a16="http://schemas.microsoft.com/office/drawing/2014/main" id="{ABC038B3-A848-465E-9CD9-C605BF61EE21}"/>
              </a:ext>
            </a:extLst>
          </p:cNvPr>
          <p:cNvSpPr/>
          <p:nvPr/>
        </p:nvSpPr>
        <p:spPr>
          <a:xfrm>
            <a:off x="90696" y="5565054"/>
            <a:ext cx="1734930" cy="996241"/>
          </a:xfrm>
          <a:prstGeom prst="rect">
            <a:avLst/>
          </a:prstGeom>
          <a:solidFill>
            <a:srgbClr val="66A7B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noProof="0">
              <a:ln>
                <a:noFill/>
              </a:ln>
              <a:solidFill>
                <a:srgbClr val="00A98B"/>
              </a:solidFill>
              <a:effectLst/>
              <a:uLnTx/>
              <a:uFillTx/>
              <a:latin typeface="Calibri" panose="020F0502020204030204" pitchFamily="34" charset="0"/>
              <a:ea typeface="等线" panose="02010600030101010101" pitchFamily="2" charset="-122"/>
              <a:cs typeface="Arial" panose="020B0604020202020204" pitchFamily="34" charset="0"/>
            </a:endParaRPr>
          </a:p>
        </p:txBody>
      </p:sp>
      <p:pic>
        <p:nvPicPr>
          <p:cNvPr id="31" name="Picture 2" descr="「台北科技大學」的圖片搜尋結果">
            <a:extLst>
              <a:ext uri="{FF2B5EF4-FFF2-40B4-BE49-F238E27FC236}">
                <a16:creationId xmlns:a16="http://schemas.microsoft.com/office/drawing/2014/main" id="{274AB014-818B-4D1F-8BF1-E1341CDD332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224490" y="74790"/>
            <a:ext cx="976954" cy="574724"/>
          </a:xfrm>
          <a:prstGeom prst="rect">
            <a:avLst/>
          </a:prstGeom>
          <a:noFill/>
          <a:extLst>
            <a:ext uri="{909E8E84-426E-40DD-AFC4-6F175D3DCCD1}">
              <a14:hiddenFill xmlns:a14="http://schemas.microsoft.com/office/drawing/2010/main">
                <a:solidFill>
                  <a:srgbClr val="FFFFFF"/>
                </a:solidFill>
              </a14:hiddenFill>
            </a:ext>
          </a:extLst>
        </p:spPr>
      </p:pic>
      <p:sp>
        <p:nvSpPr>
          <p:cNvPr id="4" name="標題 1">
            <a:extLst>
              <a:ext uri="{FF2B5EF4-FFF2-40B4-BE49-F238E27FC236}">
                <a16:creationId xmlns:a16="http://schemas.microsoft.com/office/drawing/2014/main" id="{C19F8C88-0794-A047-896E-500BA994C820}"/>
              </a:ext>
            </a:extLst>
          </p:cNvPr>
          <p:cNvSpPr txBox="1">
            <a:spLocks/>
          </p:cNvSpPr>
          <p:nvPr/>
        </p:nvSpPr>
        <p:spPr>
          <a:xfrm>
            <a:off x="791846" y="741678"/>
            <a:ext cx="6280732" cy="7913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kumimoji="1" lang="en-US" altLang="zh-TW" sz="2400" b="1">
                <a:latin typeface="Calibri" panose="020F0502020204030204" pitchFamily="34" charset="0"/>
                <a:ea typeface="微軟正黑體" panose="020B0604030504040204" pitchFamily="34" charset="-120"/>
              </a:rPr>
              <a:t>Motivation</a:t>
            </a:r>
            <a:r>
              <a:rPr kumimoji="1" lang="zh-TW" altLang="en-US" sz="2400" b="1">
                <a:latin typeface="Calibri" panose="020F0502020204030204" pitchFamily="34" charset="0"/>
                <a:ea typeface="微軟正黑體" panose="020B0604030504040204" pitchFamily="34" charset="-120"/>
              </a:rPr>
              <a:t> </a:t>
            </a:r>
            <a:r>
              <a:rPr kumimoji="1" lang="en-US" altLang="zh-TW" sz="2400" b="1">
                <a:latin typeface="Calibri" panose="020F0502020204030204" pitchFamily="34" charset="0"/>
                <a:ea typeface="微軟正黑體" panose="020B0604030504040204" pitchFamily="34" charset="-120"/>
              </a:rPr>
              <a:t>&amp;</a:t>
            </a:r>
            <a:r>
              <a:rPr kumimoji="1" lang="zh-TW" altLang="en-US" sz="2400" b="1">
                <a:latin typeface="Calibri" panose="020F0502020204030204" pitchFamily="34" charset="0"/>
                <a:ea typeface="微軟正黑體" panose="020B0604030504040204" pitchFamily="34" charset="-120"/>
              </a:rPr>
              <a:t> </a:t>
            </a:r>
            <a:r>
              <a:rPr kumimoji="1" lang="en-US" altLang="zh-TW" sz="2400" b="1">
                <a:latin typeface="Calibri" panose="020F0502020204030204" pitchFamily="34" charset="0"/>
                <a:ea typeface="微軟正黑體" panose="020B0604030504040204" pitchFamily="34" charset="-120"/>
                <a:cs typeface="Georgia" charset="0"/>
              </a:rPr>
              <a:t>Research aims</a:t>
            </a:r>
            <a:endParaRPr kumimoji="1" lang="zh-TW" altLang="en-US" sz="2400" b="1" dirty="0">
              <a:latin typeface="Calibri" panose="020F0502020204030204" pitchFamily="34" charset="0"/>
              <a:ea typeface="微軟正黑體" panose="020B0604030504040204" pitchFamily="34" charset="-120"/>
              <a:cs typeface="Georgia" charset="0"/>
            </a:endParaRPr>
          </a:p>
        </p:txBody>
      </p:sp>
      <p:sp>
        <p:nvSpPr>
          <p:cNvPr id="15" name="文字方塊 23">
            <a:extLst>
              <a:ext uri="{FF2B5EF4-FFF2-40B4-BE49-F238E27FC236}">
                <a16:creationId xmlns:a16="http://schemas.microsoft.com/office/drawing/2014/main" id="{A1D7A705-D5FB-4641-9AC5-654FD2BF9269}"/>
              </a:ext>
            </a:extLst>
          </p:cNvPr>
          <p:cNvSpPr txBox="1"/>
          <p:nvPr/>
        </p:nvSpPr>
        <p:spPr>
          <a:xfrm>
            <a:off x="11509523" y="6403983"/>
            <a:ext cx="1785009" cy="3481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sz="1600" b="0" i="0" u="none" strike="noStrike" kern="1200" cap="none" spc="0" normalizeH="0" noProof="0" dirty="0">
                <a:ln>
                  <a:noFill/>
                </a:ln>
                <a:solidFill>
                  <a:prstClr val="white">
                    <a:lumMod val="50000"/>
                  </a:prstClr>
                </a:solidFill>
                <a:effectLst/>
                <a:uLnTx/>
                <a:uFillTx/>
                <a:latin typeface="Calibri" panose="020F0502020204030204" pitchFamily="34" charset="0"/>
                <a:ea typeface="Georgia" charset="0"/>
                <a:cs typeface="Georgia" charset="0"/>
              </a:rPr>
              <a:t>  </a:t>
            </a:r>
            <a:fld id="{F47305D8-19BE-4B41-A40E-DA88AD89A501}" type="slidenum">
              <a:rPr kumimoji="1" lang="en-US" altLang="zh-TW" sz="1600" b="0" i="0" u="none" strike="noStrike" kern="1200" cap="none" spc="0" normalizeH="0" noProof="0" smtClean="0">
                <a:ln>
                  <a:noFill/>
                </a:ln>
                <a:solidFill>
                  <a:prstClr val="white">
                    <a:lumMod val="50000"/>
                  </a:prstClr>
                </a:solidFill>
                <a:effectLst/>
                <a:uLnTx/>
                <a:uFillTx/>
                <a:latin typeface="Calibri" panose="020F0502020204030204" pitchFamily="34" charset="0"/>
                <a:ea typeface="Georgia" charset="0"/>
                <a:cs typeface="Georgia" charset="0"/>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1" lang="zh-TW" altLang="en-US" sz="1600" b="0" i="0" u="none" strike="noStrike" kern="1200" cap="none" spc="0" normalizeH="0" noProof="0" dirty="0">
              <a:ln>
                <a:noFill/>
              </a:ln>
              <a:solidFill>
                <a:prstClr val="white">
                  <a:lumMod val="50000"/>
                </a:prstClr>
              </a:solidFill>
              <a:effectLst/>
              <a:uLnTx/>
              <a:uFillTx/>
              <a:latin typeface="Calibri" panose="020F0502020204030204" pitchFamily="34" charset="0"/>
              <a:ea typeface="Georgia" charset="0"/>
              <a:cs typeface="Georgia" charset="0"/>
            </a:endParaRPr>
          </a:p>
        </p:txBody>
      </p:sp>
      <p:sp>
        <p:nvSpPr>
          <p:cNvPr id="16" name="矩形 15">
            <a:extLst>
              <a:ext uri="{FF2B5EF4-FFF2-40B4-BE49-F238E27FC236}">
                <a16:creationId xmlns:a16="http://schemas.microsoft.com/office/drawing/2014/main" id="{C3FD6657-B210-43A6-9A6E-4E417C6D0591}"/>
              </a:ext>
            </a:extLst>
          </p:cNvPr>
          <p:cNvSpPr/>
          <p:nvPr/>
        </p:nvSpPr>
        <p:spPr>
          <a:xfrm>
            <a:off x="443659" y="759685"/>
            <a:ext cx="207264" cy="791302"/>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noProof="0">
              <a:ln>
                <a:noFill/>
              </a:ln>
              <a:solidFill>
                <a:srgbClr val="00A98B"/>
              </a:solidFill>
              <a:effectLst/>
              <a:uLnTx/>
              <a:uFillTx/>
              <a:latin typeface="Calibri" panose="020F0502020204030204" pitchFamily="34" charset="0"/>
              <a:ea typeface="等线" panose="02010600030101010101" pitchFamily="2" charset="-122"/>
              <a:cs typeface="Arial" panose="020B0604020202020204" pitchFamily="34" charset="0"/>
            </a:endParaRPr>
          </a:p>
        </p:txBody>
      </p:sp>
      <p:cxnSp>
        <p:nvCxnSpPr>
          <p:cNvPr id="17" name="直接连接符 26">
            <a:extLst>
              <a:ext uri="{FF2B5EF4-FFF2-40B4-BE49-F238E27FC236}">
                <a16:creationId xmlns:a16="http://schemas.microsoft.com/office/drawing/2014/main" id="{F879E975-CAF5-4721-88E2-7C6C6F727334}"/>
              </a:ext>
            </a:extLst>
          </p:cNvPr>
          <p:cNvCxnSpPr/>
          <p:nvPr/>
        </p:nvCxnSpPr>
        <p:spPr>
          <a:xfrm>
            <a:off x="736267" y="759685"/>
            <a:ext cx="0" cy="79130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540C1E89-33E6-4395-93E5-2C8F141FF804}"/>
              </a:ext>
            </a:extLst>
          </p:cNvPr>
          <p:cNvSpPr/>
          <p:nvPr/>
        </p:nvSpPr>
        <p:spPr>
          <a:xfrm>
            <a:off x="428776" y="772652"/>
            <a:ext cx="207264" cy="791302"/>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noProof="0">
              <a:ln>
                <a:noFill/>
              </a:ln>
              <a:solidFill>
                <a:srgbClr val="00A98B"/>
              </a:solidFill>
              <a:effectLst/>
              <a:uLnTx/>
              <a:uFillTx/>
              <a:latin typeface="Calibri" panose="020F0502020204030204" pitchFamily="34" charset="0"/>
              <a:ea typeface="等线" panose="02010600030101010101" pitchFamily="2" charset="-122"/>
              <a:cs typeface="Arial" panose="020B0604020202020204" pitchFamily="34" charset="0"/>
            </a:endParaRPr>
          </a:p>
        </p:txBody>
      </p:sp>
      <p:cxnSp>
        <p:nvCxnSpPr>
          <p:cNvPr id="22" name="直接连接符 26">
            <a:extLst>
              <a:ext uri="{FF2B5EF4-FFF2-40B4-BE49-F238E27FC236}">
                <a16:creationId xmlns:a16="http://schemas.microsoft.com/office/drawing/2014/main" id="{37748DF9-C7C0-412A-9EED-53937304501A}"/>
              </a:ext>
            </a:extLst>
          </p:cNvPr>
          <p:cNvCxnSpPr/>
          <p:nvPr/>
        </p:nvCxnSpPr>
        <p:spPr>
          <a:xfrm>
            <a:off x="721384" y="772652"/>
            <a:ext cx="0" cy="79130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28" name="群組 27">
            <a:extLst>
              <a:ext uri="{FF2B5EF4-FFF2-40B4-BE49-F238E27FC236}">
                <a16:creationId xmlns:a16="http://schemas.microsoft.com/office/drawing/2014/main" id="{2AA86405-2545-4A64-ADA3-EDD80C54D2B8}"/>
              </a:ext>
            </a:extLst>
          </p:cNvPr>
          <p:cNvGrpSpPr/>
          <p:nvPr/>
        </p:nvGrpSpPr>
        <p:grpSpPr>
          <a:xfrm>
            <a:off x="1268954" y="222815"/>
            <a:ext cx="9950174" cy="228068"/>
            <a:chOff x="3" y="302483"/>
            <a:chExt cx="12191997" cy="584393"/>
          </a:xfrm>
        </p:grpSpPr>
        <p:sp>
          <p:nvSpPr>
            <p:cNvPr id="29" name="五邊形 12">
              <a:extLst>
                <a:ext uri="{FF2B5EF4-FFF2-40B4-BE49-F238E27FC236}">
                  <a16:creationId xmlns:a16="http://schemas.microsoft.com/office/drawing/2014/main" id="{C5DD88DE-1FF3-498F-BAFD-85169D7A05E8}"/>
                </a:ext>
              </a:extLst>
            </p:cNvPr>
            <p:cNvSpPr/>
            <p:nvPr/>
          </p:nvSpPr>
          <p:spPr>
            <a:xfrm>
              <a:off x="3" y="302483"/>
              <a:ext cx="2061141" cy="584393"/>
            </a:xfrm>
            <a:prstGeom prst="homePlat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kern="0" dirty="0">
                  <a:solidFill>
                    <a:prstClr val="black"/>
                  </a:solidFill>
                  <a:latin typeface="Calibri" panose="020F0502020204030204" pitchFamily="34" charset="0"/>
                </a:rPr>
                <a:t>Introduction</a:t>
              </a:r>
            </a:p>
          </p:txBody>
        </p:sp>
        <p:sp>
          <p:nvSpPr>
            <p:cNvPr id="30" name="五邊形 13">
              <a:extLst>
                <a:ext uri="{FF2B5EF4-FFF2-40B4-BE49-F238E27FC236}">
                  <a16:creationId xmlns:a16="http://schemas.microsoft.com/office/drawing/2014/main" id="{BC205ED5-A5C6-44EE-BFF6-4A28AF84C064}"/>
                </a:ext>
              </a:extLst>
            </p:cNvPr>
            <p:cNvSpPr/>
            <p:nvPr/>
          </p:nvSpPr>
          <p:spPr>
            <a:xfrm>
              <a:off x="2061144" y="309426"/>
              <a:ext cx="2195548" cy="575971"/>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Literature Review</a:t>
              </a:r>
              <a:endParaRPr kumimoji="0" lang="en-US" altLang="zh-TW" sz="1200" b="1" i="0" u="none" strike="noStrike" kern="0" cap="none" spc="0" normalizeH="0" baseline="0" noProof="0" dirty="0">
                <a:ln>
                  <a:noFill/>
                </a:ln>
                <a:solidFill>
                  <a:prstClr val="black"/>
                </a:solidFill>
                <a:effectLst/>
                <a:uLnTx/>
                <a:uFillTx/>
                <a:ea typeface="微軟正黑體"/>
                <a:cs typeface="+mn-cs"/>
              </a:endParaRPr>
            </a:p>
          </p:txBody>
        </p:sp>
        <p:sp>
          <p:nvSpPr>
            <p:cNvPr id="32" name="五邊形 14">
              <a:extLst>
                <a:ext uri="{FF2B5EF4-FFF2-40B4-BE49-F238E27FC236}">
                  <a16:creationId xmlns:a16="http://schemas.microsoft.com/office/drawing/2014/main" id="{0CA62CCA-4895-4A91-B152-74E29EFDE4EE}"/>
                </a:ext>
              </a:extLst>
            </p:cNvPr>
            <p:cNvSpPr/>
            <p:nvPr/>
          </p:nvSpPr>
          <p:spPr>
            <a:xfrm>
              <a:off x="4256692" y="302484"/>
              <a:ext cx="2417377" cy="559598"/>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Proposed Methods</a:t>
              </a:r>
              <a:endParaRPr kumimoji="0" lang="en-US" altLang="zh-TW" sz="1200" b="1" i="0" u="none" strike="noStrike" kern="0" cap="none" spc="0" normalizeH="0" baseline="0" noProof="0" dirty="0">
                <a:ln>
                  <a:noFill/>
                </a:ln>
                <a:solidFill>
                  <a:prstClr val="black"/>
                </a:solidFill>
                <a:effectLst/>
                <a:uLnTx/>
                <a:uFillTx/>
                <a:ea typeface="微軟正黑體"/>
                <a:cs typeface="+mn-cs"/>
              </a:endParaRPr>
            </a:p>
          </p:txBody>
        </p:sp>
        <p:sp>
          <p:nvSpPr>
            <p:cNvPr id="33" name="五邊形 16">
              <a:extLst>
                <a:ext uri="{FF2B5EF4-FFF2-40B4-BE49-F238E27FC236}">
                  <a16:creationId xmlns:a16="http://schemas.microsoft.com/office/drawing/2014/main" id="{B56865DF-E7B6-4B11-B911-9D4E0BCABD7E}"/>
                </a:ext>
              </a:extLst>
            </p:cNvPr>
            <p:cNvSpPr/>
            <p:nvPr/>
          </p:nvSpPr>
          <p:spPr>
            <a:xfrm>
              <a:off x="6674068" y="302483"/>
              <a:ext cx="2606565" cy="552655"/>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Empirical</a:t>
              </a:r>
              <a:r>
                <a:rPr kumimoji="0" lang="zh-TW" altLang="en-US" sz="1200" b="1" i="0" u="none" strike="noStrike" kern="0" cap="none" spc="0" normalizeH="0" baseline="0" noProof="0" dirty="0">
                  <a:ln>
                    <a:noFill/>
                  </a:ln>
                  <a:solidFill>
                    <a:prstClr val="black"/>
                  </a:solidFill>
                  <a:effectLst/>
                  <a:uLnTx/>
                  <a:uFillTx/>
                  <a:ea typeface="新細明體" panose="02020500000000000000" pitchFamily="18" charset="-120"/>
                  <a:cs typeface="+mn-cs"/>
                </a:rPr>
                <a:t> </a:t>
              </a: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Study</a:t>
              </a:r>
            </a:p>
          </p:txBody>
        </p:sp>
        <p:sp>
          <p:nvSpPr>
            <p:cNvPr id="34" name="五邊形 17">
              <a:extLst>
                <a:ext uri="{FF2B5EF4-FFF2-40B4-BE49-F238E27FC236}">
                  <a16:creationId xmlns:a16="http://schemas.microsoft.com/office/drawing/2014/main" id="{96F87888-9F17-459A-A5A8-D83675EC0020}"/>
                </a:ext>
              </a:extLst>
            </p:cNvPr>
            <p:cNvSpPr/>
            <p:nvPr/>
          </p:nvSpPr>
          <p:spPr>
            <a:xfrm>
              <a:off x="9280634" y="309426"/>
              <a:ext cx="2911366" cy="552655"/>
            </a:xfrm>
            <a:prstGeom prst="homePlat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TW" sz="1200" b="1" kern="0" dirty="0">
                  <a:solidFill>
                    <a:prstClr val="black"/>
                  </a:solidFill>
                  <a:latin typeface="Calibri" panose="020F0502020204030204" pitchFamily="34" charset="0"/>
                </a:rPr>
                <a:t>Conclusion</a:t>
              </a:r>
            </a:p>
          </p:txBody>
        </p:sp>
      </p:grpSp>
      <p:sp>
        <p:nvSpPr>
          <p:cNvPr id="42" name="文字方塊 41">
            <a:extLst>
              <a:ext uri="{FF2B5EF4-FFF2-40B4-BE49-F238E27FC236}">
                <a16:creationId xmlns:a16="http://schemas.microsoft.com/office/drawing/2014/main" id="{EB00F50E-25F7-4675-B43B-722E1A41A19F}"/>
              </a:ext>
            </a:extLst>
          </p:cNvPr>
          <p:cNvSpPr txBox="1"/>
          <p:nvPr/>
        </p:nvSpPr>
        <p:spPr>
          <a:xfrm>
            <a:off x="1862935" y="5732753"/>
            <a:ext cx="8577951" cy="369332"/>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solidFill>
                  <a:prstClr val="black"/>
                </a:solidFill>
                <a:ea typeface="微軟正黑體"/>
              </a:rPr>
              <a:t>An</a:t>
            </a:r>
            <a:r>
              <a:rPr lang="zh-TW" altLang="en-US" dirty="0">
                <a:solidFill>
                  <a:prstClr val="black"/>
                </a:solidFill>
                <a:ea typeface="微軟正黑體"/>
              </a:rPr>
              <a:t> </a:t>
            </a:r>
            <a:r>
              <a:rPr lang="en-US" altLang="zh-TW" dirty="0">
                <a:solidFill>
                  <a:prstClr val="black"/>
                </a:solidFill>
                <a:ea typeface="微軟正黑體"/>
              </a:rPr>
              <a:t>unsupervised framework which can detect different type of time series abnormal</a:t>
            </a:r>
          </a:p>
        </p:txBody>
      </p:sp>
      <p:sp>
        <p:nvSpPr>
          <p:cNvPr id="44" name="標題 1">
            <a:extLst>
              <a:ext uri="{FF2B5EF4-FFF2-40B4-BE49-F238E27FC236}">
                <a16:creationId xmlns:a16="http://schemas.microsoft.com/office/drawing/2014/main" id="{1599B832-3EE5-489A-97BA-CF95DDB6C68D}"/>
              </a:ext>
            </a:extLst>
          </p:cNvPr>
          <p:cNvSpPr txBox="1">
            <a:spLocks/>
          </p:cNvSpPr>
          <p:nvPr/>
        </p:nvSpPr>
        <p:spPr>
          <a:xfrm>
            <a:off x="312980" y="4545772"/>
            <a:ext cx="1441996" cy="5192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en-US" altLang="zh-TW" sz="2000" b="1" i="0" u="none" strike="noStrike" kern="1200" cap="none" spc="0" normalizeH="0" noProof="0" dirty="0">
                <a:ln>
                  <a:noFill/>
                </a:ln>
                <a:effectLst/>
                <a:uLnTx/>
                <a:uFillTx/>
                <a:latin typeface="Calibri" panose="020F0502020204030204" pitchFamily="34" charset="0"/>
                <a:ea typeface="微軟正黑體" panose="020B0604030504040204" pitchFamily="34" charset="-120"/>
                <a:cs typeface="Georgia" charset="0"/>
              </a:rPr>
              <a:t>Challenge</a:t>
            </a:r>
            <a:endParaRPr kumimoji="1" lang="zh-TW" altLang="en-US" sz="2000" b="1" i="0" u="none" strike="noStrike" kern="1200" cap="none" spc="0" normalizeH="0" noProof="0" dirty="0">
              <a:ln>
                <a:noFill/>
              </a:ln>
              <a:effectLst/>
              <a:uLnTx/>
              <a:uFillTx/>
              <a:latin typeface="Calibri" panose="020F0502020204030204" pitchFamily="34" charset="0"/>
              <a:ea typeface="微軟正黑體" panose="020B0604030504040204" pitchFamily="34" charset="-120"/>
              <a:cs typeface="Georgia" charset="0"/>
            </a:endParaRPr>
          </a:p>
        </p:txBody>
      </p:sp>
      <p:sp>
        <p:nvSpPr>
          <p:cNvPr id="43" name="標題 1">
            <a:extLst>
              <a:ext uri="{FF2B5EF4-FFF2-40B4-BE49-F238E27FC236}">
                <a16:creationId xmlns:a16="http://schemas.microsoft.com/office/drawing/2014/main" id="{580920DE-933A-4AA4-92DD-834060C472ED}"/>
              </a:ext>
            </a:extLst>
          </p:cNvPr>
          <p:cNvSpPr txBox="1">
            <a:spLocks/>
          </p:cNvSpPr>
          <p:nvPr/>
        </p:nvSpPr>
        <p:spPr>
          <a:xfrm>
            <a:off x="134125" y="5788756"/>
            <a:ext cx="1842663" cy="5192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en-US" altLang="zh-TW" sz="2000" b="1" i="0" u="none" strike="noStrike" kern="1200" cap="none" spc="0" normalizeH="0" noProof="0" dirty="0">
                <a:ln>
                  <a:noFill/>
                </a:ln>
                <a:effectLst/>
                <a:uLnTx/>
                <a:uFillTx/>
                <a:latin typeface="Calibri" panose="020F0502020204030204" pitchFamily="34" charset="0"/>
                <a:ea typeface="微軟正黑體" panose="020B0604030504040204" pitchFamily="34" charset="-120"/>
                <a:cs typeface="Georgia" charset="0"/>
              </a:rPr>
              <a:t>Research aims</a:t>
            </a:r>
            <a:endParaRPr kumimoji="1" lang="zh-TW" altLang="en-US" sz="2000" b="1" i="0" u="none" strike="noStrike" kern="1200" cap="none" spc="0" normalizeH="0" noProof="0" dirty="0">
              <a:ln>
                <a:noFill/>
              </a:ln>
              <a:effectLst/>
              <a:uLnTx/>
              <a:uFillTx/>
              <a:latin typeface="Calibri" panose="020F0502020204030204" pitchFamily="34" charset="0"/>
              <a:ea typeface="微軟正黑體" panose="020B0604030504040204" pitchFamily="34" charset="-120"/>
              <a:cs typeface="Georgia" charset="0"/>
            </a:endParaRPr>
          </a:p>
        </p:txBody>
      </p:sp>
      <p:sp>
        <p:nvSpPr>
          <p:cNvPr id="46" name="標題 1">
            <a:extLst>
              <a:ext uri="{FF2B5EF4-FFF2-40B4-BE49-F238E27FC236}">
                <a16:creationId xmlns:a16="http://schemas.microsoft.com/office/drawing/2014/main" id="{C654A638-5858-41CB-90C8-05375540DCA4}"/>
              </a:ext>
            </a:extLst>
          </p:cNvPr>
          <p:cNvSpPr txBox="1">
            <a:spLocks/>
          </p:cNvSpPr>
          <p:nvPr/>
        </p:nvSpPr>
        <p:spPr>
          <a:xfrm>
            <a:off x="393450" y="2726830"/>
            <a:ext cx="1141130" cy="5192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en-US" altLang="zh-TW" sz="2000" b="1" i="0" u="none" strike="noStrike" kern="1200" cap="none" spc="0" normalizeH="0" noProof="0" dirty="0">
                <a:ln>
                  <a:noFill/>
                </a:ln>
                <a:effectLst/>
                <a:uLnTx/>
                <a:uFillTx/>
                <a:latin typeface="Calibri" panose="020F0502020204030204" pitchFamily="34" charset="0"/>
                <a:ea typeface="微軟正黑體" panose="020B0604030504040204" pitchFamily="34" charset="-120"/>
                <a:cs typeface="Georgia" charset="0"/>
              </a:rPr>
              <a:t>Situation</a:t>
            </a:r>
            <a:endParaRPr kumimoji="1" lang="zh-TW" altLang="en-US" sz="2000" b="1" i="0" u="none" strike="noStrike" kern="1200" cap="none" spc="0" normalizeH="0" noProof="0" dirty="0">
              <a:ln>
                <a:noFill/>
              </a:ln>
              <a:effectLst/>
              <a:uLnTx/>
              <a:uFillTx/>
              <a:latin typeface="Calibri" panose="020F0502020204030204" pitchFamily="34" charset="0"/>
              <a:ea typeface="微軟正黑體" panose="020B0604030504040204" pitchFamily="34" charset="-120"/>
              <a:cs typeface="Georgia" charset="0"/>
            </a:endParaRPr>
          </a:p>
        </p:txBody>
      </p:sp>
      <p:sp>
        <p:nvSpPr>
          <p:cNvPr id="36" name="矩形 35">
            <a:extLst>
              <a:ext uri="{FF2B5EF4-FFF2-40B4-BE49-F238E27FC236}">
                <a16:creationId xmlns:a16="http://schemas.microsoft.com/office/drawing/2014/main" id="{C075EB6B-BC4F-45C3-9AA6-418E85D689A3}"/>
              </a:ext>
            </a:extLst>
          </p:cNvPr>
          <p:cNvSpPr/>
          <p:nvPr/>
        </p:nvSpPr>
        <p:spPr>
          <a:xfrm>
            <a:off x="1976787" y="2180554"/>
            <a:ext cx="10566723" cy="369332"/>
          </a:xfrm>
          <a:prstGeom prst="rect">
            <a:avLst/>
          </a:prstGeom>
        </p:spPr>
        <p:txBody>
          <a:bodyPr wrap="square">
            <a:spAutoFit/>
          </a:bodyPr>
          <a:lstStyle/>
          <a:p>
            <a:pPr marL="285750" indent="-285750">
              <a:buFont typeface="Arial" panose="020B0604020202020204" pitchFamily="34" charset="0"/>
              <a:buChar char="•"/>
            </a:pPr>
            <a:r>
              <a:rPr lang="en-US" altLang="zh-TW" dirty="0"/>
              <a:t>There are different types of time series anomalies</a:t>
            </a:r>
            <a:endParaRPr lang="zh-TW" altLang="en-US" dirty="0"/>
          </a:p>
        </p:txBody>
      </p:sp>
      <p:sp>
        <p:nvSpPr>
          <p:cNvPr id="37" name="矩形 36">
            <a:extLst>
              <a:ext uri="{FF2B5EF4-FFF2-40B4-BE49-F238E27FC236}">
                <a16:creationId xmlns:a16="http://schemas.microsoft.com/office/drawing/2014/main" id="{E4D24831-F4E9-43CA-B874-F68D3394881E}"/>
              </a:ext>
            </a:extLst>
          </p:cNvPr>
          <p:cNvSpPr/>
          <p:nvPr/>
        </p:nvSpPr>
        <p:spPr>
          <a:xfrm>
            <a:off x="1981033" y="4656904"/>
            <a:ext cx="10566723" cy="369332"/>
          </a:xfrm>
          <a:prstGeom prst="rect">
            <a:avLst/>
          </a:prstGeom>
        </p:spPr>
        <p:txBody>
          <a:bodyPr wrap="square">
            <a:spAutoFit/>
          </a:bodyPr>
          <a:lstStyle/>
          <a:p>
            <a:pPr marL="285750" indent="-285750">
              <a:buFont typeface="Arial" panose="020B0604020202020204" pitchFamily="34" charset="0"/>
              <a:buChar char="•"/>
            </a:pPr>
            <a:r>
              <a:rPr lang="en-US" altLang="zh-TW" dirty="0"/>
              <a:t>A single anomaly detection method may not be significant for all types of anomalies</a:t>
            </a:r>
            <a:endParaRPr lang="zh-TW" altLang="en-US" dirty="0"/>
          </a:p>
        </p:txBody>
      </p:sp>
      <p:sp>
        <p:nvSpPr>
          <p:cNvPr id="40" name="矩形 39">
            <a:extLst>
              <a:ext uri="{FF2B5EF4-FFF2-40B4-BE49-F238E27FC236}">
                <a16:creationId xmlns:a16="http://schemas.microsoft.com/office/drawing/2014/main" id="{0B79F065-0777-4A1B-84C7-50F79FA22101}"/>
              </a:ext>
            </a:extLst>
          </p:cNvPr>
          <p:cNvSpPr/>
          <p:nvPr/>
        </p:nvSpPr>
        <p:spPr>
          <a:xfrm>
            <a:off x="1976787" y="5026739"/>
            <a:ext cx="10566723" cy="369332"/>
          </a:xfrm>
          <a:prstGeom prst="rect">
            <a:avLst/>
          </a:prstGeom>
        </p:spPr>
        <p:txBody>
          <a:bodyPr wrap="square">
            <a:spAutoFit/>
          </a:bodyPr>
          <a:lstStyle/>
          <a:p>
            <a:pPr marL="285750" indent="-285750">
              <a:buFont typeface="Arial" panose="020B0604020202020204" pitchFamily="34" charset="0"/>
              <a:buChar char="•"/>
            </a:pPr>
            <a:r>
              <a:rPr lang="en-US" altLang="zh-TW" dirty="0"/>
              <a:t>The problem of algorithm generalization.</a:t>
            </a:r>
            <a:endParaRPr lang="zh-TW" altLang="en-US" dirty="0"/>
          </a:p>
        </p:txBody>
      </p:sp>
      <p:sp>
        <p:nvSpPr>
          <p:cNvPr id="3" name="矩形 2">
            <a:extLst>
              <a:ext uri="{FF2B5EF4-FFF2-40B4-BE49-F238E27FC236}">
                <a16:creationId xmlns:a16="http://schemas.microsoft.com/office/drawing/2014/main" id="{6FBE6E45-3EF2-44AF-9B23-D3AC59C06581}"/>
              </a:ext>
            </a:extLst>
          </p:cNvPr>
          <p:cNvSpPr/>
          <p:nvPr/>
        </p:nvSpPr>
        <p:spPr>
          <a:xfrm>
            <a:off x="1976787" y="3612170"/>
            <a:ext cx="6621364" cy="369332"/>
          </a:xfrm>
          <a:prstGeom prst="rect">
            <a:avLst/>
          </a:prstGeom>
        </p:spPr>
        <p:txBody>
          <a:bodyPr wrap="none">
            <a:spAutoFit/>
          </a:bodyPr>
          <a:lstStyle/>
          <a:p>
            <a:pPr marL="285750" indent="-285750">
              <a:buFont typeface="Arial" panose="020B0604020202020204" pitchFamily="34" charset="0"/>
              <a:buChar char="•"/>
            </a:pPr>
            <a:r>
              <a:rPr lang="en-US" altLang="zh-TW" dirty="0"/>
              <a:t>Unsupervised learning is performed through the structure of data</a:t>
            </a:r>
            <a:endParaRPr lang="zh-TW" altLang="en-US" dirty="0"/>
          </a:p>
        </p:txBody>
      </p:sp>
      <p:sp>
        <p:nvSpPr>
          <p:cNvPr id="41" name="文字方塊 40">
            <a:extLst>
              <a:ext uri="{FF2B5EF4-FFF2-40B4-BE49-F238E27FC236}">
                <a16:creationId xmlns:a16="http://schemas.microsoft.com/office/drawing/2014/main" id="{D83AA69B-669C-442B-A519-8AF780DAA1FC}"/>
              </a:ext>
            </a:extLst>
          </p:cNvPr>
          <p:cNvSpPr txBox="1"/>
          <p:nvPr/>
        </p:nvSpPr>
        <p:spPr>
          <a:xfrm>
            <a:off x="1870573" y="6121629"/>
            <a:ext cx="8577951" cy="369332"/>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solidFill>
                  <a:prstClr val="black"/>
                </a:solidFill>
                <a:ea typeface="微軟正黑體"/>
              </a:rPr>
              <a:t>Using data generation as data augmentation to improve generalization ability</a:t>
            </a:r>
          </a:p>
        </p:txBody>
      </p:sp>
      <p:sp>
        <p:nvSpPr>
          <p:cNvPr id="51" name="矩形 50">
            <a:extLst>
              <a:ext uri="{FF2B5EF4-FFF2-40B4-BE49-F238E27FC236}">
                <a16:creationId xmlns:a16="http://schemas.microsoft.com/office/drawing/2014/main" id="{14AC0857-0CE5-4A6F-A90E-DD479B877F85}"/>
              </a:ext>
            </a:extLst>
          </p:cNvPr>
          <p:cNvSpPr/>
          <p:nvPr/>
        </p:nvSpPr>
        <p:spPr>
          <a:xfrm>
            <a:off x="8743880" y="3448016"/>
            <a:ext cx="2090637" cy="230832"/>
          </a:xfrm>
          <a:prstGeom prst="rect">
            <a:avLst/>
          </a:prstGeom>
        </p:spPr>
        <p:txBody>
          <a:bodyPr wrap="none">
            <a:spAutoFit/>
          </a:bodyPr>
          <a:lstStyle/>
          <a:p>
            <a:r>
              <a:rPr lang="en-US" altLang="zh-TW" sz="900" dirty="0"/>
              <a:t>Choi et al., 2021; </a:t>
            </a:r>
            <a:r>
              <a:rPr lang="en-US" altLang="zh-TW" sz="900" dirty="0" err="1"/>
              <a:t>Blázquez</a:t>
            </a:r>
            <a:r>
              <a:rPr lang="en-US" altLang="zh-TW" sz="900" dirty="0"/>
              <a:t>-García, A et al</a:t>
            </a:r>
            <a:endParaRPr lang="zh-TW" altLang="en-US" sz="900" dirty="0"/>
          </a:p>
        </p:txBody>
      </p:sp>
    </p:spTree>
    <p:extLst>
      <p:ext uri="{BB962C8B-B14F-4D97-AF65-F5344CB8AC3E}">
        <p14:creationId xmlns:p14="http://schemas.microsoft.com/office/powerpoint/2010/main" val="2474733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par>
                                <p:cTn id="18" presetID="10"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42" grpId="0"/>
      <p:bldP spid="36" grpId="0"/>
      <p:bldP spid="37" grpId="0"/>
      <p:bldP spid="40" grpId="0"/>
      <p:bldP spid="3" grpId="0"/>
      <p:bldP spid="41" grpId="0"/>
      <p:bldP spid="5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a:extLst>
              <a:ext uri="{FF2B5EF4-FFF2-40B4-BE49-F238E27FC236}">
                <a16:creationId xmlns:a16="http://schemas.microsoft.com/office/drawing/2014/main" id="{7FE357CE-458B-4D5F-B11A-AB030BFBBAA8}"/>
              </a:ext>
            </a:extLst>
          </p:cNvPr>
          <p:cNvSpPr/>
          <p:nvPr/>
        </p:nvSpPr>
        <p:spPr>
          <a:xfrm>
            <a:off x="7776664" y="1537728"/>
            <a:ext cx="4297135" cy="4428742"/>
          </a:xfrm>
          <a:prstGeom prst="rect">
            <a:avLst/>
          </a:prstGeom>
          <a:solidFill>
            <a:srgbClr val="F3952D">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A98B"/>
              </a:solidFill>
              <a:latin typeface="Calibri" panose="020F0502020204030204" pitchFamily="34" charset="0"/>
              <a:ea typeface="等线" panose="02010600030101010101" pitchFamily="2" charset="-122"/>
              <a:cs typeface="Arial" panose="020B0604020202020204" pitchFamily="34" charset="0"/>
            </a:endParaRPr>
          </a:p>
        </p:txBody>
      </p:sp>
      <p:sp>
        <p:nvSpPr>
          <p:cNvPr id="44" name="矩形 43">
            <a:extLst>
              <a:ext uri="{FF2B5EF4-FFF2-40B4-BE49-F238E27FC236}">
                <a16:creationId xmlns:a16="http://schemas.microsoft.com/office/drawing/2014/main" id="{B0180576-E5DD-4FDC-954E-8F9E2B594408}"/>
              </a:ext>
            </a:extLst>
          </p:cNvPr>
          <p:cNvSpPr/>
          <p:nvPr/>
        </p:nvSpPr>
        <p:spPr>
          <a:xfrm>
            <a:off x="161766" y="1550987"/>
            <a:ext cx="3639911" cy="4428742"/>
          </a:xfrm>
          <a:prstGeom prst="rect">
            <a:avLst/>
          </a:prstGeom>
          <a:solidFill>
            <a:srgbClr val="92D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noProof="0">
              <a:ln>
                <a:noFill/>
              </a:ln>
              <a:solidFill>
                <a:srgbClr val="00A98B"/>
              </a:solidFill>
              <a:effectLst/>
              <a:uLnTx/>
              <a:uFillTx/>
              <a:latin typeface="Calibri" panose="020F0502020204030204" pitchFamily="34" charset="0"/>
              <a:ea typeface="等线" panose="02010600030101010101" pitchFamily="2" charset="-122"/>
              <a:cs typeface="Arial" panose="020B0604020202020204" pitchFamily="34" charset="0"/>
            </a:endParaRPr>
          </a:p>
        </p:txBody>
      </p:sp>
      <p:sp>
        <p:nvSpPr>
          <p:cNvPr id="43" name="矩形 42">
            <a:extLst>
              <a:ext uri="{FF2B5EF4-FFF2-40B4-BE49-F238E27FC236}">
                <a16:creationId xmlns:a16="http://schemas.microsoft.com/office/drawing/2014/main" id="{D7AE66E2-75E1-4A11-B274-C6F25BF5158F}"/>
              </a:ext>
            </a:extLst>
          </p:cNvPr>
          <p:cNvSpPr/>
          <p:nvPr/>
        </p:nvSpPr>
        <p:spPr>
          <a:xfrm>
            <a:off x="3840669" y="1550987"/>
            <a:ext cx="3855685" cy="4428742"/>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noProof="0">
              <a:ln>
                <a:noFill/>
              </a:ln>
              <a:solidFill>
                <a:srgbClr val="00A98B"/>
              </a:solidFill>
              <a:effectLst/>
              <a:uLnTx/>
              <a:uFillTx/>
              <a:latin typeface="Calibri" panose="020F0502020204030204" pitchFamily="34" charset="0"/>
              <a:ea typeface="等线" panose="02010600030101010101" pitchFamily="2" charset="-122"/>
              <a:cs typeface="Arial" panose="020B0604020202020204" pitchFamily="34" charset="0"/>
            </a:endParaRPr>
          </a:p>
        </p:txBody>
      </p:sp>
      <p:sp>
        <p:nvSpPr>
          <p:cNvPr id="49" name="標題 1">
            <a:extLst>
              <a:ext uri="{FF2B5EF4-FFF2-40B4-BE49-F238E27FC236}">
                <a16:creationId xmlns:a16="http://schemas.microsoft.com/office/drawing/2014/main" id="{12854073-B384-41E7-9CDB-AC4476A9D6AE}"/>
              </a:ext>
            </a:extLst>
          </p:cNvPr>
          <p:cNvSpPr txBox="1">
            <a:spLocks/>
          </p:cNvSpPr>
          <p:nvPr/>
        </p:nvSpPr>
        <p:spPr>
          <a:xfrm>
            <a:off x="736267" y="504279"/>
            <a:ext cx="6871278" cy="13142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kumimoji="1" lang="en-US" altLang="zh-TW" sz="2400" b="1" dirty="0">
                <a:latin typeface="Calibri" panose="020F0502020204030204" pitchFamily="34" charset="0"/>
              </a:rPr>
              <a:t>Unsupervised Anomaly Detection</a:t>
            </a:r>
          </a:p>
        </p:txBody>
      </p:sp>
      <p:sp>
        <p:nvSpPr>
          <p:cNvPr id="50" name="矩形 49">
            <a:extLst>
              <a:ext uri="{FF2B5EF4-FFF2-40B4-BE49-F238E27FC236}">
                <a16:creationId xmlns:a16="http://schemas.microsoft.com/office/drawing/2014/main" id="{72B4BCE7-8687-4B47-A0A3-8DCD6D485658}"/>
              </a:ext>
            </a:extLst>
          </p:cNvPr>
          <p:cNvSpPr/>
          <p:nvPr/>
        </p:nvSpPr>
        <p:spPr>
          <a:xfrm>
            <a:off x="429053" y="747159"/>
            <a:ext cx="207264" cy="791302"/>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noProof="0">
              <a:ln>
                <a:noFill/>
              </a:ln>
              <a:solidFill>
                <a:srgbClr val="00A98B"/>
              </a:solidFill>
              <a:effectLst/>
              <a:uLnTx/>
              <a:uFillTx/>
              <a:latin typeface="Calibri" panose="020F0502020204030204" pitchFamily="34" charset="0"/>
              <a:ea typeface="等线" panose="02010600030101010101" pitchFamily="2" charset="-122"/>
              <a:cs typeface="Arial" panose="020B0604020202020204" pitchFamily="34" charset="0"/>
            </a:endParaRPr>
          </a:p>
        </p:txBody>
      </p:sp>
      <p:pic>
        <p:nvPicPr>
          <p:cNvPr id="27" name="Picture 2" descr="「台北科技大學」的圖片搜尋結果">
            <a:extLst>
              <a:ext uri="{FF2B5EF4-FFF2-40B4-BE49-F238E27FC236}">
                <a16:creationId xmlns:a16="http://schemas.microsoft.com/office/drawing/2014/main" id="{A96E6410-838E-4E07-BFB0-D5E29AA6D5C9}"/>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24490" y="74790"/>
            <a:ext cx="976954" cy="574724"/>
          </a:xfrm>
          <a:prstGeom prst="rect">
            <a:avLst/>
          </a:prstGeom>
          <a:noFill/>
          <a:extLst>
            <a:ext uri="{909E8E84-426E-40DD-AFC4-6F175D3DCCD1}">
              <a14:hiddenFill xmlns:a14="http://schemas.microsoft.com/office/drawing/2010/main">
                <a:solidFill>
                  <a:srgbClr val="FFFFFF"/>
                </a:solidFill>
              </a14:hiddenFill>
            </a:ext>
          </a:extLst>
        </p:spPr>
      </p:pic>
      <p:sp>
        <p:nvSpPr>
          <p:cNvPr id="30" name="矩形 29">
            <a:extLst>
              <a:ext uri="{FF2B5EF4-FFF2-40B4-BE49-F238E27FC236}">
                <a16:creationId xmlns:a16="http://schemas.microsoft.com/office/drawing/2014/main" id="{0479ACCD-090B-4919-9371-51D14A14A758}"/>
              </a:ext>
            </a:extLst>
          </p:cNvPr>
          <p:cNvSpPr/>
          <p:nvPr/>
        </p:nvSpPr>
        <p:spPr>
          <a:xfrm>
            <a:off x="443659" y="759685"/>
            <a:ext cx="207264" cy="791302"/>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noProof="0">
              <a:ln>
                <a:noFill/>
              </a:ln>
              <a:solidFill>
                <a:srgbClr val="00A98B"/>
              </a:solidFill>
              <a:effectLst/>
              <a:uLnTx/>
              <a:uFillTx/>
              <a:latin typeface="Calibri" panose="020F0502020204030204" pitchFamily="34" charset="0"/>
              <a:ea typeface="等线" panose="02010600030101010101" pitchFamily="2" charset="-122"/>
              <a:cs typeface="Arial" panose="020B0604020202020204" pitchFamily="34" charset="0"/>
            </a:endParaRPr>
          </a:p>
        </p:txBody>
      </p:sp>
      <p:cxnSp>
        <p:nvCxnSpPr>
          <p:cNvPr id="31" name="直接连接符 26">
            <a:extLst>
              <a:ext uri="{FF2B5EF4-FFF2-40B4-BE49-F238E27FC236}">
                <a16:creationId xmlns:a16="http://schemas.microsoft.com/office/drawing/2014/main" id="{013BF7FA-DCE8-4163-91DA-FCDEB4817DFD}"/>
              </a:ext>
            </a:extLst>
          </p:cNvPr>
          <p:cNvCxnSpPr/>
          <p:nvPr/>
        </p:nvCxnSpPr>
        <p:spPr>
          <a:xfrm>
            <a:off x="736267" y="759685"/>
            <a:ext cx="0" cy="79130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9" name="文字方塊 23">
            <a:extLst>
              <a:ext uri="{FF2B5EF4-FFF2-40B4-BE49-F238E27FC236}">
                <a16:creationId xmlns:a16="http://schemas.microsoft.com/office/drawing/2014/main" id="{6A7652B4-9F9F-4DCF-8EA4-EE85C61C7E54}"/>
              </a:ext>
            </a:extLst>
          </p:cNvPr>
          <p:cNvSpPr txBox="1"/>
          <p:nvPr/>
        </p:nvSpPr>
        <p:spPr>
          <a:xfrm>
            <a:off x="11509523" y="6403983"/>
            <a:ext cx="1785009" cy="3481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sz="1600" b="0" i="0" u="none" strike="noStrike" kern="1200" cap="none" spc="0" normalizeH="0" noProof="0" dirty="0">
                <a:ln>
                  <a:noFill/>
                </a:ln>
                <a:solidFill>
                  <a:prstClr val="white">
                    <a:lumMod val="50000"/>
                  </a:prstClr>
                </a:solidFill>
                <a:effectLst/>
                <a:uLnTx/>
                <a:uFillTx/>
                <a:latin typeface="Calibri" panose="020F0502020204030204" pitchFamily="34" charset="0"/>
                <a:ea typeface="Georgia" charset="0"/>
                <a:cs typeface="Georgia" charset="0"/>
              </a:rPr>
              <a:t>  </a:t>
            </a:r>
            <a:fld id="{9F01719C-F466-4CE8-852F-0BDF474F10FB}" type="slidenum">
              <a:rPr kumimoji="1" lang="en-US" altLang="zh-TW" sz="1600" b="0" i="0" u="none" strike="noStrike" kern="1200" cap="none" spc="0" normalizeH="0" noProof="0" smtClean="0">
                <a:ln>
                  <a:noFill/>
                </a:ln>
                <a:solidFill>
                  <a:prstClr val="white">
                    <a:lumMod val="50000"/>
                  </a:prstClr>
                </a:solidFill>
                <a:effectLst/>
                <a:uLnTx/>
                <a:uFillTx/>
                <a:latin typeface="Calibri" panose="020F0502020204030204" pitchFamily="34" charset="0"/>
                <a:ea typeface="Georgia" charset="0"/>
                <a:cs typeface="Georgia" charset="0"/>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1" lang="zh-TW" altLang="en-US" sz="1600" b="0" i="0" u="none" strike="noStrike" kern="1200" cap="none" spc="0" normalizeH="0" noProof="0" dirty="0">
              <a:ln>
                <a:noFill/>
              </a:ln>
              <a:solidFill>
                <a:prstClr val="white">
                  <a:lumMod val="50000"/>
                </a:prstClr>
              </a:solidFill>
              <a:effectLst/>
              <a:uLnTx/>
              <a:uFillTx/>
              <a:latin typeface="Calibri" panose="020F0502020204030204" pitchFamily="34" charset="0"/>
              <a:ea typeface="Georgia" charset="0"/>
              <a:cs typeface="Georgia" charset="0"/>
            </a:endParaRPr>
          </a:p>
        </p:txBody>
      </p:sp>
      <p:grpSp>
        <p:nvGrpSpPr>
          <p:cNvPr id="26" name="群組 25">
            <a:extLst>
              <a:ext uri="{FF2B5EF4-FFF2-40B4-BE49-F238E27FC236}">
                <a16:creationId xmlns:a16="http://schemas.microsoft.com/office/drawing/2014/main" id="{A3AF2C18-DF80-4FCD-BE3F-F9EF135D2387}"/>
              </a:ext>
            </a:extLst>
          </p:cNvPr>
          <p:cNvGrpSpPr/>
          <p:nvPr/>
        </p:nvGrpSpPr>
        <p:grpSpPr>
          <a:xfrm>
            <a:off x="1268954" y="222815"/>
            <a:ext cx="9950174" cy="228068"/>
            <a:chOff x="3" y="302483"/>
            <a:chExt cx="12191997" cy="584393"/>
          </a:xfrm>
        </p:grpSpPr>
        <p:sp>
          <p:nvSpPr>
            <p:cNvPr id="28" name="五邊形 12">
              <a:extLst>
                <a:ext uri="{FF2B5EF4-FFF2-40B4-BE49-F238E27FC236}">
                  <a16:creationId xmlns:a16="http://schemas.microsoft.com/office/drawing/2014/main" id="{13DDBD23-88B9-40F7-9D07-866CB982162C}"/>
                </a:ext>
              </a:extLst>
            </p:cNvPr>
            <p:cNvSpPr/>
            <p:nvPr/>
          </p:nvSpPr>
          <p:spPr>
            <a:xfrm>
              <a:off x="3" y="302483"/>
              <a:ext cx="2061141" cy="584393"/>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Introduction</a:t>
              </a:r>
            </a:p>
          </p:txBody>
        </p:sp>
        <p:sp>
          <p:nvSpPr>
            <p:cNvPr id="32" name="五邊形 13">
              <a:extLst>
                <a:ext uri="{FF2B5EF4-FFF2-40B4-BE49-F238E27FC236}">
                  <a16:creationId xmlns:a16="http://schemas.microsoft.com/office/drawing/2014/main" id="{7D3CB68A-CB74-4F8A-A634-94AD037C56B2}"/>
                </a:ext>
              </a:extLst>
            </p:cNvPr>
            <p:cNvSpPr/>
            <p:nvPr/>
          </p:nvSpPr>
          <p:spPr>
            <a:xfrm>
              <a:off x="2061144" y="309426"/>
              <a:ext cx="2195548" cy="575971"/>
            </a:xfrm>
            <a:prstGeom prst="homePlat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kern="0">
                  <a:solidFill>
                    <a:prstClr val="black"/>
                  </a:solidFill>
                  <a:latin typeface="Calibri" panose="020F0502020204030204" pitchFamily="34" charset="0"/>
                </a:rPr>
                <a:t>Literature Review</a:t>
              </a:r>
              <a:endParaRPr lang="en-US" altLang="zh-TW" sz="1200" b="1" kern="0" dirty="0">
                <a:solidFill>
                  <a:prstClr val="black"/>
                </a:solidFill>
                <a:latin typeface="Calibri" panose="020F0502020204030204" pitchFamily="34" charset="0"/>
              </a:endParaRPr>
            </a:p>
          </p:txBody>
        </p:sp>
        <p:sp>
          <p:nvSpPr>
            <p:cNvPr id="33" name="五邊形 14">
              <a:extLst>
                <a:ext uri="{FF2B5EF4-FFF2-40B4-BE49-F238E27FC236}">
                  <a16:creationId xmlns:a16="http://schemas.microsoft.com/office/drawing/2014/main" id="{E9F429B7-6BAD-47EA-82A8-D16C3122155A}"/>
                </a:ext>
              </a:extLst>
            </p:cNvPr>
            <p:cNvSpPr/>
            <p:nvPr/>
          </p:nvSpPr>
          <p:spPr>
            <a:xfrm>
              <a:off x="4256692" y="302484"/>
              <a:ext cx="2417377" cy="559598"/>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Proposed Methods</a:t>
              </a:r>
              <a:endParaRPr kumimoji="0" lang="en-US" altLang="zh-TW" sz="1200" b="1" i="0" u="none" strike="noStrike" kern="0" cap="none" spc="0" normalizeH="0" baseline="0" noProof="0" dirty="0">
                <a:ln>
                  <a:noFill/>
                </a:ln>
                <a:solidFill>
                  <a:prstClr val="black"/>
                </a:solidFill>
                <a:effectLst/>
                <a:uLnTx/>
                <a:uFillTx/>
                <a:ea typeface="微軟正黑體"/>
                <a:cs typeface="+mn-cs"/>
              </a:endParaRPr>
            </a:p>
          </p:txBody>
        </p:sp>
        <p:sp>
          <p:nvSpPr>
            <p:cNvPr id="34" name="五邊形 16">
              <a:extLst>
                <a:ext uri="{FF2B5EF4-FFF2-40B4-BE49-F238E27FC236}">
                  <a16:creationId xmlns:a16="http://schemas.microsoft.com/office/drawing/2014/main" id="{E625E2AF-0237-4B38-8366-29512A9361C0}"/>
                </a:ext>
              </a:extLst>
            </p:cNvPr>
            <p:cNvSpPr/>
            <p:nvPr/>
          </p:nvSpPr>
          <p:spPr>
            <a:xfrm>
              <a:off x="6674068" y="302483"/>
              <a:ext cx="2606565" cy="552655"/>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Empirical</a:t>
              </a:r>
              <a:r>
                <a:rPr kumimoji="0" lang="zh-TW" altLang="en-US" sz="1200" b="1" i="0" u="none" strike="noStrike" kern="0" cap="none" spc="0" normalizeH="0" baseline="0" noProof="0" dirty="0">
                  <a:ln>
                    <a:noFill/>
                  </a:ln>
                  <a:solidFill>
                    <a:prstClr val="black"/>
                  </a:solidFill>
                  <a:effectLst/>
                  <a:uLnTx/>
                  <a:uFillTx/>
                  <a:ea typeface="新細明體" panose="02020500000000000000" pitchFamily="18" charset="-120"/>
                  <a:cs typeface="+mn-cs"/>
                </a:rPr>
                <a:t> </a:t>
              </a: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Study</a:t>
              </a:r>
            </a:p>
          </p:txBody>
        </p:sp>
        <p:sp>
          <p:nvSpPr>
            <p:cNvPr id="35" name="五邊形 17">
              <a:extLst>
                <a:ext uri="{FF2B5EF4-FFF2-40B4-BE49-F238E27FC236}">
                  <a16:creationId xmlns:a16="http://schemas.microsoft.com/office/drawing/2014/main" id="{0D8FB665-A49C-4DE9-B829-45F45C94BF99}"/>
                </a:ext>
              </a:extLst>
            </p:cNvPr>
            <p:cNvSpPr/>
            <p:nvPr/>
          </p:nvSpPr>
          <p:spPr>
            <a:xfrm>
              <a:off x="9280634" y="309426"/>
              <a:ext cx="2911366" cy="552655"/>
            </a:xfrm>
            <a:prstGeom prst="homePlat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TW" sz="1200" b="1" kern="0" dirty="0">
                  <a:solidFill>
                    <a:prstClr val="black"/>
                  </a:solidFill>
                  <a:latin typeface="Calibri" panose="020F0502020204030204" pitchFamily="34" charset="0"/>
                </a:rPr>
                <a:t>Conclusion</a:t>
              </a:r>
            </a:p>
          </p:txBody>
        </p:sp>
      </p:grpSp>
      <p:sp>
        <p:nvSpPr>
          <p:cNvPr id="38" name="文字方塊 37">
            <a:extLst>
              <a:ext uri="{FF2B5EF4-FFF2-40B4-BE49-F238E27FC236}">
                <a16:creationId xmlns:a16="http://schemas.microsoft.com/office/drawing/2014/main" id="{9C3B3998-1EAD-4B98-AAB4-7CE16014A382}"/>
              </a:ext>
            </a:extLst>
          </p:cNvPr>
          <p:cNvSpPr txBox="1"/>
          <p:nvPr/>
        </p:nvSpPr>
        <p:spPr>
          <a:xfrm>
            <a:off x="3981135" y="4317671"/>
            <a:ext cx="3715222" cy="1554272"/>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altLang="zh-TW" dirty="0">
                <a:solidFill>
                  <a:prstClr val="black"/>
                </a:solidFill>
                <a:ea typeface="微軟正黑體"/>
              </a:rPr>
              <a:t>Learning discriminant </a:t>
            </a:r>
            <a:r>
              <a:rPr lang="en-US" altLang="zh-TW" dirty="0">
                <a:solidFill>
                  <a:srgbClr val="0070C0"/>
                </a:solidFill>
                <a:ea typeface="微軟正黑體"/>
              </a:rPr>
              <a:t>boundaries around normal samples</a:t>
            </a:r>
            <a:r>
              <a:rPr lang="en-US" altLang="zh-TW" dirty="0">
                <a:latin typeface="Calibri" panose="020F0502020204030204" pitchFamily="34" charset="0"/>
                <a:ea typeface="微軟正黑體" panose="020B0604030504040204" pitchFamily="34" charset="-120"/>
              </a:rPr>
              <a:t>.</a:t>
            </a:r>
            <a:endParaRPr lang="en-US" altLang="zh-TW" dirty="0">
              <a:solidFill>
                <a:srgbClr val="0070C0"/>
              </a:solidFill>
              <a:ea typeface="微軟正黑體"/>
            </a:endParaRPr>
          </a:p>
          <a:p>
            <a:pPr marL="285750" indent="-285750">
              <a:buFont typeface="Arial" panose="020B0604020202020204" pitchFamily="34" charset="0"/>
              <a:buChar char="•"/>
            </a:pPr>
            <a:r>
              <a:rPr lang="en-US" altLang="zh-TW" b="1" dirty="0">
                <a:solidFill>
                  <a:prstClr val="black"/>
                </a:solidFill>
                <a:ea typeface="微軟正黑體"/>
              </a:rPr>
              <a:t>Issue</a:t>
            </a:r>
            <a:r>
              <a:rPr lang="en-US" altLang="zh-TW" dirty="0">
                <a:solidFill>
                  <a:prstClr val="black"/>
                </a:solidFill>
                <a:ea typeface="微軟正黑體"/>
              </a:rPr>
              <a:t> : Due to the </a:t>
            </a:r>
            <a:r>
              <a:rPr lang="en-US" altLang="zh-TW" dirty="0">
                <a:solidFill>
                  <a:srgbClr val="FF0000"/>
                </a:solidFill>
                <a:ea typeface="微軟正黑體"/>
              </a:rPr>
              <a:t>curse of dimensionality</a:t>
            </a:r>
            <a:r>
              <a:rPr lang="en-US" altLang="zh-TW" dirty="0">
                <a:solidFill>
                  <a:prstClr val="black"/>
                </a:solidFill>
                <a:ea typeface="微軟正黑體"/>
              </a:rPr>
              <a:t>, the methods often give suboptimal results</a:t>
            </a:r>
            <a:r>
              <a:rPr lang="en-US" altLang="zh-TW" dirty="0">
                <a:latin typeface="Calibri" panose="020F0502020204030204" pitchFamily="34" charset="0"/>
                <a:ea typeface="微軟正黑體" panose="020B0604030504040204" pitchFamily="34" charset="-120"/>
              </a:rPr>
              <a:t>.</a:t>
            </a:r>
          </a:p>
        </p:txBody>
      </p:sp>
      <p:sp>
        <p:nvSpPr>
          <p:cNvPr id="39" name="文字方塊 38">
            <a:extLst>
              <a:ext uri="{FF2B5EF4-FFF2-40B4-BE49-F238E27FC236}">
                <a16:creationId xmlns:a16="http://schemas.microsoft.com/office/drawing/2014/main" id="{5746AF39-2730-4FFE-AB93-20C37D007CC5}"/>
              </a:ext>
            </a:extLst>
          </p:cNvPr>
          <p:cNvSpPr txBox="1"/>
          <p:nvPr/>
        </p:nvSpPr>
        <p:spPr>
          <a:xfrm>
            <a:off x="247348" y="3823519"/>
            <a:ext cx="3487188" cy="2108269"/>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altLang="zh-TW" dirty="0">
                <a:latin typeface="Calibri" panose="020F0502020204030204" pitchFamily="34" charset="0"/>
                <a:ea typeface="微軟正黑體" panose="020B0604030504040204" pitchFamily="34" charset="-120"/>
              </a:rPr>
              <a:t>Assumed </a:t>
            </a:r>
            <a:r>
              <a:rPr lang="en-US" altLang="zh-TW" dirty="0">
                <a:solidFill>
                  <a:srgbClr val="0070C0"/>
                </a:solidFill>
                <a:latin typeface="Calibri" panose="020F0502020204030204" pitchFamily="34" charset="0"/>
                <a:ea typeface="微軟正黑體" panose="020B0604030504040204" pitchFamily="34" charset="-120"/>
              </a:rPr>
              <a:t>abnormal samples </a:t>
            </a:r>
            <a:r>
              <a:rPr lang="en-US" altLang="zh-TW" dirty="0">
                <a:latin typeface="Calibri" panose="020F0502020204030204" pitchFamily="34" charset="0"/>
                <a:ea typeface="微軟正黑體" panose="020B0604030504040204" pitchFamily="34" charset="-120"/>
              </a:rPr>
              <a:t>are not easily compressible, so it </a:t>
            </a:r>
            <a:r>
              <a:rPr lang="en-US" altLang="zh-TW" dirty="0">
                <a:solidFill>
                  <a:srgbClr val="0070C0"/>
                </a:solidFill>
                <a:latin typeface="Calibri" panose="020F0502020204030204" pitchFamily="34" charset="0"/>
                <a:ea typeface="微軟正黑體" panose="020B0604030504040204" pitchFamily="34" charset="-120"/>
              </a:rPr>
              <a:t>can not reconstruct from the low-dimensional space</a:t>
            </a:r>
            <a:r>
              <a:rPr lang="en-US" altLang="zh-TW" dirty="0">
                <a:latin typeface="Calibri" panose="020F0502020204030204" pitchFamily="34" charset="0"/>
                <a:ea typeface="微軟正黑體" panose="020B0604030504040204" pitchFamily="34" charset="-120"/>
              </a:rPr>
              <a:t>.</a:t>
            </a:r>
          </a:p>
          <a:p>
            <a:pPr marL="285750" indent="-285750">
              <a:buFont typeface="Arial" panose="020B0604020202020204" pitchFamily="34" charset="0"/>
              <a:buChar char="•"/>
            </a:pPr>
            <a:r>
              <a:rPr lang="en-US" altLang="zh-TW" b="1" dirty="0">
                <a:latin typeface="Calibri" panose="020F0502020204030204" pitchFamily="34" charset="0"/>
                <a:ea typeface="微軟正黑體" panose="020B0604030504040204" pitchFamily="34" charset="-120"/>
              </a:rPr>
              <a:t>Issue</a:t>
            </a:r>
            <a:r>
              <a:rPr lang="en-US" altLang="zh-TW" dirty="0">
                <a:latin typeface="Calibri" panose="020F0502020204030204" pitchFamily="34" charset="0"/>
                <a:ea typeface="微軟正黑體" panose="020B0604030504040204" pitchFamily="34" charset="-120"/>
              </a:rPr>
              <a:t> :</a:t>
            </a:r>
            <a:r>
              <a:rPr lang="zh-TW" altLang="en-US" dirty="0">
                <a:latin typeface="Calibri" panose="020F0502020204030204" pitchFamily="34" charset="0"/>
                <a:ea typeface="微軟正黑體" panose="020B0604030504040204" pitchFamily="34" charset="-120"/>
              </a:rPr>
              <a:t> </a:t>
            </a:r>
            <a:r>
              <a:rPr lang="en-US" altLang="zh-TW" dirty="0">
                <a:latin typeface="Calibri" panose="020F0502020204030204" pitchFamily="34" charset="0"/>
                <a:ea typeface="微軟正黑體" panose="020B0604030504040204" pitchFamily="34" charset="-120"/>
              </a:rPr>
              <a:t>Some abnormal samples </a:t>
            </a:r>
            <a:r>
              <a:rPr lang="en-US" altLang="zh-TW" dirty="0">
                <a:solidFill>
                  <a:srgbClr val="FF0000"/>
                </a:solidFill>
                <a:latin typeface="Calibri" panose="020F0502020204030204" pitchFamily="34" charset="0"/>
                <a:ea typeface="微軟正黑體" panose="020B0604030504040204" pitchFamily="34" charset="-120"/>
              </a:rPr>
              <a:t>have the same level of the thresh hold</a:t>
            </a:r>
            <a:r>
              <a:rPr lang="en-US" altLang="zh-TW" dirty="0">
                <a:latin typeface="Calibri" panose="020F0502020204030204" pitchFamily="34" charset="0"/>
                <a:ea typeface="微軟正黑體" panose="020B0604030504040204" pitchFamily="34" charset="-120"/>
              </a:rPr>
              <a:t> as normal samples.</a:t>
            </a:r>
          </a:p>
        </p:txBody>
      </p:sp>
      <p:sp>
        <p:nvSpPr>
          <p:cNvPr id="40" name="文字方塊 39">
            <a:extLst>
              <a:ext uri="{FF2B5EF4-FFF2-40B4-BE49-F238E27FC236}">
                <a16:creationId xmlns:a16="http://schemas.microsoft.com/office/drawing/2014/main" id="{02D94E8F-124F-4923-81F1-7ACD05653EF6}"/>
              </a:ext>
            </a:extLst>
          </p:cNvPr>
          <p:cNvSpPr txBox="1"/>
          <p:nvPr/>
        </p:nvSpPr>
        <p:spPr>
          <a:xfrm>
            <a:off x="7846423" y="4128059"/>
            <a:ext cx="4321854" cy="1831271"/>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altLang="zh-TW" dirty="0">
                <a:solidFill>
                  <a:srgbClr val="0070C0"/>
                </a:solidFill>
                <a:latin typeface="Calibri" panose="020F0502020204030204" pitchFamily="34" charset="0"/>
                <a:ea typeface="微軟正黑體" panose="020B0604030504040204" pitchFamily="34" charset="-120"/>
              </a:rPr>
              <a:t>Dividing data into several groups </a:t>
            </a:r>
            <a:r>
              <a:rPr lang="en-US" altLang="zh-TW" dirty="0">
                <a:latin typeface="Calibri" panose="020F0502020204030204" pitchFamily="34" charset="0"/>
                <a:ea typeface="微軟正黑體" panose="020B0604030504040204" pitchFamily="34" charset="-120"/>
              </a:rPr>
              <a:t>by distance or similarity.</a:t>
            </a:r>
          </a:p>
          <a:p>
            <a:pPr marL="285750" indent="-285750">
              <a:buFont typeface="Arial" panose="020B0604020202020204" pitchFamily="34" charset="0"/>
              <a:buChar char="•"/>
            </a:pPr>
            <a:r>
              <a:rPr lang="en-US" altLang="zh-TW" b="1" dirty="0">
                <a:latin typeface="Calibri" panose="020F0502020204030204" pitchFamily="34" charset="0"/>
                <a:ea typeface="微軟正黑體" panose="020B0604030504040204" pitchFamily="34" charset="-120"/>
              </a:rPr>
              <a:t>Issue</a:t>
            </a:r>
            <a:r>
              <a:rPr lang="en-US" altLang="zh-TW" dirty="0">
                <a:latin typeface="Calibri" panose="020F0502020204030204" pitchFamily="34" charset="0"/>
                <a:ea typeface="微軟正黑體" panose="020B0604030504040204" pitchFamily="34" charset="-120"/>
              </a:rPr>
              <a:t> : Dimensionality reduction and cluster analysis are </a:t>
            </a:r>
            <a:r>
              <a:rPr lang="en-US" altLang="zh-TW" dirty="0">
                <a:solidFill>
                  <a:srgbClr val="FF0000"/>
                </a:solidFill>
                <a:latin typeface="Calibri" panose="020F0502020204030204" pitchFamily="34" charset="0"/>
                <a:ea typeface="微軟正黑體" panose="020B0604030504040204" pitchFamily="34" charset="-120"/>
              </a:rPr>
              <a:t>independent</a:t>
            </a:r>
            <a:r>
              <a:rPr lang="en-US" altLang="zh-TW" dirty="0">
                <a:latin typeface="Calibri" panose="020F0502020204030204" pitchFamily="34" charset="0"/>
                <a:ea typeface="微軟正黑體" panose="020B0604030504040204" pitchFamily="34" charset="-120"/>
              </a:rPr>
              <a:t> of each other, it </a:t>
            </a:r>
            <a:r>
              <a:rPr lang="en-US" altLang="zh-TW" dirty="0">
                <a:solidFill>
                  <a:srgbClr val="FF0000"/>
                </a:solidFill>
                <a:latin typeface="Calibri" panose="020F0502020204030204" pitchFamily="34" charset="0"/>
                <a:ea typeface="微軟正黑體" panose="020B0604030504040204" pitchFamily="34" charset="-120"/>
              </a:rPr>
              <a:t>may lost key information of abnormal data</a:t>
            </a:r>
            <a:r>
              <a:rPr lang="en-US" altLang="zh-TW" dirty="0">
                <a:latin typeface="Calibri" panose="020F0502020204030204" pitchFamily="34" charset="0"/>
                <a:ea typeface="微軟正黑體" panose="020B0604030504040204" pitchFamily="34" charset="-120"/>
              </a:rPr>
              <a:t>.</a:t>
            </a:r>
          </a:p>
        </p:txBody>
      </p:sp>
      <p:pic>
        <p:nvPicPr>
          <p:cNvPr id="2" name="圖片 1">
            <a:extLst>
              <a:ext uri="{FF2B5EF4-FFF2-40B4-BE49-F238E27FC236}">
                <a16:creationId xmlns:a16="http://schemas.microsoft.com/office/drawing/2014/main" id="{33150C37-8039-4BA0-A152-CE83846E1E5A}"/>
              </a:ext>
            </a:extLst>
          </p:cNvPr>
          <p:cNvPicPr>
            <a:picLocks noChangeAspect="1"/>
          </p:cNvPicPr>
          <p:nvPr/>
        </p:nvPicPr>
        <p:blipFill rotWithShape="1">
          <a:blip r:embed="rId4"/>
          <a:srcRect t="13660"/>
          <a:stretch/>
        </p:blipFill>
        <p:spPr>
          <a:xfrm>
            <a:off x="4672812" y="2540328"/>
            <a:ext cx="2007007" cy="1668245"/>
          </a:xfrm>
          <a:prstGeom prst="rect">
            <a:avLst/>
          </a:prstGeom>
        </p:spPr>
      </p:pic>
      <p:pic>
        <p:nvPicPr>
          <p:cNvPr id="3" name="圖片 2">
            <a:extLst>
              <a:ext uri="{FF2B5EF4-FFF2-40B4-BE49-F238E27FC236}">
                <a16:creationId xmlns:a16="http://schemas.microsoft.com/office/drawing/2014/main" id="{8D834E04-F728-4026-B7C0-7E6E3AA777DD}"/>
              </a:ext>
            </a:extLst>
          </p:cNvPr>
          <p:cNvPicPr>
            <a:picLocks noChangeAspect="1"/>
          </p:cNvPicPr>
          <p:nvPr/>
        </p:nvPicPr>
        <p:blipFill rotWithShape="1">
          <a:blip r:embed="rId5"/>
          <a:srcRect t="17161"/>
          <a:stretch/>
        </p:blipFill>
        <p:spPr>
          <a:xfrm>
            <a:off x="136960" y="2520811"/>
            <a:ext cx="3580310" cy="1314207"/>
          </a:xfrm>
          <a:prstGeom prst="rect">
            <a:avLst/>
          </a:prstGeom>
        </p:spPr>
      </p:pic>
      <p:pic>
        <p:nvPicPr>
          <p:cNvPr id="4" name="圖片 3">
            <a:extLst>
              <a:ext uri="{FF2B5EF4-FFF2-40B4-BE49-F238E27FC236}">
                <a16:creationId xmlns:a16="http://schemas.microsoft.com/office/drawing/2014/main" id="{D3FBBA7E-D0E5-441E-8F9A-42BD4296BE2E}"/>
              </a:ext>
            </a:extLst>
          </p:cNvPr>
          <p:cNvPicPr>
            <a:picLocks noChangeAspect="1"/>
          </p:cNvPicPr>
          <p:nvPr/>
        </p:nvPicPr>
        <p:blipFill rotWithShape="1">
          <a:blip r:embed="rId6"/>
          <a:srcRect t="12566"/>
          <a:stretch/>
        </p:blipFill>
        <p:spPr>
          <a:xfrm>
            <a:off x="9064542" y="2340076"/>
            <a:ext cx="1747262" cy="1754573"/>
          </a:xfrm>
          <a:prstGeom prst="rect">
            <a:avLst/>
          </a:prstGeom>
        </p:spPr>
      </p:pic>
      <p:sp>
        <p:nvSpPr>
          <p:cNvPr id="41" name="矩形 40">
            <a:extLst>
              <a:ext uri="{FF2B5EF4-FFF2-40B4-BE49-F238E27FC236}">
                <a16:creationId xmlns:a16="http://schemas.microsoft.com/office/drawing/2014/main" id="{7414A3A0-6F3A-41C9-94C1-5CDBA6EA5BED}"/>
              </a:ext>
            </a:extLst>
          </p:cNvPr>
          <p:cNvSpPr/>
          <p:nvPr/>
        </p:nvSpPr>
        <p:spPr>
          <a:xfrm>
            <a:off x="0" y="6027003"/>
            <a:ext cx="12192000" cy="830997"/>
          </a:xfrm>
          <a:prstGeom prst="rect">
            <a:avLst/>
          </a:prstGeom>
          <a:solidFill>
            <a:srgbClr val="66A7B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noProof="0">
              <a:ln>
                <a:noFill/>
              </a:ln>
              <a:solidFill>
                <a:srgbClr val="00A98B"/>
              </a:solidFill>
              <a:effectLst/>
              <a:uLnTx/>
              <a:uFillTx/>
              <a:latin typeface="Calibri" panose="020F0502020204030204" pitchFamily="34" charset="0"/>
              <a:ea typeface="等线" panose="02010600030101010101" pitchFamily="2" charset="-122"/>
              <a:cs typeface="Arial" panose="020B0604020202020204" pitchFamily="34" charset="0"/>
            </a:endParaRPr>
          </a:p>
        </p:txBody>
      </p:sp>
      <p:sp>
        <p:nvSpPr>
          <p:cNvPr id="42" name="文字方塊 41">
            <a:extLst>
              <a:ext uri="{FF2B5EF4-FFF2-40B4-BE49-F238E27FC236}">
                <a16:creationId xmlns:a16="http://schemas.microsoft.com/office/drawing/2014/main" id="{93415402-0200-4350-9F86-31EE79F6C9DF}"/>
              </a:ext>
            </a:extLst>
          </p:cNvPr>
          <p:cNvSpPr txBox="1"/>
          <p:nvPr/>
        </p:nvSpPr>
        <p:spPr>
          <a:xfrm>
            <a:off x="2785013" y="5999393"/>
            <a:ext cx="10668618" cy="923330"/>
          </a:xfrm>
          <a:prstGeom prst="rect">
            <a:avLst/>
          </a:prstGeom>
          <a:noFill/>
        </p:spPr>
        <p:txBody>
          <a:bodyPr wrap="square" rtlCol="0">
            <a:spAutoFit/>
          </a:bodyPr>
          <a:lstStyle/>
          <a:p>
            <a:r>
              <a:rPr lang="en-US" altLang="zh-TW" dirty="0">
                <a:solidFill>
                  <a:prstClr val="black"/>
                </a:solidFill>
                <a:latin typeface="Calibri" panose="020F0502020204030204" pitchFamily="34" charset="0"/>
                <a:ea typeface="微軟正黑體" panose="020B0604030504040204" pitchFamily="34" charset="-120"/>
              </a:rPr>
              <a:t>This study use </a:t>
            </a:r>
            <a:r>
              <a:rPr lang="en-US" altLang="zh-TW" dirty="0">
                <a:solidFill>
                  <a:srgbClr val="0070C0"/>
                </a:solidFill>
                <a:latin typeface="Calibri" panose="020F0502020204030204" pitchFamily="34" charset="0"/>
                <a:ea typeface="微軟正黑體" panose="020B0604030504040204" pitchFamily="34" charset="-120"/>
              </a:rPr>
              <a:t>DAGMM</a:t>
            </a:r>
            <a:r>
              <a:rPr lang="en-US" altLang="zh-TW" dirty="0">
                <a:solidFill>
                  <a:prstClr val="black"/>
                </a:solidFill>
                <a:latin typeface="Calibri" panose="020F0502020204030204" pitchFamily="34" charset="0"/>
                <a:ea typeface="微軟正黑體" panose="020B0604030504040204" pitchFamily="34" charset="-120"/>
              </a:rPr>
              <a:t> as the anomaly detection model architecture which is :</a:t>
            </a:r>
          </a:p>
          <a:p>
            <a:pPr marL="285750" indent="-285750">
              <a:buFont typeface="Arial" panose="020B0604020202020204" pitchFamily="34" charset="0"/>
              <a:buChar char="•"/>
            </a:pPr>
            <a:r>
              <a:rPr lang="en-US" altLang="zh-TW" dirty="0">
                <a:solidFill>
                  <a:prstClr val="black"/>
                </a:solidFill>
                <a:latin typeface="Calibri" panose="020F0502020204030204" pitchFamily="34" charset="0"/>
                <a:ea typeface="微軟正黑體" panose="020B0604030504040204" pitchFamily="34" charset="-120"/>
              </a:rPr>
              <a:t>End to end deep learning model</a:t>
            </a:r>
          </a:p>
          <a:p>
            <a:pPr marL="285750" indent="-285750">
              <a:buFont typeface="Arial" panose="020B0604020202020204" pitchFamily="34" charset="0"/>
              <a:buChar char="•"/>
            </a:pPr>
            <a:r>
              <a:rPr lang="en-US" altLang="zh-TW" dirty="0">
                <a:latin typeface="Calibri" panose="020F0502020204030204" pitchFamily="34" charset="0"/>
                <a:ea typeface="微軟正黑體" panose="020B0604030504040204" pitchFamily="34" charset="-120"/>
              </a:rPr>
              <a:t>Joint optimization of dimension reduction and clustering.</a:t>
            </a:r>
          </a:p>
        </p:txBody>
      </p:sp>
      <p:sp>
        <p:nvSpPr>
          <p:cNvPr id="6" name="矩形 5">
            <a:extLst>
              <a:ext uri="{FF2B5EF4-FFF2-40B4-BE49-F238E27FC236}">
                <a16:creationId xmlns:a16="http://schemas.microsoft.com/office/drawing/2014/main" id="{5CF3C4D3-2B53-490C-90E2-DF62B17DCD07}"/>
              </a:ext>
            </a:extLst>
          </p:cNvPr>
          <p:cNvSpPr/>
          <p:nvPr/>
        </p:nvSpPr>
        <p:spPr>
          <a:xfrm>
            <a:off x="4406998" y="1704387"/>
            <a:ext cx="2657459" cy="400110"/>
          </a:xfrm>
          <a:prstGeom prst="rect">
            <a:avLst/>
          </a:prstGeom>
        </p:spPr>
        <p:txBody>
          <a:bodyPr wrap="none">
            <a:spAutoFit/>
          </a:bodyPr>
          <a:lstStyle/>
          <a:p>
            <a:r>
              <a:rPr lang="en-US" altLang="zh-TW" sz="2000" b="1" dirty="0">
                <a:solidFill>
                  <a:prstClr val="black"/>
                </a:solidFill>
                <a:ea typeface="微軟正黑體"/>
              </a:rPr>
              <a:t>One-class Classification</a:t>
            </a:r>
          </a:p>
        </p:txBody>
      </p:sp>
      <p:sp>
        <p:nvSpPr>
          <p:cNvPr id="46" name="矩形 45">
            <a:extLst>
              <a:ext uri="{FF2B5EF4-FFF2-40B4-BE49-F238E27FC236}">
                <a16:creationId xmlns:a16="http://schemas.microsoft.com/office/drawing/2014/main" id="{92E4A684-3569-4D78-90CA-ED923BC77A2F}"/>
              </a:ext>
            </a:extLst>
          </p:cNvPr>
          <p:cNvSpPr/>
          <p:nvPr/>
        </p:nvSpPr>
        <p:spPr>
          <a:xfrm>
            <a:off x="700739" y="1703248"/>
            <a:ext cx="2657459" cy="400110"/>
          </a:xfrm>
          <a:prstGeom prst="rect">
            <a:avLst/>
          </a:prstGeom>
        </p:spPr>
        <p:txBody>
          <a:bodyPr wrap="none">
            <a:spAutoFit/>
          </a:bodyPr>
          <a:lstStyle/>
          <a:p>
            <a:r>
              <a:rPr lang="en-US" altLang="zh-TW" sz="2000" b="1" dirty="0">
                <a:latin typeface="Calibri" panose="020F0502020204030204" pitchFamily="34" charset="0"/>
                <a:ea typeface="微軟正黑體" panose="020B0604030504040204" pitchFamily="34" charset="-120"/>
              </a:rPr>
              <a:t>Base on Reconstruction</a:t>
            </a:r>
          </a:p>
        </p:txBody>
      </p:sp>
      <p:sp>
        <p:nvSpPr>
          <p:cNvPr id="47" name="矩形 46">
            <a:extLst>
              <a:ext uri="{FF2B5EF4-FFF2-40B4-BE49-F238E27FC236}">
                <a16:creationId xmlns:a16="http://schemas.microsoft.com/office/drawing/2014/main" id="{4CB3386E-B2CB-4F54-8763-90A0EC4E637F}"/>
              </a:ext>
            </a:extLst>
          </p:cNvPr>
          <p:cNvSpPr/>
          <p:nvPr/>
        </p:nvSpPr>
        <p:spPr>
          <a:xfrm>
            <a:off x="9010483" y="1647328"/>
            <a:ext cx="1855380" cy="400110"/>
          </a:xfrm>
          <a:prstGeom prst="rect">
            <a:avLst/>
          </a:prstGeom>
        </p:spPr>
        <p:txBody>
          <a:bodyPr wrap="none">
            <a:spAutoFit/>
          </a:bodyPr>
          <a:lstStyle/>
          <a:p>
            <a:r>
              <a:rPr lang="en-US" altLang="zh-TW" sz="2000" b="1" dirty="0">
                <a:latin typeface="Calibri" panose="020F0502020204030204" pitchFamily="34" charset="0"/>
                <a:ea typeface="微軟正黑體" panose="020B0604030504040204" pitchFamily="34" charset="-120"/>
              </a:rPr>
              <a:t>Cluster Analysis</a:t>
            </a:r>
          </a:p>
        </p:txBody>
      </p:sp>
      <p:sp>
        <p:nvSpPr>
          <p:cNvPr id="36" name="矩形 35">
            <a:extLst>
              <a:ext uri="{FF2B5EF4-FFF2-40B4-BE49-F238E27FC236}">
                <a16:creationId xmlns:a16="http://schemas.microsoft.com/office/drawing/2014/main" id="{9ECEADD3-6709-498B-93AE-A54CF18F42CA}"/>
              </a:ext>
            </a:extLst>
          </p:cNvPr>
          <p:cNvSpPr/>
          <p:nvPr/>
        </p:nvSpPr>
        <p:spPr>
          <a:xfrm>
            <a:off x="4138560" y="5801468"/>
            <a:ext cx="982961" cy="369332"/>
          </a:xfrm>
          <a:prstGeom prst="rect">
            <a:avLst/>
          </a:prstGeom>
        </p:spPr>
        <p:txBody>
          <a:bodyPr wrap="none">
            <a:spAutoFit/>
          </a:bodyPr>
          <a:lstStyle/>
          <a:p>
            <a:r>
              <a:rPr lang="en-US" altLang="zh-TW" dirty="0"/>
              <a:t> </a:t>
            </a:r>
            <a:r>
              <a:rPr lang="en-US" altLang="zh-TW" sz="900" dirty="0" err="1"/>
              <a:t>Zong</a:t>
            </a:r>
            <a:r>
              <a:rPr lang="en-US" altLang="zh-TW" sz="900" dirty="0"/>
              <a:t> et al. 2018</a:t>
            </a:r>
            <a:endParaRPr lang="zh-TW" altLang="en-US" sz="900" dirty="0"/>
          </a:p>
        </p:txBody>
      </p:sp>
    </p:spTree>
    <p:extLst>
      <p:ext uri="{BB962C8B-B14F-4D97-AF65-F5344CB8AC3E}">
        <p14:creationId xmlns:p14="http://schemas.microsoft.com/office/powerpoint/2010/main" val="448404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par>
                                <p:cTn id="25" presetID="10"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par>
                                <p:cTn id="39" presetID="10"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fade">
                                      <p:cBhvr>
                                        <p:cTn id="44" dur="500"/>
                                        <p:tgtEl>
                                          <p:spTgt spid="4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500"/>
                                        <p:tgtEl>
                                          <p:spTgt spid="4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4" grpId="0" animBg="1"/>
      <p:bldP spid="43" grpId="0" animBg="1"/>
      <p:bldP spid="38" grpId="0"/>
      <p:bldP spid="39" grpId="0"/>
      <p:bldP spid="40" grpId="0"/>
      <p:bldP spid="41" grpId="0" animBg="1"/>
      <p:bldP spid="42" grpId="0"/>
      <p:bldP spid="6" grpId="0"/>
      <p:bldP spid="46" grpId="0"/>
      <p:bldP spid="47" grpId="0"/>
      <p:bldP spid="3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圖片 70">
            <a:extLst>
              <a:ext uri="{FF2B5EF4-FFF2-40B4-BE49-F238E27FC236}">
                <a16:creationId xmlns:a16="http://schemas.microsoft.com/office/drawing/2014/main" id="{AEA703A8-E4FF-486B-8DC1-5482C2A69558}"/>
              </a:ext>
            </a:extLst>
          </p:cNvPr>
          <p:cNvPicPr>
            <a:picLocks noChangeAspect="1"/>
          </p:cNvPicPr>
          <p:nvPr/>
        </p:nvPicPr>
        <p:blipFill>
          <a:blip r:embed="rId3"/>
          <a:stretch>
            <a:fillRect/>
          </a:stretch>
        </p:blipFill>
        <p:spPr>
          <a:xfrm>
            <a:off x="1580498" y="1550927"/>
            <a:ext cx="3030064" cy="3887053"/>
          </a:xfrm>
          <a:prstGeom prst="rect">
            <a:avLst/>
          </a:prstGeom>
        </p:spPr>
      </p:pic>
      <p:pic>
        <p:nvPicPr>
          <p:cNvPr id="72" name="圖片 71">
            <a:extLst>
              <a:ext uri="{FF2B5EF4-FFF2-40B4-BE49-F238E27FC236}">
                <a16:creationId xmlns:a16="http://schemas.microsoft.com/office/drawing/2014/main" id="{6F4A56E5-2FC7-4807-A66C-296233AED27A}"/>
              </a:ext>
            </a:extLst>
          </p:cNvPr>
          <p:cNvPicPr>
            <a:picLocks noChangeAspect="1"/>
          </p:cNvPicPr>
          <p:nvPr/>
        </p:nvPicPr>
        <p:blipFill>
          <a:blip r:embed="rId4"/>
          <a:stretch>
            <a:fillRect/>
          </a:stretch>
        </p:blipFill>
        <p:spPr>
          <a:xfrm>
            <a:off x="8230274" y="1548277"/>
            <a:ext cx="3259687" cy="3051155"/>
          </a:xfrm>
          <a:prstGeom prst="rect">
            <a:avLst/>
          </a:prstGeom>
        </p:spPr>
      </p:pic>
      <p:pic>
        <p:nvPicPr>
          <p:cNvPr id="73" name="圖片 72">
            <a:extLst>
              <a:ext uri="{FF2B5EF4-FFF2-40B4-BE49-F238E27FC236}">
                <a16:creationId xmlns:a16="http://schemas.microsoft.com/office/drawing/2014/main" id="{EEE91330-7B1B-4814-A18A-ADE2BA190366}"/>
              </a:ext>
            </a:extLst>
          </p:cNvPr>
          <p:cNvPicPr>
            <a:picLocks noChangeAspect="1"/>
          </p:cNvPicPr>
          <p:nvPr/>
        </p:nvPicPr>
        <p:blipFill>
          <a:blip r:embed="rId5"/>
          <a:stretch>
            <a:fillRect/>
          </a:stretch>
        </p:blipFill>
        <p:spPr>
          <a:xfrm>
            <a:off x="5106657" y="1548278"/>
            <a:ext cx="2774488" cy="3892706"/>
          </a:xfrm>
          <a:prstGeom prst="rect">
            <a:avLst/>
          </a:prstGeom>
        </p:spPr>
      </p:pic>
      <p:sp>
        <p:nvSpPr>
          <p:cNvPr id="49" name="標題 1">
            <a:extLst>
              <a:ext uri="{FF2B5EF4-FFF2-40B4-BE49-F238E27FC236}">
                <a16:creationId xmlns:a16="http://schemas.microsoft.com/office/drawing/2014/main" id="{12854073-B384-41E7-9CDB-AC4476A9D6AE}"/>
              </a:ext>
            </a:extLst>
          </p:cNvPr>
          <p:cNvSpPr txBox="1">
            <a:spLocks/>
          </p:cNvSpPr>
          <p:nvPr/>
        </p:nvSpPr>
        <p:spPr>
          <a:xfrm>
            <a:off x="743243" y="497049"/>
            <a:ext cx="5317649" cy="13142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kumimoji="1" lang="en-US" altLang="zh-TW" sz="2400" b="1" dirty="0">
                <a:solidFill>
                  <a:prstClr val="black"/>
                </a:solidFill>
                <a:latin typeface="+mn-lt"/>
                <a:ea typeface="微軟正黑體" panose="020B0604030504040204" pitchFamily="34" charset="-120"/>
              </a:rPr>
              <a:t>Time domain features</a:t>
            </a:r>
            <a:endParaRPr kumimoji="1" lang="en-US" altLang="zh-TW" sz="2400" b="1" dirty="0">
              <a:solidFill>
                <a:prstClr val="black">
                  <a:lumMod val="85000"/>
                  <a:lumOff val="15000"/>
                </a:prstClr>
              </a:solidFill>
              <a:latin typeface="+mn-lt"/>
            </a:endParaRPr>
          </a:p>
        </p:txBody>
      </p:sp>
      <p:sp>
        <p:nvSpPr>
          <p:cNvPr id="50" name="矩形 49">
            <a:extLst>
              <a:ext uri="{FF2B5EF4-FFF2-40B4-BE49-F238E27FC236}">
                <a16:creationId xmlns:a16="http://schemas.microsoft.com/office/drawing/2014/main" id="{72B4BCE7-8687-4B47-A0A3-8DCD6D485658}"/>
              </a:ext>
            </a:extLst>
          </p:cNvPr>
          <p:cNvSpPr/>
          <p:nvPr/>
        </p:nvSpPr>
        <p:spPr>
          <a:xfrm>
            <a:off x="429053" y="747159"/>
            <a:ext cx="207264" cy="791302"/>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noProof="0">
              <a:ln>
                <a:noFill/>
              </a:ln>
              <a:solidFill>
                <a:srgbClr val="00A98B"/>
              </a:solidFill>
              <a:effectLst/>
              <a:uLnTx/>
              <a:uFillTx/>
              <a:latin typeface="Calibri" panose="020F0502020204030204" pitchFamily="34" charset="0"/>
              <a:ea typeface="等线" panose="02010600030101010101" pitchFamily="2" charset="-122"/>
              <a:cs typeface="Arial" panose="020B0604020202020204" pitchFamily="34" charset="0"/>
            </a:endParaRPr>
          </a:p>
        </p:txBody>
      </p:sp>
      <p:pic>
        <p:nvPicPr>
          <p:cNvPr id="27" name="Picture 2" descr="「台北科技大學」的圖片搜尋結果">
            <a:extLst>
              <a:ext uri="{FF2B5EF4-FFF2-40B4-BE49-F238E27FC236}">
                <a16:creationId xmlns:a16="http://schemas.microsoft.com/office/drawing/2014/main" id="{A96E6410-838E-4E07-BFB0-D5E29AA6D5C9}"/>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224490" y="74790"/>
            <a:ext cx="976954" cy="574724"/>
          </a:xfrm>
          <a:prstGeom prst="rect">
            <a:avLst/>
          </a:prstGeom>
          <a:noFill/>
          <a:extLst>
            <a:ext uri="{909E8E84-426E-40DD-AFC4-6F175D3DCCD1}">
              <a14:hiddenFill xmlns:a14="http://schemas.microsoft.com/office/drawing/2010/main">
                <a:solidFill>
                  <a:srgbClr val="FFFFFF"/>
                </a:solidFill>
              </a14:hiddenFill>
            </a:ext>
          </a:extLst>
        </p:spPr>
      </p:pic>
      <p:sp>
        <p:nvSpPr>
          <p:cNvPr id="30" name="矩形 29">
            <a:extLst>
              <a:ext uri="{FF2B5EF4-FFF2-40B4-BE49-F238E27FC236}">
                <a16:creationId xmlns:a16="http://schemas.microsoft.com/office/drawing/2014/main" id="{0479ACCD-090B-4919-9371-51D14A14A758}"/>
              </a:ext>
            </a:extLst>
          </p:cNvPr>
          <p:cNvSpPr/>
          <p:nvPr/>
        </p:nvSpPr>
        <p:spPr>
          <a:xfrm>
            <a:off x="443659" y="759685"/>
            <a:ext cx="207264" cy="791302"/>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noProof="0">
              <a:ln>
                <a:noFill/>
              </a:ln>
              <a:solidFill>
                <a:srgbClr val="00A98B"/>
              </a:solidFill>
              <a:effectLst/>
              <a:uLnTx/>
              <a:uFillTx/>
              <a:latin typeface="Calibri" panose="020F0502020204030204" pitchFamily="34" charset="0"/>
              <a:ea typeface="等线" panose="02010600030101010101" pitchFamily="2" charset="-122"/>
              <a:cs typeface="Arial" panose="020B0604020202020204" pitchFamily="34" charset="0"/>
            </a:endParaRPr>
          </a:p>
        </p:txBody>
      </p:sp>
      <p:cxnSp>
        <p:nvCxnSpPr>
          <p:cNvPr id="31" name="直接连接符 26">
            <a:extLst>
              <a:ext uri="{FF2B5EF4-FFF2-40B4-BE49-F238E27FC236}">
                <a16:creationId xmlns:a16="http://schemas.microsoft.com/office/drawing/2014/main" id="{013BF7FA-DCE8-4163-91DA-FCDEB4817DFD}"/>
              </a:ext>
            </a:extLst>
          </p:cNvPr>
          <p:cNvCxnSpPr/>
          <p:nvPr/>
        </p:nvCxnSpPr>
        <p:spPr>
          <a:xfrm>
            <a:off x="736267" y="759685"/>
            <a:ext cx="0" cy="79130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9" name="文字方塊 23">
            <a:extLst>
              <a:ext uri="{FF2B5EF4-FFF2-40B4-BE49-F238E27FC236}">
                <a16:creationId xmlns:a16="http://schemas.microsoft.com/office/drawing/2014/main" id="{6A7652B4-9F9F-4DCF-8EA4-EE85C61C7E54}"/>
              </a:ext>
            </a:extLst>
          </p:cNvPr>
          <p:cNvSpPr txBox="1"/>
          <p:nvPr/>
        </p:nvSpPr>
        <p:spPr>
          <a:xfrm>
            <a:off x="11509523" y="6403983"/>
            <a:ext cx="1785009" cy="3481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sz="1600" b="0" i="0" u="none" strike="noStrike" kern="1200" cap="none" spc="0" normalizeH="0" noProof="0" dirty="0">
                <a:ln>
                  <a:noFill/>
                </a:ln>
                <a:solidFill>
                  <a:prstClr val="white">
                    <a:lumMod val="50000"/>
                  </a:prstClr>
                </a:solidFill>
                <a:effectLst/>
                <a:uLnTx/>
                <a:uFillTx/>
                <a:latin typeface="Calibri" panose="020F0502020204030204" pitchFamily="34" charset="0"/>
                <a:ea typeface="Georgia" charset="0"/>
                <a:cs typeface="Georgia" charset="0"/>
              </a:rPr>
              <a:t>  </a:t>
            </a:r>
            <a:fld id="{9F01719C-F466-4CE8-852F-0BDF474F10FB}" type="slidenum">
              <a:rPr kumimoji="1" lang="en-US" altLang="zh-TW" sz="1600" b="0" i="0" u="none" strike="noStrike" kern="1200" cap="none" spc="0" normalizeH="0" noProof="0" smtClean="0">
                <a:ln>
                  <a:noFill/>
                </a:ln>
                <a:solidFill>
                  <a:prstClr val="white">
                    <a:lumMod val="50000"/>
                  </a:prstClr>
                </a:solidFill>
                <a:effectLst/>
                <a:uLnTx/>
                <a:uFillTx/>
                <a:latin typeface="Calibri" panose="020F0502020204030204" pitchFamily="34" charset="0"/>
                <a:ea typeface="Georgia" charset="0"/>
                <a:cs typeface="Georgia" charset="0"/>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1" lang="zh-TW" altLang="en-US" sz="1600" b="0" i="0" u="none" strike="noStrike" kern="1200" cap="none" spc="0" normalizeH="0" noProof="0" dirty="0">
              <a:ln>
                <a:noFill/>
              </a:ln>
              <a:solidFill>
                <a:prstClr val="white">
                  <a:lumMod val="50000"/>
                </a:prstClr>
              </a:solidFill>
              <a:effectLst/>
              <a:uLnTx/>
              <a:uFillTx/>
              <a:latin typeface="Calibri" panose="020F0502020204030204" pitchFamily="34" charset="0"/>
              <a:ea typeface="Georgia" charset="0"/>
              <a:cs typeface="Georgia" charset="0"/>
            </a:endParaRPr>
          </a:p>
        </p:txBody>
      </p:sp>
      <p:grpSp>
        <p:nvGrpSpPr>
          <p:cNvPr id="36" name="群組 35">
            <a:extLst>
              <a:ext uri="{FF2B5EF4-FFF2-40B4-BE49-F238E27FC236}">
                <a16:creationId xmlns:a16="http://schemas.microsoft.com/office/drawing/2014/main" id="{40879615-8690-4E3F-9882-81F61FE2ACDB}"/>
              </a:ext>
            </a:extLst>
          </p:cNvPr>
          <p:cNvGrpSpPr/>
          <p:nvPr/>
        </p:nvGrpSpPr>
        <p:grpSpPr>
          <a:xfrm>
            <a:off x="1268954" y="222815"/>
            <a:ext cx="9950174" cy="228068"/>
            <a:chOff x="3" y="302483"/>
            <a:chExt cx="12191997" cy="584393"/>
          </a:xfrm>
        </p:grpSpPr>
        <p:sp>
          <p:nvSpPr>
            <p:cNvPr id="37" name="五邊形 12">
              <a:extLst>
                <a:ext uri="{FF2B5EF4-FFF2-40B4-BE49-F238E27FC236}">
                  <a16:creationId xmlns:a16="http://schemas.microsoft.com/office/drawing/2014/main" id="{135D3379-3001-4B6F-9C3B-AB8ABA7FB6E0}"/>
                </a:ext>
              </a:extLst>
            </p:cNvPr>
            <p:cNvSpPr/>
            <p:nvPr/>
          </p:nvSpPr>
          <p:spPr>
            <a:xfrm>
              <a:off x="3" y="302483"/>
              <a:ext cx="2061141" cy="584393"/>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Introduction</a:t>
              </a:r>
            </a:p>
          </p:txBody>
        </p:sp>
        <p:sp>
          <p:nvSpPr>
            <p:cNvPr id="38" name="五邊形 13">
              <a:extLst>
                <a:ext uri="{FF2B5EF4-FFF2-40B4-BE49-F238E27FC236}">
                  <a16:creationId xmlns:a16="http://schemas.microsoft.com/office/drawing/2014/main" id="{DFB02125-AACD-4853-B296-9ADBD782A9B1}"/>
                </a:ext>
              </a:extLst>
            </p:cNvPr>
            <p:cNvSpPr/>
            <p:nvPr/>
          </p:nvSpPr>
          <p:spPr>
            <a:xfrm>
              <a:off x="2061144" y="309426"/>
              <a:ext cx="2195548" cy="575971"/>
            </a:xfrm>
            <a:prstGeom prst="homePlat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kern="0">
                  <a:solidFill>
                    <a:prstClr val="black"/>
                  </a:solidFill>
                  <a:latin typeface="Calibri" panose="020F0502020204030204" pitchFamily="34" charset="0"/>
                </a:rPr>
                <a:t>Literature Review</a:t>
              </a:r>
              <a:endParaRPr lang="en-US" altLang="zh-TW" sz="1200" b="1" kern="0" dirty="0">
                <a:solidFill>
                  <a:prstClr val="black"/>
                </a:solidFill>
                <a:latin typeface="Calibri" panose="020F0502020204030204" pitchFamily="34" charset="0"/>
              </a:endParaRPr>
            </a:p>
          </p:txBody>
        </p:sp>
        <p:sp>
          <p:nvSpPr>
            <p:cNvPr id="39" name="五邊形 14">
              <a:extLst>
                <a:ext uri="{FF2B5EF4-FFF2-40B4-BE49-F238E27FC236}">
                  <a16:creationId xmlns:a16="http://schemas.microsoft.com/office/drawing/2014/main" id="{383CDD00-4F81-4C4A-9679-B81B8287954C}"/>
                </a:ext>
              </a:extLst>
            </p:cNvPr>
            <p:cNvSpPr/>
            <p:nvPr/>
          </p:nvSpPr>
          <p:spPr>
            <a:xfrm>
              <a:off x="4256692" y="302484"/>
              <a:ext cx="2417377" cy="559598"/>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Proposed Methods</a:t>
              </a:r>
              <a:endParaRPr kumimoji="0" lang="en-US" altLang="zh-TW" sz="1200" b="1" i="0" u="none" strike="noStrike" kern="0" cap="none" spc="0" normalizeH="0" baseline="0" noProof="0" dirty="0">
                <a:ln>
                  <a:noFill/>
                </a:ln>
                <a:solidFill>
                  <a:prstClr val="black"/>
                </a:solidFill>
                <a:effectLst/>
                <a:uLnTx/>
                <a:uFillTx/>
                <a:ea typeface="微軟正黑體"/>
                <a:cs typeface="+mn-cs"/>
              </a:endParaRPr>
            </a:p>
          </p:txBody>
        </p:sp>
        <p:sp>
          <p:nvSpPr>
            <p:cNvPr id="40" name="五邊形 16">
              <a:extLst>
                <a:ext uri="{FF2B5EF4-FFF2-40B4-BE49-F238E27FC236}">
                  <a16:creationId xmlns:a16="http://schemas.microsoft.com/office/drawing/2014/main" id="{172C0A36-F0E8-402A-90B0-1CD9C75536E1}"/>
                </a:ext>
              </a:extLst>
            </p:cNvPr>
            <p:cNvSpPr/>
            <p:nvPr/>
          </p:nvSpPr>
          <p:spPr>
            <a:xfrm>
              <a:off x="6674068" y="302483"/>
              <a:ext cx="2606565" cy="552655"/>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Empirical</a:t>
              </a:r>
              <a:r>
                <a:rPr kumimoji="0" lang="zh-TW" altLang="en-US" sz="1200" b="1" i="0" u="none" strike="noStrike" kern="0" cap="none" spc="0" normalizeH="0" baseline="0" noProof="0" dirty="0">
                  <a:ln>
                    <a:noFill/>
                  </a:ln>
                  <a:solidFill>
                    <a:prstClr val="black"/>
                  </a:solidFill>
                  <a:effectLst/>
                  <a:uLnTx/>
                  <a:uFillTx/>
                  <a:ea typeface="新細明體" panose="02020500000000000000" pitchFamily="18" charset="-120"/>
                  <a:cs typeface="+mn-cs"/>
                </a:rPr>
                <a:t> </a:t>
              </a: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Study</a:t>
              </a:r>
            </a:p>
          </p:txBody>
        </p:sp>
        <p:sp>
          <p:nvSpPr>
            <p:cNvPr id="41" name="五邊形 17">
              <a:extLst>
                <a:ext uri="{FF2B5EF4-FFF2-40B4-BE49-F238E27FC236}">
                  <a16:creationId xmlns:a16="http://schemas.microsoft.com/office/drawing/2014/main" id="{4C6D898F-3619-4394-AEB5-647D56BF6BD3}"/>
                </a:ext>
              </a:extLst>
            </p:cNvPr>
            <p:cNvSpPr/>
            <p:nvPr/>
          </p:nvSpPr>
          <p:spPr>
            <a:xfrm>
              <a:off x="9280634" y="309426"/>
              <a:ext cx="2911366" cy="552655"/>
            </a:xfrm>
            <a:prstGeom prst="homePlat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TW" sz="1200" b="1" kern="0" dirty="0">
                  <a:solidFill>
                    <a:prstClr val="black"/>
                  </a:solidFill>
                  <a:latin typeface="Calibri" panose="020F0502020204030204" pitchFamily="34" charset="0"/>
                </a:rPr>
                <a:t>Conclusion</a:t>
              </a:r>
            </a:p>
          </p:txBody>
        </p:sp>
      </p:grpSp>
      <p:sp>
        <p:nvSpPr>
          <p:cNvPr id="63" name="矩形 62">
            <a:extLst>
              <a:ext uri="{FF2B5EF4-FFF2-40B4-BE49-F238E27FC236}">
                <a16:creationId xmlns:a16="http://schemas.microsoft.com/office/drawing/2014/main" id="{A5B607A3-2C37-4013-8427-DEEB746DCA5A}"/>
              </a:ext>
            </a:extLst>
          </p:cNvPr>
          <p:cNvSpPr/>
          <p:nvPr/>
        </p:nvSpPr>
        <p:spPr>
          <a:xfrm>
            <a:off x="0" y="5637188"/>
            <a:ext cx="12192000" cy="1220811"/>
          </a:xfrm>
          <a:prstGeom prst="rect">
            <a:avLst/>
          </a:prstGeom>
          <a:solidFill>
            <a:srgbClr val="66A7B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noProof="0">
              <a:ln>
                <a:noFill/>
              </a:ln>
              <a:solidFill>
                <a:srgbClr val="00A98B"/>
              </a:solidFill>
              <a:effectLst/>
              <a:uLnTx/>
              <a:uFillTx/>
              <a:latin typeface="Calibri" panose="020F0502020204030204" pitchFamily="34" charset="0"/>
              <a:ea typeface="等线" panose="02010600030101010101" pitchFamily="2" charset="-122"/>
              <a:cs typeface="Arial" panose="020B0604020202020204" pitchFamily="34" charset="0"/>
            </a:endParaRPr>
          </a:p>
        </p:txBody>
      </p:sp>
      <p:sp>
        <p:nvSpPr>
          <p:cNvPr id="7" name="矩形 6">
            <a:extLst>
              <a:ext uri="{FF2B5EF4-FFF2-40B4-BE49-F238E27FC236}">
                <a16:creationId xmlns:a16="http://schemas.microsoft.com/office/drawing/2014/main" id="{68F55704-4744-4CE3-BB8F-D40D1833EB78}"/>
              </a:ext>
            </a:extLst>
          </p:cNvPr>
          <p:cNvSpPr/>
          <p:nvPr/>
        </p:nvSpPr>
        <p:spPr>
          <a:xfrm>
            <a:off x="1565310" y="5773845"/>
            <a:ext cx="10145308" cy="923330"/>
          </a:xfrm>
          <a:prstGeom prst="rect">
            <a:avLst/>
          </a:prstGeom>
        </p:spPr>
        <p:txBody>
          <a:bodyPr wrap="square">
            <a:spAutoFit/>
          </a:bodyPr>
          <a:lstStyle/>
          <a:p>
            <a:pPr marL="285750" indent="-285750">
              <a:buFont typeface="Arial" panose="020B0604020202020204" pitchFamily="34" charset="0"/>
              <a:buChar char="•"/>
            </a:pPr>
            <a:r>
              <a:rPr lang="en-US" altLang="zh-TW" dirty="0"/>
              <a:t>Time-domain features are used to </a:t>
            </a:r>
            <a:r>
              <a:rPr lang="en-US" altLang="zh-TW" b="1" dirty="0">
                <a:solidFill>
                  <a:srgbClr val="0070C0"/>
                </a:solidFill>
              </a:rPr>
              <a:t>describe the statistical properties and temporal structure of signals</a:t>
            </a:r>
            <a:r>
              <a:rPr lang="zh-TW" altLang="en-US" b="1" dirty="0">
                <a:solidFill>
                  <a:srgbClr val="0070C0"/>
                </a:solidFill>
              </a:rPr>
              <a:t> </a:t>
            </a:r>
            <a:r>
              <a:rPr lang="en-US" altLang="zh-TW" dirty="0"/>
              <a:t>data, and these features are directly extracted from the series data</a:t>
            </a:r>
          </a:p>
          <a:p>
            <a:pPr marL="285750" indent="-285750">
              <a:buFont typeface="Arial" panose="020B0604020202020204" pitchFamily="34" charset="0"/>
              <a:buChar char="•"/>
            </a:pPr>
            <a:r>
              <a:rPr lang="en-US" altLang="zh-TW" dirty="0"/>
              <a:t>In the selection of features, we choose the features which focus on the </a:t>
            </a:r>
            <a:r>
              <a:rPr lang="en-US" altLang="zh-TW" b="1" dirty="0">
                <a:solidFill>
                  <a:srgbClr val="0070C0"/>
                </a:solidFill>
              </a:rPr>
              <a:t>size of change in series</a:t>
            </a:r>
            <a:endParaRPr lang="zh-TW" altLang="en-US" b="1" dirty="0">
              <a:solidFill>
                <a:srgbClr val="0070C0"/>
              </a:solidFill>
            </a:endParaRPr>
          </a:p>
        </p:txBody>
      </p:sp>
    </p:spTree>
    <p:extLst>
      <p:ext uri="{BB962C8B-B14F-4D97-AF65-F5344CB8AC3E}">
        <p14:creationId xmlns:p14="http://schemas.microsoft.com/office/powerpoint/2010/main" val="2840196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a:extLst>
              <a:ext uri="{FF2B5EF4-FFF2-40B4-BE49-F238E27FC236}">
                <a16:creationId xmlns:a16="http://schemas.microsoft.com/office/drawing/2014/main" id="{E9A633B4-2A66-4CBB-BA9A-90291B8E6716}"/>
              </a:ext>
            </a:extLst>
          </p:cNvPr>
          <p:cNvSpPr/>
          <p:nvPr/>
        </p:nvSpPr>
        <p:spPr>
          <a:xfrm>
            <a:off x="6167818" y="1595259"/>
            <a:ext cx="5693587" cy="3997656"/>
          </a:xfrm>
          <a:prstGeom prst="rect">
            <a:avLst/>
          </a:prstGeom>
          <a:solidFill>
            <a:srgbClr val="F3952D">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A98B"/>
              </a:solidFill>
              <a:latin typeface="Calibri" panose="020F0502020204030204" pitchFamily="34" charset="0"/>
              <a:ea typeface="等线" panose="02010600030101010101" pitchFamily="2" charset="-122"/>
              <a:cs typeface="Arial" panose="020B0604020202020204" pitchFamily="34" charset="0"/>
            </a:endParaRPr>
          </a:p>
        </p:txBody>
      </p:sp>
      <p:sp>
        <p:nvSpPr>
          <p:cNvPr id="35" name="矩形 34">
            <a:extLst>
              <a:ext uri="{FF2B5EF4-FFF2-40B4-BE49-F238E27FC236}">
                <a16:creationId xmlns:a16="http://schemas.microsoft.com/office/drawing/2014/main" id="{E093DEF9-57D3-472F-BC1A-7B8C1DDADE0D}"/>
              </a:ext>
            </a:extLst>
          </p:cNvPr>
          <p:cNvSpPr/>
          <p:nvPr/>
        </p:nvSpPr>
        <p:spPr>
          <a:xfrm>
            <a:off x="330595" y="1595259"/>
            <a:ext cx="5556733" cy="3997656"/>
          </a:xfrm>
          <a:prstGeom prst="rect">
            <a:avLst/>
          </a:prstGeom>
          <a:solidFill>
            <a:srgbClr val="92D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noProof="0">
              <a:ln>
                <a:noFill/>
              </a:ln>
              <a:solidFill>
                <a:srgbClr val="00A98B"/>
              </a:solidFill>
              <a:effectLst/>
              <a:uLnTx/>
              <a:uFillTx/>
              <a:latin typeface="Calibri" panose="020F0502020204030204" pitchFamily="34" charset="0"/>
              <a:ea typeface="等线" panose="02010600030101010101" pitchFamily="2" charset="-122"/>
              <a:cs typeface="Arial" panose="020B0604020202020204" pitchFamily="34" charset="0"/>
            </a:endParaRPr>
          </a:p>
        </p:txBody>
      </p:sp>
      <p:sp>
        <p:nvSpPr>
          <p:cNvPr id="32" name="矩形 31">
            <a:extLst>
              <a:ext uri="{FF2B5EF4-FFF2-40B4-BE49-F238E27FC236}">
                <a16:creationId xmlns:a16="http://schemas.microsoft.com/office/drawing/2014/main" id="{C3605D20-1D56-4F88-A1B3-6AF8E15659AF}"/>
              </a:ext>
            </a:extLst>
          </p:cNvPr>
          <p:cNvSpPr/>
          <p:nvPr/>
        </p:nvSpPr>
        <p:spPr>
          <a:xfrm>
            <a:off x="0" y="5637188"/>
            <a:ext cx="12192000" cy="1220811"/>
          </a:xfrm>
          <a:prstGeom prst="rect">
            <a:avLst/>
          </a:prstGeom>
          <a:solidFill>
            <a:srgbClr val="66A7B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noProof="0">
              <a:ln>
                <a:noFill/>
              </a:ln>
              <a:solidFill>
                <a:srgbClr val="00A98B"/>
              </a:solidFill>
              <a:effectLst/>
              <a:uLnTx/>
              <a:uFillTx/>
              <a:latin typeface="Calibri" panose="020F0502020204030204" pitchFamily="34" charset="0"/>
              <a:ea typeface="等线" panose="02010600030101010101" pitchFamily="2" charset="-122"/>
              <a:cs typeface="Arial" panose="020B0604020202020204" pitchFamily="34" charset="0"/>
            </a:endParaRPr>
          </a:p>
        </p:txBody>
      </p:sp>
      <p:sp>
        <p:nvSpPr>
          <p:cNvPr id="49" name="標題 1">
            <a:extLst>
              <a:ext uri="{FF2B5EF4-FFF2-40B4-BE49-F238E27FC236}">
                <a16:creationId xmlns:a16="http://schemas.microsoft.com/office/drawing/2014/main" id="{12854073-B384-41E7-9CDB-AC4476A9D6AE}"/>
              </a:ext>
            </a:extLst>
          </p:cNvPr>
          <p:cNvSpPr txBox="1">
            <a:spLocks/>
          </p:cNvSpPr>
          <p:nvPr/>
        </p:nvSpPr>
        <p:spPr>
          <a:xfrm>
            <a:off x="743243" y="497049"/>
            <a:ext cx="5317649" cy="13142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kumimoji="1" lang="en-US" altLang="zh-TW" sz="2400" b="1" dirty="0">
                <a:solidFill>
                  <a:prstClr val="black"/>
                </a:solidFill>
                <a:latin typeface="+mn-lt"/>
                <a:ea typeface="微軟正黑體" panose="020B0604030504040204" pitchFamily="34" charset="-120"/>
              </a:rPr>
              <a:t>Time Series Generation</a:t>
            </a:r>
            <a:endParaRPr kumimoji="1" lang="en-US" altLang="zh-TW" sz="2400" b="1" dirty="0">
              <a:solidFill>
                <a:prstClr val="black">
                  <a:lumMod val="85000"/>
                  <a:lumOff val="15000"/>
                </a:prstClr>
              </a:solidFill>
              <a:latin typeface="+mn-lt"/>
            </a:endParaRPr>
          </a:p>
        </p:txBody>
      </p:sp>
      <p:sp>
        <p:nvSpPr>
          <p:cNvPr id="50" name="矩形 49">
            <a:extLst>
              <a:ext uri="{FF2B5EF4-FFF2-40B4-BE49-F238E27FC236}">
                <a16:creationId xmlns:a16="http://schemas.microsoft.com/office/drawing/2014/main" id="{72B4BCE7-8687-4B47-A0A3-8DCD6D485658}"/>
              </a:ext>
            </a:extLst>
          </p:cNvPr>
          <p:cNvSpPr/>
          <p:nvPr/>
        </p:nvSpPr>
        <p:spPr>
          <a:xfrm>
            <a:off x="429053" y="747159"/>
            <a:ext cx="207264" cy="791302"/>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noProof="0">
              <a:ln>
                <a:noFill/>
              </a:ln>
              <a:solidFill>
                <a:srgbClr val="00A98B"/>
              </a:solidFill>
              <a:effectLst/>
              <a:uLnTx/>
              <a:uFillTx/>
              <a:latin typeface="Calibri" panose="020F0502020204030204" pitchFamily="34" charset="0"/>
              <a:ea typeface="等线" panose="02010600030101010101" pitchFamily="2" charset="-122"/>
              <a:cs typeface="Arial" panose="020B0604020202020204" pitchFamily="34" charset="0"/>
            </a:endParaRPr>
          </a:p>
        </p:txBody>
      </p:sp>
      <p:pic>
        <p:nvPicPr>
          <p:cNvPr id="27" name="Picture 2" descr="「台北科技大學」的圖片搜尋結果">
            <a:extLst>
              <a:ext uri="{FF2B5EF4-FFF2-40B4-BE49-F238E27FC236}">
                <a16:creationId xmlns:a16="http://schemas.microsoft.com/office/drawing/2014/main" id="{A96E6410-838E-4E07-BFB0-D5E29AA6D5C9}"/>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24490" y="74790"/>
            <a:ext cx="976954" cy="574724"/>
          </a:xfrm>
          <a:prstGeom prst="rect">
            <a:avLst/>
          </a:prstGeom>
          <a:noFill/>
          <a:extLst>
            <a:ext uri="{909E8E84-426E-40DD-AFC4-6F175D3DCCD1}">
              <a14:hiddenFill xmlns:a14="http://schemas.microsoft.com/office/drawing/2010/main">
                <a:solidFill>
                  <a:srgbClr val="FFFFFF"/>
                </a:solidFill>
              </a14:hiddenFill>
            </a:ext>
          </a:extLst>
        </p:spPr>
      </p:pic>
      <p:sp>
        <p:nvSpPr>
          <p:cNvPr id="30" name="矩形 29">
            <a:extLst>
              <a:ext uri="{FF2B5EF4-FFF2-40B4-BE49-F238E27FC236}">
                <a16:creationId xmlns:a16="http://schemas.microsoft.com/office/drawing/2014/main" id="{0479ACCD-090B-4919-9371-51D14A14A758}"/>
              </a:ext>
            </a:extLst>
          </p:cNvPr>
          <p:cNvSpPr/>
          <p:nvPr/>
        </p:nvSpPr>
        <p:spPr>
          <a:xfrm>
            <a:off x="443659" y="759685"/>
            <a:ext cx="207264" cy="791302"/>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noProof="0">
              <a:ln>
                <a:noFill/>
              </a:ln>
              <a:solidFill>
                <a:srgbClr val="00A98B"/>
              </a:solidFill>
              <a:effectLst/>
              <a:uLnTx/>
              <a:uFillTx/>
              <a:latin typeface="Calibri" panose="020F0502020204030204" pitchFamily="34" charset="0"/>
              <a:ea typeface="等线" panose="02010600030101010101" pitchFamily="2" charset="-122"/>
              <a:cs typeface="Arial" panose="020B0604020202020204" pitchFamily="34" charset="0"/>
            </a:endParaRPr>
          </a:p>
        </p:txBody>
      </p:sp>
      <p:cxnSp>
        <p:nvCxnSpPr>
          <p:cNvPr id="31" name="直接连接符 26">
            <a:extLst>
              <a:ext uri="{FF2B5EF4-FFF2-40B4-BE49-F238E27FC236}">
                <a16:creationId xmlns:a16="http://schemas.microsoft.com/office/drawing/2014/main" id="{013BF7FA-DCE8-4163-91DA-FCDEB4817DFD}"/>
              </a:ext>
            </a:extLst>
          </p:cNvPr>
          <p:cNvCxnSpPr/>
          <p:nvPr/>
        </p:nvCxnSpPr>
        <p:spPr>
          <a:xfrm>
            <a:off x="736267" y="759685"/>
            <a:ext cx="0" cy="79130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9" name="文字方塊 23">
            <a:extLst>
              <a:ext uri="{FF2B5EF4-FFF2-40B4-BE49-F238E27FC236}">
                <a16:creationId xmlns:a16="http://schemas.microsoft.com/office/drawing/2014/main" id="{6A7652B4-9F9F-4DCF-8EA4-EE85C61C7E54}"/>
              </a:ext>
            </a:extLst>
          </p:cNvPr>
          <p:cNvSpPr txBox="1"/>
          <p:nvPr/>
        </p:nvSpPr>
        <p:spPr>
          <a:xfrm>
            <a:off x="11509523" y="6403983"/>
            <a:ext cx="1785009" cy="3481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sz="1600" b="0" i="0" u="none" strike="noStrike" kern="1200" cap="none" spc="0" normalizeH="0" noProof="0" dirty="0">
                <a:ln>
                  <a:noFill/>
                </a:ln>
                <a:solidFill>
                  <a:prstClr val="white">
                    <a:lumMod val="50000"/>
                  </a:prstClr>
                </a:solidFill>
                <a:effectLst/>
                <a:uLnTx/>
                <a:uFillTx/>
                <a:latin typeface="Calibri" panose="020F0502020204030204" pitchFamily="34" charset="0"/>
                <a:ea typeface="Georgia" charset="0"/>
                <a:cs typeface="Georgia" charset="0"/>
              </a:rPr>
              <a:t>  </a:t>
            </a:r>
            <a:fld id="{9F01719C-F466-4CE8-852F-0BDF474F10FB}" type="slidenum">
              <a:rPr kumimoji="1" lang="en-US" altLang="zh-TW" sz="1600" b="0" i="0" u="none" strike="noStrike" kern="1200" cap="none" spc="0" normalizeH="0" noProof="0" smtClean="0">
                <a:ln>
                  <a:noFill/>
                </a:ln>
                <a:solidFill>
                  <a:prstClr val="white">
                    <a:lumMod val="50000"/>
                  </a:prstClr>
                </a:solidFill>
                <a:effectLst/>
                <a:uLnTx/>
                <a:uFillTx/>
                <a:latin typeface="Calibri" panose="020F0502020204030204" pitchFamily="34" charset="0"/>
                <a:ea typeface="Georgia" charset="0"/>
                <a:cs typeface="Georgia" charset="0"/>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1" lang="zh-TW" altLang="en-US" sz="1600" b="0" i="0" u="none" strike="noStrike" kern="1200" cap="none" spc="0" normalizeH="0" noProof="0" dirty="0">
              <a:ln>
                <a:noFill/>
              </a:ln>
              <a:solidFill>
                <a:prstClr val="white">
                  <a:lumMod val="50000"/>
                </a:prstClr>
              </a:solidFill>
              <a:effectLst/>
              <a:uLnTx/>
              <a:uFillTx/>
              <a:latin typeface="Calibri" panose="020F0502020204030204" pitchFamily="34" charset="0"/>
              <a:ea typeface="Georgia" charset="0"/>
              <a:cs typeface="Georgia" charset="0"/>
            </a:endParaRPr>
          </a:p>
        </p:txBody>
      </p:sp>
      <p:grpSp>
        <p:nvGrpSpPr>
          <p:cNvPr id="36" name="群組 35">
            <a:extLst>
              <a:ext uri="{FF2B5EF4-FFF2-40B4-BE49-F238E27FC236}">
                <a16:creationId xmlns:a16="http://schemas.microsoft.com/office/drawing/2014/main" id="{40879615-8690-4E3F-9882-81F61FE2ACDB}"/>
              </a:ext>
            </a:extLst>
          </p:cNvPr>
          <p:cNvGrpSpPr/>
          <p:nvPr/>
        </p:nvGrpSpPr>
        <p:grpSpPr>
          <a:xfrm>
            <a:off x="1268954" y="222815"/>
            <a:ext cx="9950174" cy="228068"/>
            <a:chOff x="3" y="302483"/>
            <a:chExt cx="12191997" cy="584393"/>
          </a:xfrm>
        </p:grpSpPr>
        <p:sp>
          <p:nvSpPr>
            <p:cNvPr id="37" name="五邊形 12">
              <a:extLst>
                <a:ext uri="{FF2B5EF4-FFF2-40B4-BE49-F238E27FC236}">
                  <a16:creationId xmlns:a16="http://schemas.microsoft.com/office/drawing/2014/main" id="{135D3379-3001-4B6F-9C3B-AB8ABA7FB6E0}"/>
                </a:ext>
              </a:extLst>
            </p:cNvPr>
            <p:cNvSpPr/>
            <p:nvPr/>
          </p:nvSpPr>
          <p:spPr>
            <a:xfrm>
              <a:off x="3" y="302483"/>
              <a:ext cx="2061141" cy="584393"/>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Introduction</a:t>
              </a:r>
            </a:p>
          </p:txBody>
        </p:sp>
        <p:sp>
          <p:nvSpPr>
            <p:cNvPr id="38" name="五邊形 13">
              <a:extLst>
                <a:ext uri="{FF2B5EF4-FFF2-40B4-BE49-F238E27FC236}">
                  <a16:creationId xmlns:a16="http://schemas.microsoft.com/office/drawing/2014/main" id="{DFB02125-AACD-4853-B296-9ADBD782A9B1}"/>
                </a:ext>
              </a:extLst>
            </p:cNvPr>
            <p:cNvSpPr/>
            <p:nvPr/>
          </p:nvSpPr>
          <p:spPr>
            <a:xfrm>
              <a:off x="2061144" y="309426"/>
              <a:ext cx="2195548" cy="575971"/>
            </a:xfrm>
            <a:prstGeom prst="homePlat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kern="0">
                  <a:solidFill>
                    <a:prstClr val="black"/>
                  </a:solidFill>
                  <a:latin typeface="Calibri" panose="020F0502020204030204" pitchFamily="34" charset="0"/>
                </a:rPr>
                <a:t>Literature Review</a:t>
              </a:r>
              <a:endParaRPr lang="en-US" altLang="zh-TW" sz="1200" b="1" kern="0" dirty="0">
                <a:solidFill>
                  <a:prstClr val="black"/>
                </a:solidFill>
                <a:latin typeface="Calibri" panose="020F0502020204030204" pitchFamily="34" charset="0"/>
              </a:endParaRPr>
            </a:p>
          </p:txBody>
        </p:sp>
        <p:sp>
          <p:nvSpPr>
            <p:cNvPr id="39" name="五邊形 14">
              <a:extLst>
                <a:ext uri="{FF2B5EF4-FFF2-40B4-BE49-F238E27FC236}">
                  <a16:creationId xmlns:a16="http://schemas.microsoft.com/office/drawing/2014/main" id="{383CDD00-4F81-4C4A-9679-B81B8287954C}"/>
                </a:ext>
              </a:extLst>
            </p:cNvPr>
            <p:cNvSpPr/>
            <p:nvPr/>
          </p:nvSpPr>
          <p:spPr>
            <a:xfrm>
              <a:off x="4256692" y="302484"/>
              <a:ext cx="2417377" cy="559598"/>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Proposed Methods</a:t>
              </a:r>
              <a:endParaRPr kumimoji="0" lang="en-US" altLang="zh-TW" sz="1200" b="1" i="0" u="none" strike="noStrike" kern="0" cap="none" spc="0" normalizeH="0" baseline="0" noProof="0" dirty="0">
                <a:ln>
                  <a:noFill/>
                </a:ln>
                <a:solidFill>
                  <a:prstClr val="black"/>
                </a:solidFill>
                <a:effectLst/>
                <a:uLnTx/>
                <a:uFillTx/>
                <a:ea typeface="微軟正黑體"/>
                <a:cs typeface="+mn-cs"/>
              </a:endParaRPr>
            </a:p>
          </p:txBody>
        </p:sp>
        <p:sp>
          <p:nvSpPr>
            <p:cNvPr id="40" name="五邊形 16">
              <a:extLst>
                <a:ext uri="{FF2B5EF4-FFF2-40B4-BE49-F238E27FC236}">
                  <a16:creationId xmlns:a16="http://schemas.microsoft.com/office/drawing/2014/main" id="{172C0A36-F0E8-402A-90B0-1CD9C75536E1}"/>
                </a:ext>
              </a:extLst>
            </p:cNvPr>
            <p:cNvSpPr/>
            <p:nvPr/>
          </p:nvSpPr>
          <p:spPr>
            <a:xfrm>
              <a:off x="6674068" y="302483"/>
              <a:ext cx="2606565" cy="552655"/>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Empirical</a:t>
              </a:r>
              <a:r>
                <a:rPr kumimoji="0" lang="zh-TW" altLang="en-US" sz="1200" b="1" i="0" u="none" strike="noStrike" kern="0" cap="none" spc="0" normalizeH="0" baseline="0" noProof="0" dirty="0">
                  <a:ln>
                    <a:noFill/>
                  </a:ln>
                  <a:solidFill>
                    <a:prstClr val="black"/>
                  </a:solidFill>
                  <a:effectLst/>
                  <a:uLnTx/>
                  <a:uFillTx/>
                  <a:ea typeface="新細明體" panose="02020500000000000000" pitchFamily="18" charset="-120"/>
                  <a:cs typeface="+mn-cs"/>
                </a:rPr>
                <a:t> </a:t>
              </a: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Study</a:t>
              </a:r>
            </a:p>
          </p:txBody>
        </p:sp>
        <p:sp>
          <p:nvSpPr>
            <p:cNvPr id="41" name="五邊形 17">
              <a:extLst>
                <a:ext uri="{FF2B5EF4-FFF2-40B4-BE49-F238E27FC236}">
                  <a16:creationId xmlns:a16="http://schemas.microsoft.com/office/drawing/2014/main" id="{4C6D898F-3619-4394-AEB5-647D56BF6BD3}"/>
                </a:ext>
              </a:extLst>
            </p:cNvPr>
            <p:cNvSpPr/>
            <p:nvPr/>
          </p:nvSpPr>
          <p:spPr>
            <a:xfrm>
              <a:off x="9280634" y="309426"/>
              <a:ext cx="2911366" cy="552655"/>
            </a:xfrm>
            <a:prstGeom prst="homePlat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TW" sz="1200" b="1" kern="0" dirty="0">
                  <a:solidFill>
                    <a:prstClr val="black"/>
                  </a:solidFill>
                  <a:latin typeface="Calibri" panose="020F0502020204030204" pitchFamily="34" charset="0"/>
                </a:rPr>
                <a:t>Conclusion</a:t>
              </a:r>
            </a:p>
          </p:txBody>
        </p:sp>
      </p:grpSp>
      <p:sp>
        <p:nvSpPr>
          <p:cNvPr id="28" name="矩形 27">
            <a:extLst>
              <a:ext uri="{FF2B5EF4-FFF2-40B4-BE49-F238E27FC236}">
                <a16:creationId xmlns:a16="http://schemas.microsoft.com/office/drawing/2014/main" id="{850176E6-2955-4FB5-AED1-F50A7FAB841A}"/>
              </a:ext>
            </a:extLst>
          </p:cNvPr>
          <p:cNvSpPr/>
          <p:nvPr/>
        </p:nvSpPr>
        <p:spPr>
          <a:xfrm>
            <a:off x="1350501" y="5637188"/>
            <a:ext cx="11708407" cy="1200329"/>
          </a:xfrm>
          <a:prstGeom prst="rect">
            <a:avLst/>
          </a:prstGeom>
        </p:spPr>
        <p:txBody>
          <a:bodyPr wrap="square">
            <a:spAutoFit/>
          </a:bodyPr>
          <a:lstStyle/>
          <a:p>
            <a:r>
              <a:rPr lang="en-US" altLang="zh-TW" dirty="0">
                <a:solidFill>
                  <a:prstClr val="black"/>
                </a:solidFill>
                <a:latin typeface="Calibri" panose="020F0502020204030204" pitchFamily="34" charset="0"/>
                <a:ea typeface="微軟正黑體" panose="020B0604030504040204" pitchFamily="34" charset="-120"/>
              </a:rPr>
              <a:t>This study use </a:t>
            </a:r>
            <a:r>
              <a:rPr lang="en-US" altLang="zh-TW" dirty="0" err="1">
                <a:solidFill>
                  <a:srgbClr val="0070C0"/>
                </a:solidFill>
                <a:latin typeface="Calibri" panose="020F0502020204030204" pitchFamily="34" charset="0"/>
                <a:ea typeface="微軟正黑體" panose="020B0604030504040204" pitchFamily="34" charset="-120"/>
              </a:rPr>
              <a:t>TimeGAN</a:t>
            </a:r>
            <a:r>
              <a:rPr lang="en-US" altLang="zh-TW" dirty="0">
                <a:solidFill>
                  <a:prstClr val="black"/>
                </a:solidFill>
                <a:latin typeface="Calibri" panose="020F0502020204030204" pitchFamily="34" charset="0"/>
                <a:ea typeface="微軟正黑體" panose="020B0604030504040204" pitchFamily="34" charset="-120"/>
              </a:rPr>
              <a:t> as the generation model which ensure model can capture the information below : </a:t>
            </a:r>
          </a:p>
          <a:p>
            <a:pPr marL="342900" indent="-342900">
              <a:buFont typeface="+mj-lt"/>
              <a:buAutoNum type="arabicPeriod"/>
            </a:pPr>
            <a:r>
              <a:rPr lang="en-US" altLang="zh-TW" dirty="0">
                <a:solidFill>
                  <a:prstClr val="black"/>
                </a:solidFill>
                <a:latin typeface="Calibri" panose="020F0502020204030204" pitchFamily="34" charset="0"/>
                <a:ea typeface="微軟正黑體" panose="020B0604030504040204" pitchFamily="34" charset="-120"/>
              </a:rPr>
              <a:t>statistical properties</a:t>
            </a:r>
          </a:p>
          <a:p>
            <a:pPr marL="342900" indent="-342900">
              <a:buFont typeface="+mj-lt"/>
              <a:buAutoNum type="arabicPeriod"/>
            </a:pPr>
            <a:r>
              <a:rPr lang="en-US" altLang="zh-TW" dirty="0">
                <a:solidFill>
                  <a:prstClr val="black"/>
                </a:solidFill>
                <a:latin typeface="Calibri" panose="020F0502020204030204" pitchFamily="34" charset="0"/>
                <a:ea typeface="微軟正黑體" panose="020B0604030504040204" pitchFamily="34" charset="-120"/>
              </a:rPr>
              <a:t>long-term dependencies</a:t>
            </a:r>
          </a:p>
          <a:p>
            <a:pPr marL="342900" indent="-342900">
              <a:buFont typeface="+mj-lt"/>
              <a:buAutoNum type="arabicPeriod"/>
            </a:pPr>
            <a:r>
              <a:rPr lang="en-US" altLang="zh-TW" dirty="0">
                <a:solidFill>
                  <a:prstClr val="black"/>
                </a:solidFill>
                <a:latin typeface="Calibri" panose="020F0502020204030204" pitchFamily="34" charset="0"/>
                <a:ea typeface="微軟正黑體" panose="020B0604030504040204" pitchFamily="34" charset="-120"/>
              </a:rPr>
              <a:t>dynamic temporal relationships </a:t>
            </a:r>
          </a:p>
        </p:txBody>
      </p:sp>
      <p:sp>
        <p:nvSpPr>
          <p:cNvPr id="33" name="文字方塊 32">
            <a:extLst>
              <a:ext uri="{FF2B5EF4-FFF2-40B4-BE49-F238E27FC236}">
                <a16:creationId xmlns:a16="http://schemas.microsoft.com/office/drawing/2014/main" id="{BD29A3AB-125D-4E46-82B9-BB5BB94568BC}"/>
              </a:ext>
            </a:extLst>
          </p:cNvPr>
          <p:cNvSpPr txBox="1"/>
          <p:nvPr/>
        </p:nvSpPr>
        <p:spPr>
          <a:xfrm>
            <a:off x="443659" y="4189764"/>
            <a:ext cx="5090049" cy="1277273"/>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altLang="zh-TW" dirty="0">
                <a:latin typeface="Calibri" panose="020F0502020204030204" pitchFamily="34" charset="0"/>
                <a:ea typeface="微軟正黑體" panose="020B0604030504040204" pitchFamily="34" charset="-120"/>
              </a:rPr>
              <a:t>Generate output by </a:t>
            </a:r>
            <a:r>
              <a:rPr lang="en-US" altLang="zh-TW" dirty="0">
                <a:solidFill>
                  <a:srgbClr val="0070C0"/>
                </a:solidFill>
                <a:latin typeface="Calibri" panose="020F0502020204030204" pitchFamily="34" charset="0"/>
                <a:ea typeface="微軟正黑體" panose="020B0604030504040204" pitchFamily="34" charset="-120"/>
              </a:rPr>
              <a:t>forecasting or blending previously generated data with actual data</a:t>
            </a:r>
            <a:r>
              <a:rPr lang="en-US" altLang="zh-TW" dirty="0">
                <a:latin typeface="Calibri" panose="020F0502020204030204" pitchFamily="34" charset="0"/>
                <a:ea typeface="微軟正黑體" panose="020B0604030504040204" pitchFamily="34" charset="-120"/>
              </a:rPr>
              <a:t>.</a:t>
            </a:r>
          </a:p>
          <a:p>
            <a:pPr marL="285750" indent="-285750">
              <a:spcAft>
                <a:spcPts val="600"/>
              </a:spcAft>
              <a:buFont typeface="Arial" panose="020B0604020202020204" pitchFamily="34" charset="0"/>
              <a:buChar char="•"/>
            </a:pPr>
            <a:r>
              <a:rPr lang="en-US" altLang="zh-TW" b="1" dirty="0">
                <a:latin typeface="Calibri" panose="020F0502020204030204" pitchFamily="34" charset="0"/>
                <a:ea typeface="微軟正黑體" panose="020B0604030504040204" pitchFamily="34" charset="-120"/>
              </a:rPr>
              <a:t>Issue</a:t>
            </a:r>
            <a:r>
              <a:rPr lang="en-US" altLang="zh-TW" dirty="0">
                <a:latin typeface="Calibri" panose="020F0502020204030204" pitchFamily="34" charset="0"/>
                <a:ea typeface="微軟正黑體" panose="020B0604030504040204" pitchFamily="34" charset="-120"/>
              </a:rPr>
              <a:t> :</a:t>
            </a:r>
            <a:r>
              <a:rPr lang="zh-TW" altLang="en-US" dirty="0">
                <a:latin typeface="Calibri" panose="020F0502020204030204" pitchFamily="34" charset="0"/>
                <a:ea typeface="微軟正黑體" panose="020B0604030504040204" pitchFamily="34" charset="-120"/>
              </a:rPr>
              <a:t> </a:t>
            </a:r>
            <a:r>
              <a:rPr lang="en-US" altLang="zh-TW" dirty="0">
                <a:latin typeface="Calibri" panose="020F0502020204030204" pitchFamily="34" charset="0"/>
                <a:ea typeface="微軟正黑體" panose="020B0604030504040204" pitchFamily="34" charset="-120"/>
              </a:rPr>
              <a:t>Deterministic output, </a:t>
            </a:r>
            <a:r>
              <a:rPr lang="en-US" altLang="zh-TW" dirty="0">
                <a:solidFill>
                  <a:srgbClr val="FF0000"/>
                </a:solidFill>
                <a:latin typeface="Calibri" panose="020F0502020204030204" pitchFamily="34" charset="0"/>
                <a:ea typeface="微軟正黑體" panose="020B0604030504040204" pitchFamily="34" charset="-120"/>
              </a:rPr>
              <a:t>unable to learn sample distribution</a:t>
            </a:r>
            <a:r>
              <a:rPr lang="en-US" altLang="zh-TW" dirty="0">
                <a:latin typeface="Calibri" panose="020F0502020204030204" pitchFamily="34" charset="0"/>
                <a:ea typeface="微軟正黑體" panose="020B0604030504040204" pitchFamily="34" charset="-120"/>
              </a:rPr>
              <a:t>.</a:t>
            </a:r>
            <a:endParaRPr lang="en-US" altLang="zh-TW" dirty="0">
              <a:solidFill>
                <a:srgbClr val="FF0000"/>
              </a:solidFill>
              <a:latin typeface="Calibri" panose="020F0502020204030204" pitchFamily="34" charset="0"/>
              <a:ea typeface="微軟正黑體" panose="020B0604030504040204" pitchFamily="34" charset="-120"/>
            </a:endParaRPr>
          </a:p>
        </p:txBody>
      </p:sp>
      <p:sp>
        <p:nvSpPr>
          <p:cNvPr id="4" name="矩形 3">
            <a:extLst>
              <a:ext uri="{FF2B5EF4-FFF2-40B4-BE49-F238E27FC236}">
                <a16:creationId xmlns:a16="http://schemas.microsoft.com/office/drawing/2014/main" id="{94BD74B9-3387-4031-A3C3-E07896DFED0F}"/>
              </a:ext>
            </a:extLst>
          </p:cNvPr>
          <p:cNvSpPr/>
          <p:nvPr/>
        </p:nvSpPr>
        <p:spPr>
          <a:xfrm>
            <a:off x="6254034" y="4012123"/>
            <a:ext cx="5494307" cy="1554272"/>
          </a:xfrm>
          <a:prstGeom prst="rect">
            <a:avLst/>
          </a:prstGeom>
        </p:spPr>
        <p:txBody>
          <a:bodyPr wrap="square">
            <a:spAutoFit/>
          </a:bodyPr>
          <a:lstStyle/>
          <a:p>
            <a:pPr marL="285750" indent="-285750">
              <a:spcAft>
                <a:spcPts val="600"/>
              </a:spcAft>
              <a:buFont typeface="Arial" panose="020B0604020202020204" pitchFamily="34" charset="0"/>
              <a:buChar char="•"/>
            </a:pPr>
            <a:r>
              <a:rPr lang="en-US" altLang="zh-TW" dirty="0">
                <a:latin typeface="Calibri" panose="020F0502020204030204" pitchFamily="34" charset="0"/>
                <a:ea typeface="微軟正黑體" panose="020B0604030504040204" pitchFamily="34" charset="-120"/>
              </a:rPr>
              <a:t>Using the framework of </a:t>
            </a:r>
            <a:r>
              <a:rPr lang="en-US" altLang="zh-TW" dirty="0">
                <a:solidFill>
                  <a:srgbClr val="0070C0"/>
                </a:solidFill>
                <a:latin typeface="Calibri" panose="020F0502020204030204" pitchFamily="34" charset="0"/>
                <a:ea typeface="微軟正黑體" panose="020B0604030504040204" pitchFamily="34" charset="-120"/>
              </a:rPr>
              <a:t>GAN</a:t>
            </a:r>
            <a:r>
              <a:rPr lang="en-US" altLang="zh-TW" dirty="0">
                <a:latin typeface="Calibri" panose="020F0502020204030204" pitchFamily="34" charset="0"/>
                <a:ea typeface="微軟正黑體" panose="020B0604030504040204" pitchFamily="34" charset="-120"/>
              </a:rPr>
              <a:t>, the noise and the data generated in the previous time step are used as input to generate data.</a:t>
            </a:r>
          </a:p>
          <a:p>
            <a:pPr marL="285750" indent="-285750">
              <a:spcAft>
                <a:spcPts val="600"/>
              </a:spcAft>
              <a:buFont typeface="Arial" panose="020B0604020202020204" pitchFamily="34" charset="0"/>
              <a:buChar char="•"/>
            </a:pPr>
            <a:r>
              <a:rPr lang="en-US" altLang="zh-TW" b="1" dirty="0">
                <a:latin typeface="Calibri" panose="020F0502020204030204" pitchFamily="34" charset="0"/>
                <a:ea typeface="微軟正黑體" panose="020B0604030504040204" pitchFamily="34" charset="-120"/>
              </a:rPr>
              <a:t>Issue</a:t>
            </a:r>
            <a:r>
              <a:rPr lang="en-US" altLang="zh-TW" dirty="0">
                <a:latin typeface="Calibri" panose="020F0502020204030204" pitchFamily="34" charset="0"/>
                <a:ea typeface="微軟正黑體" panose="020B0604030504040204" pitchFamily="34" charset="-120"/>
              </a:rPr>
              <a:t> :</a:t>
            </a:r>
            <a:r>
              <a:rPr lang="zh-TW" altLang="en-US" dirty="0">
                <a:latin typeface="Calibri" panose="020F0502020204030204" pitchFamily="34" charset="0"/>
                <a:ea typeface="微軟正黑體" panose="020B0604030504040204" pitchFamily="34" charset="-120"/>
              </a:rPr>
              <a:t> </a:t>
            </a:r>
            <a:r>
              <a:rPr lang="en-US" altLang="zh-TW" dirty="0">
                <a:latin typeface="Calibri" panose="020F0502020204030204" pitchFamily="34" charset="0"/>
                <a:ea typeface="微軟正黑體" panose="020B0604030504040204" pitchFamily="34" charset="-120"/>
              </a:rPr>
              <a:t>Relying on binary adversarial feedback, can not guarantee networks can </a:t>
            </a:r>
            <a:r>
              <a:rPr lang="en-US" altLang="zh-TW" dirty="0">
                <a:solidFill>
                  <a:srgbClr val="FF0000"/>
                </a:solidFill>
                <a:latin typeface="Calibri" panose="020F0502020204030204" pitchFamily="34" charset="0"/>
                <a:ea typeface="微軟正黑體" panose="020B0604030504040204" pitchFamily="34" charset="-120"/>
              </a:rPr>
              <a:t>capture temporal dynamics</a:t>
            </a:r>
            <a:r>
              <a:rPr lang="en-US" altLang="zh-TW" dirty="0">
                <a:latin typeface="Calibri" panose="020F0502020204030204" pitchFamily="34" charset="0"/>
                <a:ea typeface="微軟正黑體" panose="020B0604030504040204" pitchFamily="34" charset="-120"/>
              </a:rPr>
              <a:t>.</a:t>
            </a:r>
            <a:endParaRPr lang="zh-TW" altLang="en-US" dirty="0">
              <a:latin typeface="Calibri" panose="020F0502020204030204" pitchFamily="34" charset="0"/>
              <a:ea typeface="微軟正黑體" panose="020B0604030504040204" pitchFamily="34" charset="-120"/>
            </a:endParaRPr>
          </a:p>
        </p:txBody>
      </p:sp>
      <p:pic>
        <p:nvPicPr>
          <p:cNvPr id="5" name="圖片 4">
            <a:extLst>
              <a:ext uri="{FF2B5EF4-FFF2-40B4-BE49-F238E27FC236}">
                <a16:creationId xmlns:a16="http://schemas.microsoft.com/office/drawing/2014/main" id="{EF6FCBC2-F47B-4372-9864-18FE31E1232E}"/>
              </a:ext>
            </a:extLst>
          </p:cNvPr>
          <p:cNvPicPr>
            <a:picLocks noChangeAspect="1"/>
          </p:cNvPicPr>
          <p:nvPr/>
        </p:nvPicPr>
        <p:blipFill>
          <a:blip r:embed="rId4"/>
          <a:stretch>
            <a:fillRect/>
          </a:stretch>
        </p:blipFill>
        <p:spPr>
          <a:xfrm>
            <a:off x="568310" y="2243171"/>
            <a:ext cx="2382789" cy="1846326"/>
          </a:xfrm>
          <a:prstGeom prst="rect">
            <a:avLst/>
          </a:prstGeom>
        </p:spPr>
      </p:pic>
      <p:pic>
        <p:nvPicPr>
          <p:cNvPr id="8" name="圖片 7">
            <a:extLst>
              <a:ext uri="{FF2B5EF4-FFF2-40B4-BE49-F238E27FC236}">
                <a16:creationId xmlns:a16="http://schemas.microsoft.com/office/drawing/2014/main" id="{77349B50-D71E-4926-94D5-DBD86EE32CCD}"/>
              </a:ext>
            </a:extLst>
          </p:cNvPr>
          <p:cNvPicPr>
            <a:picLocks noChangeAspect="1"/>
          </p:cNvPicPr>
          <p:nvPr/>
        </p:nvPicPr>
        <p:blipFill>
          <a:blip r:embed="rId5"/>
          <a:stretch>
            <a:fillRect/>
          </a:stretch>
        </p:blipFill>
        <p:spPr>
          <a:xfrm>
            <a:off x="7574586" y="2071870"/>
            <a:ext cx="1268508" cy="1927158"/>
          </a:xfrm>
          <a:prstGeom prst="rect">
            <a:avLst/>
          </a:prstGeom>
        </p:spPr>
      </p:pic>
      <p:pic>
        <p:nvPicPr>
          <p:cNvPr id="9" name="圖片 8">
            <a:extLst>
              <a:ext uri="{FF2B5EF4-FFF2-40B4-BE49-F238E27FC236}">
                <a16:creationId xmlns:a16="http://schemas.microsoft.com/office/drawing/2014/main" id="{1DD11042-5C21-4ED1-87B7-AD432BEC523D}"/>
              </a:ext>
            </a:extLst>
          </p:cNvPr>
          <p:cNvPicPr>
            <a:picLocks noChangeAspect="1"/>
          </p:cNvPicPr>
          <p:nvPr/>
        </p:nvPicPr>
        <p:blipFill>
          <a:blip r:embed="rId6"/>
          <a:stretch>
            <a:fillRect/>
          </a:stretch>
        </p:blipFill>
        <p:spPr>
          <a:xfrm>
            <a:off x="9678572" y="2036084"/>
            <a:ext cx="816773" cy="1930164"/>
          </a:xfrm>
          <a:prstGeom prst="rect">
            <a:avLst/>
          </a:prstGeom>
        </p:spPr>
      </p:pic>
      <p:sp>
        <p:nvSpPr>
          <p:cNvPr id="44" name="矩形 43">
            <a:extLst>
              <a:ext uri="{FF2B5EF4-FFF2-40B4-BE49-F238E27FC236}">
                <a16:creationId xmlns:a16="http://schemas.microsoft.com/office/drawing/2014/main" id="{39072F0C-4D0D-423D-8DB5-4270D1FE9718}"/>
              </a:ext>
            </a:extLst>
          </p:cNvPr>
          <p:cNvSpPr/>
          <p:nvPr/>
        </p:nvSpPr>
        <p:spPr>
          <a:xfrm>
            <a:off x="1872885" y="1655034"/>
            <a:ext cx="2472152" cy="400110"/>
          </a:xfrm>
          <a:prstGeom prst="rect">
            <a:avLst/>
          </a:prstGeom>
        </p:spPr>
        <p:txBody>
          <a:bodyPr wrap="none">
            <a:spAutoFit/>
          </a:bodyPr>
          <a:lstStyle/>
          <a:p>
            <a:r>
              <a:rPr lang="en-US" altLang="zh-TW" sz="2000" b="1" dirty="0">
                <a:latin typeface="Calibri" panose="020F0502020204030204" pitchFamily="34" charset="0"/>
                <a:ea typeface="微軟正黑體" panose="020B0604030504040204" pitchFamily="34" charset="-120"/>
              </a:rPr>
              <a:t>Sequence Generation</a:t>
            </a:r>
          </a:p>
        </p:txBody>
      </p:sp>
      <p:pic>
        <p:nvPicPr>
          <p:cNvPr id="10" name="圖片 9">
            <a:extLst>
              <a:ext uri="{FF2B5EF4-FFF2-40B4-BE49-F238E27FC236}">
                <a16:creationId xmlns:a16="http://schemas.microsoft.com/office/drawing/2014/main" id="{C77298E5-E09E-4386-9489-469EB3BAA41B}"/>
              </a:ext>
            </a:extLst>
          </p:cNvPr>
          <p:cNvPicPr>
            <a:picLocks noChangeAspect="1"/>
          </p:cNvPicPr>
          <p:nvPr/>
        </p:nvPicPr>
        <p:blipFill>
          <a:blip r:embed="rId7"/>
          <a:stretch>
            <a:fillRect/>
          </a:stretch>
        </p:blipFill>
        <p:spPr>
          <a:xfrm>
            <a:off x="3108960" y="2243171"/>
            <a:ext cx="2472153" cy="1693688"/>
          </a:xfrm>
          <a:prstGeom prst="rect">
            <a:avLst/>
          </a:prstGeom>
        </p:spPr>
      </p:pic>
      <p:sp>
        <p:nvSpPr>
          <p:cNvPr id="45" name="矩形 44">
            <a:extLst>
              <a:ext uri="{FF2B5EF4-FFF2-40B4-BE49-F238E27FC236}">
                <a16:creationId xmlns:a16="http://schemas.microsoft.com/office/drawing/2014/main" id="{7A2AE07C-18AC-4028-9C81-0082610D7541}"/>
              </a:ext>
            </a:extLst>
          </p:cNvPr>
          <p:cNvSpPr/>
          <p:nvPr/>
        </p:nvSpPr>
        <p:spPr>
          <a:xfrm>
            <a:off x="8033085" y="1611201"/>
            <a:ext cx="2162195" cy="400110"/>
          </a:xfrm>
          <a:prstGeom prst="rect">
            <a:avLst/>
          </a:prstGeom>
        </p:spPr>
        <p:txBody>
          <a:bodyPr wrap="none">
            <a:spAutoFit/>
          </a:bodyPr>
          <a:lstStyle/>
          <a:p>
            <a:r>
              <a:rPr lang="en-US" altLang="zh-TW" sz="2000" b="1" dirty="0">
                <a:latin typeface="Calibri" panose="020F0502020204030204" pitchFamily="34" charset="0"/>
                <a:ea typeface="微軟正黑體" panose="020B0604030504040204" pitchFamily="34" charset="-120"/>
              </a:rPr>
              <a:t>Temporal Dynamic</a:t>
            </a:r>
          </a:p>
        </p:txBody>
      </p:sp>
      <p:sp>
        <p:nvSpPr>
          <p:cNvPr id="2" name="矩形 1">
            <a:extLst>
              <a:ext uri="{FF2B5EF4-FFF2-40B4-BE49-F238E27FC236}">
                <a16:creationId xmlns:a16="http://schemas.microsoft.com/office/drawing/2014/main" id="{FBF1845D-F2FE-47DD-BAAA-4D45D085ACFF}"/>
              </a:ext>
            </a:extLst>
          </p:cNvPr>
          <p:cNvSpPr/>
          <p:nvPr/>
        </p:nvSpPr>
        <p:spPr>
          <a:xfrm>
            <a:off x="2766317" y="5566395"/>
            <a:ext cx="938077" cy="230832"/>
          </a:xfrm>
          <a:prstGeom prst="rect">
            <a:avLst/>
          </a:prstGeom>
        </p:spPr>
        <p:txBody>
          <a:bodyPr wrap="none">
            <a:spAutoFit/>
          </a:bodyPr>
          <a:lstStyle/>
          <a:p>
            <a:r>
              <a:rPr lang="en-US" altLang="zh-TW" sz="900" dirty="0"/>
              <a:t>Yoon et al. 2019</a:t>
            </a:r>
            <a:endParaRPr lang="zh-TW" altLang="en-US" sz="900" dirty="0"/>
          </a:p>
        </p:txBody>
      </p:sp>
    </p:spTree>
    <p:extLst>
      <p:ext uri="{BB962C8B-B14F-4D97-AF65-F5344CB8AC3E}">
        <p14:creationId xmlns:p14="http://schemas.microsoft.com/office/powerpoint/2010/main" val="161695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fade">
                                      <p:cBhvr>
                                        <p:cTn id="4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2" grpId="0" animBg="1"/>
      <p:bldP spid="28" grpId="0"/>
      <p:bldP spid="33" grpId="0"/>
      <p:bldP spid="4" grpId="0"/>
      <p:bldP spid="44" grpId="0"/>
      <p:bldP spid="45"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66AA7619-91A3-4E15-9EB0-DFF838AF22BF}"/>
              </a:ext>
            </a:extLst>
          </p:cNvPr>
          <p:cNvSpPr/>
          <p:nvPr/>
        </p:nvSpPr>
        <p:spPr>
          <a:xfrm>
            <a:off x="430089" y="691663"/>
            <a:ext cx="207264" cy="791302"/>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A98B"/>
              </a:solidFill>
              <a:latin typeface="Georgia" panose="02040502050405020303" pitchFamily="18" charset="0"/>
              <a:cs typeface="Arial" panose="020B0604020202020204" pitchFamily="34" charset="0"/>
            </a:endParaRPr>
          </a:p>
        </p:txBody>
      </p:sp>
      <p:grpSp>
        <p:nvGrpSpPr>
          <p:cNvPr id="7" name="群組 6">
            <a:extLst>
              <a:ext uri="{FF2B5EF4-FFF2-40B4-BE49-F238E27FC236}">
                <a16:creationId xmlns:a16="http://schemas.microsoft.com/office/drawing/2014/main" id="{84E8BCCD-0AA4-401A-B4D8-A4300FACFC6E}"/>
              </a:ext>
            </a:extLst>
          </p:cNvPr>
          <p:cNvGrpSpPr/>
          <p:nvPr/>
        </p:nvGrpSpPr>
        <p:grpSpPr>
          <a:xfrm>
            <a:off x="213414" y="54237"/>
            <a:ext cx="976954" cy="1450797"/>
            <a:chOff x="224490" y="74790"/>
            <a:chExt cx="976954" cy="1450797"/>
          </a:xfrm>
        </p:grpSpPr>
        <p:pic>
          <p:nvPicPr>
            <p:cNvPr id="8" name="Picture 2" descr="「台北科技大學」的圖片搜尋結果">
              <a:extLst>
                <a:ext uri="{FF2B5EF4-FFF2-40B4-BE49-F238E27FC236}">
                  <a16:creationId xmlns:a16="http://schemas.microsoft.com/office/drawing/2014/main" id="{6239D77C-F430-4E60-8D58-AF4C2A254161}"/>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24490" y="74790"/>
              <a:ext cx="976954" cy="57472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接连接符 26">
              <a:extLst>
                <a:ext uri="{FF2B5EF4-FFF2-40B4-BE49-F238E27FC236}">
                  <a16:creationId xmlns:a16="http://schemas.microsoft.com/office/drawing/2014/main" id="{ACAFF4C0-DE46-431E-90D0-F4F9FC297AC9}"/>
                </a:ext>
              </a:extLst>
            </p:cNvPr>
            <p:cNvCxnSpPr/>
            <p:nvPr/>
          </p:nvCxnSpPr>
          <p:spPr>
            <a:xfrm>
              <a:off x="736267" y="734285"/>
              <a:ext cx="0" cy="79130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9" name="文字方塊 23">
            <a:extLst>
              <a:ext uri="{FF2B5EF4-FFF2-40B4-BE49-F238E27FC236}">
                <a16:creationId xmlns:a16="http://schemas.microsoft.com/office/drawing/2014/main" id="{EB71CE58-A665-4EAF-88E3-83A4DD3E21F1}"/>
              </a:ext>
            </a:extLst>
          </p:cNvPr>
          <p:cNvSpPr txBox="1"/>
          <p:nvPr/>
        </p:nvSpPr>
        <p:spPr>
          <a:xfrm>
            <a:off x="11509523" y="6403983"/>
            <a:ext cx="1785009" cy="348155"/>
          </a:xfrm>
          <a:prstGeom prst="rect">
            <a:avLst/>
          </a:prstGeom>
          <a:noFill/>
        </p:spPr>
        <p:txBody>
          <a:bodyPr wrap="square" rtlCol="0">
            <a:spAutoFit/>
          </a:bodyPr>
          <a:lstStyle/>
          <a:p>
            <a:r>
              <a:rPr kumimoji="1" lang="en-US" altLang="zh-TW" sz="1600" dirty="0">
                <a:solidFill>
                  <a:schemeClr val="bg1">
                    <a:lumMod val="50000"/>
                  </a:schemeClr>
                </a:solidFill>
                <a:latin typeface="Georgia" panose="02040502050405020303" pitchFamily="18" charset="0"/>
                <a:ea typeface="Georgia" charset="0"/>
                <a:cs typeface="Georgia" charset="0"/>
              </a:rPr>
              <a:t>  </a:t>
            </a:r>
            <a:fld id="{9F01719C-F466-4CE8-852F-0BDF474F10FB}" type="slidenum">
              <a:rPr kumimoji="1" lang="en-US" altLang="zh-TW" sz="1600" smtClean="0">
                <a:solidFill>
                  <a:schemeClr val="bg1">
                    <a:lumMod val="50000"/>
                  </a:schemeClr>
                </a:solidFill>
                <a:latin typeface="Georgia" panose="02040502050405020303" pitchFamily="18" charset="0"/>
                <a:ea typeface="Georgia" charset="0"/>
                <a:cs typeface="Georgia" charset="0"/>
              </a:rPr>
              <a:t>8</a:t>
            </a:fld>
            <a:endParaRPr kumimoji="1" lang="zh-TW" altLang="en-US" sz="1600" dirty="0">
              <a:solidFill>
                <a:schemeClr val="bg1">
                  <a:lumMod val="50000"/>
                </a:schemeClr>
              </a:solidFill>
              <a:latin typeface="Georgia" panose="02040502050405020303" pitchFamily="18" charset="0"/>
              <a:ea typeface="Georgia" charset="0"/>
              <a:cs typeface="Georgia" charset="0"/>
            </a:endParaRPr>
          </a:p>
        </p:txBody>
      </p:sp>
      <p:sp>
        <p:nvSpPr>
          <p:cNvPr id="16" name="標題 1">
            <a:extLst>
              <a:ext uri="{FF2B5EF4-FFF2-40B4-BE49-F238E27FC236}">
                <a16:creationId xmlns:a16="http://schemas.microsoft.com/office/drawing/2014/main" id="{ADF07164-3491-48F4-9D80-C92C18E0BC92}"/>
              </a:ext>
            </a:extLst>
          </p:cNvPr>
          <p:cNvSpPr txBox="1">
            <a:spLocks/>
          </p:cNvSpPr>
          <p:nvPr/>
        </p:nvSpPr>
        <p:spPr>
          <a:xfrm>
            <a:off x="841484" y="605450"/>
            <a:ext cx="11005955" cy="9637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altLang="zh-TW" sz="2400" b="1" dirty="0">
                <a:solidFill>
                  <a:prstClr val="black"/>
                </a:solidFill>
                <a:latin typeface="+mn-lt"/>
                <a:ea typeface="微軟正黑體" panose="020B0604030504040204" pitchFamily="34" charset="-120"/>
              </a:rPr>
              <a:t>Propose Method – training stage</a:t>
            </a:r>
            <a:endParaRPr kumimoji="1" lang="en-US" altLang="zh-TW" sz="2400" b="1" dirty="0">
              <a:solidFill>
                <a:prstClr val="black">
                  <a:lumMod val="85000"/>
                  <a:lumOff val="15000"/>
                </a:prstClr>
              </a:solidFill>
              <a:latin typeface="+mn-lt"/>
            </a:endParaRPr>
          </a:p>
        </p:txBody>
      </p:sp>
      <p:grpSp>
        <p:nvGrpSpPr>
          <p:cNvPr id="23" name="群組 22">
            <a:extLst>
              <a:ext uri="{FF2B5EF4-FFF2-40B4-BE49-F238E27FC236}">
                <a16:creationId xmlns:a16="http://schemas.microsoft.com/office/drawing/2014/main" id="{EEA1463C-4665-4948-BB81-5B4B4E115C93}"/>
              </a:ext>
            </a:extLst>
          </p:cNvPr>
          <p:cNvGrpSpPr/>
          <p:nvPr/>
        </p:nvGrpSpPr>
        <p:grpSpPr>
          <a:xfrm>
            <a:off x="1268954" y="222815"/>
            <a:ext cx="9950174" cy="228068"/>
            <a:chOff x="3" y="302483"/>
            <a:chExt cx="12191997" cy="584393"/>
          </a:xfrm>
        </p:grpSpPr>
        <p:sp>
          <p:nvSpPr>
            <p:cNvPr id="24" name="五邊形 12">
              <a:extLst>
                <a:ext uri="{FF2B5EF4-FFF2-40B4-BE49-F238E27FC236}">
                  <a16:creationId xmlns:a16="http://schemas.microsoft.com/office/drawing/2014/main" id="{FB58B24C-676F-4131-B956-DC96A0C65932}"/>
                </a:ext>
              </a:extLst>
            </p:cNvPr>
            <p:cNvSpPr/>
            <p:nvPr/>
          </p:nvSpPr>
          <p:spPr>
            <a:xfrm>
              <a:off x="3" y="302483"/>
              <a:ext cx="2061141" cy="584393"/>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Introduction</a:t>
              </a:r>
            </a:p>
          </p:txBody>
        </p:sp>
        <p:sp>
          <p:nvSpPr>
            <p:cNvPr id="25" name="五邊形 13">
              <a:extLst>
                <a:ext uri="{FF2B5EF4-FFF2-40B4-BE49-F238E27FC236}">
                  <a16:creationId xmlns:a16="http://schemas.microsoft.com/office/drawing/2014/main" id="{06493EBD-2DA9-42EE-86C9-65B4B8D99ABD}"/>
                </a:ext>
              </a:extLst>
            </p:cNvPr>
            <p:cNvSpPr/>
            <p:nvPr/>
          </p:nvSpPr>
          <p:spPr>
            <a:xfrm>
              <a:off x="2061144" y="309426"/>
              <a:ext cx="2195548" cy="575971"/>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Literature Review</a:t>
              </a:r>
              <a:endParaRPr kumimoji="0" lang="en-US" altLang="zh-TW" sz="1200" b="1" i="0" u="none" strike="noStrike" kern="0" cap="none" spc="0" normalizeH="0" baseline="0" noProof="0" dirty="0">
                <a:ln>
                  <a:noFill/>
                </a:ln>
                <a:solidFill>
                  <a:prstClr val="black"/>
                </a:solidFill>
                <a:effectLst/>
                <a:uLnTx/>
                <a:uFillTx/>
                <a:ea typeface="微軟正黑體"/>
                <a:cs typeface="+mn-cs"/>
              </a:endParaRPr>
            </a:p>
          </p:txBody>
        </p:sp>
        <p:sp>
          <p:nvSpPr>
            <p:cNvPr id="26" name="五邊形 14">
              <a:extLst>
                <a:ext uri="{FF2B5EF4-FFF2-40B4-BE49-F238E27FC236}">
                  <a16:creationId xmlns:a16="http://schemas.microsoft.com/office/drawing/2014/main" id="{AF05AFAC-3F89-490E-80ED-2D30D9312698}"/>
                </a:ext>
              </a:extLst>
            </p:cNvPr>
            <p:cNvSpPr/>
            <p:nvPr/>
          </p:nvSpPr>
          <p:spPr>
            <a:xfrm>
              <a:off x="4256692" y="302484"/>
              <a:ext cx="2417377" cy="559598"/>
            </a:xfrm>
            <a:prstGeom prst="homePlat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kern="0">
                  <a:solidFill>
                    <a:prstClr val="black"/>
                  </a:solidFill>
                  <a:latin typeface="Calibri" panose="020F0502020204030204" pitchFamily="34" charset="0"/>
                </a:rPr>
                <a:t>Proposed Methods</a:t>
              </a:r>
              <a:endParaRPr lang="en-US" altLang="zh-TW" sz="1200" b="1" kern="0" dirty="0">
                <a:solidFill>
                  <a:prstClr val="black"/>
                </a:solidFill>
                <a:latin typeface="Calibri" panose="020F0502020204030204" pitchFamily="34" charset="0"/>
              </a:endParaRPr>
            </a:p>
          </p:txBody>
        </p:sp>
        <p:sp>
          <p:nvSpPr>
            <p:cNvPr id="27" name="五邊形 16">
              <a:extLst>
                <a:ext uri="{FF2B5EF4-FFF2-40B4-BE49-F238E27FC236}">
                  <a16:creationId xmlns:a16="http://schemas.microsoft.com/office/drawing/2014/main" id="{921871C4-805C-4DAE-81AA-EBA6A1A4998C}"/>
                </a:ext>
              </a:extLst>
            </p:cNvPr>
            <p:cNvSpPr/>
            <p:nvPr/>
          </p:nvSpPr>
          <p:spPr>
            <a:xfrm>
              <a:off x="6674068" y="302483"/>
              <a:ext cx="2606565" cy="552655"/>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Empirical</a:t>
              </a:r>
              <a:r>
                <a:rPr kumimoji="0" lang="zh-TW" altLang="en-US" sz="1200" b="1" i="0" u="none" strike="noStrike" kern="0" cap="none" spc="0" normalizeH="0" baseline="0" noProof="0" dirty="0">
                  <a:ln>
                    <a:noFill/>
                  </a:ln>
                  <a:solidFill>
                    <a:prstClr val="black"/>
                  </a:solidFill>
                  <a:effectLst/>
                  <a:uLnTx/>
                  <a:uFillTx/>
                  <a:ea typeface="新細明體" panose="02020500000000000000" pitchFamily="18" charset="-120"/>
                  <a:cs typeface="+mn-cs"/>
                </a:rPr>
                <a:t> </a:t>
              </a: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Study</a:t>
              </a:r>
            </a:p>
          </p:txBody>
        </p:sp>
        <p:sp>
          <p:nvSpPr>
            <p:cNvPr id="28" name="五邊形 17">
              <a:extLst>
                <a:ext uri="{FF2B5EF4-FFF2-40B4-BE49-F238E27FC236}">
                  <a16:creationId xmlns:a16="http://schemas.microsoft.com/office/drawing/2014/main" id="{44B1C4C2-DA71-4E20-85AD-878106576C02}"/>
                </a:ext>
              </a:extLst>
            </p:cNvPr>
            <p:cNvSpPr/>
            <p:nvPr/>
          </p:nvSpPr>
          <p:spPr>
            <a:xfrm>
              <a:off x="9280634" y="309426"/>
              <a:ext cx="2911366" cy="552655"/>
            </a:xfrm>
            <a:prstGeom prst="homePlat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TW" sz="1200" b="1" kern="0" dirty="0">
                  <a:solidFill>
                    <a:prstClr val="black"/>
                  </a:solidFill>
                  <a:latin typeface="Calibri" panose="020F0502020204030204" pitchFamily="34" charset="0"/>
                </a:rPr>
                <a:t>Conclusion</a:t>
              </a:r>
            </a:p>
          </p:txBody>
        </p:sp>
      </p:grpSp>
      <p:pic>
        <p:nvPicPr>
          <p:cNvPr id="3" name="圖片 2">
            <a:extLst>
              <a:ext uri="{FF2B5EF4-FFF2-40B4-BE49-F238E27FC236}">
                <a16:creationId xmlns:a16="http://schemas.microsoft.com/office/drawing/2014/main" id="{B319EF12-C962-4753-9D0C-CB1F6DB5BE02}"/>
              </a:ext>
            </a:extLst>
          </p:cNvPr>
          <p:cNvPicPr>
            <a:picLocks noChangeAspect="1"/>
          </p:cNvPicPr>
          <p:nvPr/>
        </p:nvPicPr>
        <p:blipFill>
          <a:blip r:embed="rId4"/>
          <a:stretch>
            <a:fillRect/>
          </a:stretch>
        </p:blipFill>
        <p:spPr>
          <a:xfrm>
            <a:off x="0" y="1867785"/>
            <a:ext cx="12192000" cy="4764690"/>
          </a:xfrm>
          <a:prstGeom prst="rect">
            <a:avLst/>
          </a:prstGeom>
        </p:spPr>
      </p:pic>
    </p:spTree>
    <p:extLst>
      <p:ext uri="{BB962C8B-B14F-4D97-AF65-F5344CB8AC3E}">
        <p14:creationId xmlns:p14="http://schemas.microsoft.com/office/powerpoint/2010/main" val="1329070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66AA7619-91A3-4E15-9EB0-DFF838AF22BF}"/>
              </a:ext>
            </a:extLst>
          </p:cNvPr>
          <p:cNvSpPr/>
          <p:nvPr/>
        </p:nvSpPr>
        <p:spPr>
          <a:xfrm>
            <a:off x="430089" y="691663"/>
            <a:ext cx="207264" cy="791302"/>
          </a:xfrm>
          <a:prstGeom prst="rect">
            <a:avLst/>
          </a:prstGeom>
          <a:solidFill>
            <a:srgbClr val="376092"/>
          </a:solidFill>
          <a:ln>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00A98B"/>
              </a:solidFill>
              <a:latin typeface="Georgia" panose="02040502050405020303" pitchFamily="18" charset="0"/>
              <a:cs typeface="Arial" panose="020B0604020202020204" pitchFamily="34" charset="0"/>
            </a:endParaRPr>
          </a:p>
        </p:txBody>
      </p:sp>
      <p:grpSp>
        <p:nvGrpSpPr>
          <p:cNvPr id="7" name="群組 6">
            <a:extLst>
              <a:ext uri="{FF2B5EF4-FFF2-40B4-BE49-F238E27FC236}">
                <a16:creationId xmlns:a16="http://schemas.microsoft.com/office/drawing/2014/main" id="{84E8BCCD-0AA4-401A-B4D8-A4300FACFC6E}"/>
              </a:ext>
            </a:extLst>
          </p:cNvPr>
          <p:cNvGrpSpPr/>
          <p:nvPr/>
        </p:nvGrpSpPr>
        <p:grpSpPr>
          <a:xfrm>
            <a:off x="213414" y="54237"/>
            <a:ext cx="976954" cy="1450797"/>
            <a:chOff x="224490" y="74790"/>
            <a:chExt cx="976954" cy="1450797"/>
          </a:xfrm>
        </p:grpSpPr>
        <p:pic>
          <p:nvPicPr>
            <p:cNvPr id="8" name="Picture 2" descr="「台北科技大學」的圖片搜尋結果">
              <a:extLst>
                <a:ext uri="{FF2B5EF4-FFF2-40B4-BE49-F238E27FC236}">
                  <a16:creationId xmlns:a16="http://schemas.microsoft.com/office/drawing/2014/main" id="{6239D77C-F430-4E60-8D58-AF4C2A254161}"/>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24490" y="74790"/>
              <a:ext cx="976954" cy="57472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接连接符 26">
              <a:extLst>
                <a:ext uri="{FF2B5EF4-FFF2-40B4-BE49-F238E27FC236}">
                  <a16:creationId xmlns:a16="http://schemas.microsoft.com/office/drawing/2014/main" id="{ACAFF4C0-DE46-431E-90D0-F4F9FC297AC9}"/>
                </a:ext>
              </a:extLst>
            </p:cNvPr>
            <p:cNvCxnSpPr/>
            <p:nvPr/>
          </p:nvCxnSpPr>
          <p:spPr>
            <a:xfrm>
              <a:off x="736267" y="734285"/>
              <a:ext cx="0" cy="791302"/>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9" name="文字方塊 23">
            <a:extLst>
              <a:ext uri="{FF2B5EF4-FFF2-40B4-BE49-F238E27FC236}">
                <a16:creationId xmlns:a16="http://schemas.microsoft.com/office/drawing/2014/main" id="{EB71CE58-A665-4EAF-88E3-83A4DD3E21F1}"/>
              </a:ext>
            </a:extLst>
          </p:cNvPr>
          <p:cNvSpPr txBox="1"/>
          <p:nvPr/>
        </p:nvSpPr>
        <p:spPr>
          <a:xfrm>
            <a:off x="11509523" y="6403983"/>
            <a:ext cx="1785009" cy="348155"/>
          </a:xfrm>
          <a:prstGeom prst="rect">
            <a:avLst/>
          </a:prstGeom>
          <a:noFill/>
        </p:spPr>
        <p:txBody>
          <a:bodyPr wrap="square" rtlCol="0">
            <a:spAutoFit/>
          </a:bodyPr>
          <a:lstStyle/>
          <a:p>
            <a:r>
              <a:rPr kumimoji="1" lang="en-US" altLang="zh-TW" sz="1600" dirty="0">
                <a:solidFill>
                  <a:schemeClr val="bg1">
                    <a:lumMod val="50000"/>
                  </a:schemeClr>
                </a:solidFill>
                <a:latin typeface="Georgia" panose="02040502050405020303" pitchFamily="18" charset="0"/>
                <a:ea typeface="Georgia" charset="0"/>
                <a:cs typeface="Georgia" charset="0"/>
              </a:rPr>
              <a:t>  </a:t>
            </a:r>
            <a:fld id="{9F01719C-F466-4CE8-852F-0BDF474F10FB}" type="slidenum">
              <a:rPr kumimoji="1" lang="en-US" altLang="zh-TW" sz="1600" smtClean="0">
                <a:solidFill>
                  <a:schemeClr val="bg1">
                    <a:lumMod val="50000"/>
                  </a:schemeClr>
                </a:solidFill>
                <a:latin typeface="Georgia" panose="02040502050405020303" pitchFamily="18" charset="0"/>
                <a:ea typeface="Georgia" charset="0"/>
                <a:cs typeface="Georgia" charset="0"/>
              </a:rPr>
              <a:t>9</a:t>
            </a:fld>
            <a:endParaRPr kumimoji="1" lang="zh-TW" altLang="en-US" sz="1600" dirty="0">
              <a:solidFill>
                <a:schemeClr val="bg1">
                  <a:lumMod val="50000"/>
                </a:schemeClr>
              </a:solidFill>
              <a:latin typeface="Georgia" panose="02040502050405020303" pitchFamily="18" charset="0"/>
              <a:ea typeface="Georgia" charset="0"/>
              <a:cs typeface="Georgia" charset="0"/>
            </a:endParaRPr>
          </a:p>
        </p:txBody>
      </p:sp>
      <p:sp>
        <p:nvSpPr>
          <p:cNvPr id="16" name="標題 1">
            <a:extLst>
              <a:ext uri="{FF2B5EF4-FFF2-40B4-BE49-F238E27FC236}">
                <a16:creationId xmlns:a16="http://schemas.microsoft.com/office/drawing/2014/main" id="{ADF07164-3491-48F4-9D80-C92C18E0BC92}"/>
              </a:ext>
            </a:extLst>
          </p:cNvPr>
          <p:cNvSpPr txBox="1">
            <a:spLocks/>
          </p:cNvSpPr>
          <p:nvPr/>
        </p:nvSpPr>
        <p:spPr>
          <a:xfrm>
            <a:off x="841484" y="605450"/>
            <a:ext cx="11005955" cy="9637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defRPr/>
            </a:pPr>
            <a:r>
              <a:rPr lang="en-US" altLang="zh-TW" sz="2400" b="1" dirty="0">
                <a:solidFill>
                  <a:prstClr val="black"/>
                </a:solidFill>
                <a:latin typeface="+mn-lt"/>
                <a:ea typeface="微軟正黑體" panose="020B0604030504040204" pitchFamily="34" charset="-120"/>
              </a:rPr>
              <a:t>Propose Method – inference stage</a:t>
            </a:r>
            <a:endParaRPr kumimoji="1" lang="en-US" altLang="zh-TW" sz="2400" b="1" dirty="0">
              <a:solidFill>
                <a:prstClr val="black">
                  <a:lumMod val="85000"/>
                  <a:lumOff val="15000"/>
                </a:prstClr>
              </a:solidFill>
              <a:latin typeface="+mn-lt"/>
            </a:endParaRPr>
          </a:p>
        </p:txBody>
      </p:sp>
      <p:grpSp>
        <p:nvGrpSpPr>
          <p:cNvPr id="23" name="群組 22">
            <a:extLst>
              <a:ext uri="{FF2B5EF4-FFF2-40B4-BE49-F238E27FC236}">
                <a16:creationId xmlns:a16="http://schemas.microsoft.com/office/drawing/2014/main" id="{EEA1463C-4665-4948-BB81-5B4B4E115C93}"/>
              </a:ext>
            </a:extLst>
          </p:cNvPr>
          <p:cNvGrpSpPr/>
          <p:nvPr/>
        </p:nvGrpSpPr>
        <p:grpSpPr>
          <a:xfrm>
            <a:off x="1268954" y="222815"/>
            <a:ext cx="9950174" cy="228068"/>
            <a:chOff x="3" y="302483"/>
            <a:chExt cx="12191997" cy="584393"/>
          </a:xfrm>
        </p:grpSpPr>
        <p:sp>
          <p:nvSpPr>
            <p:cNvPr id="24" name="五邊形 12">
              <a:extLst>
                <a:ext uri="{FF2B5EF4-FFF2-40B4-BE49-F238E27FC236}">
                  <a16:creationId xmlns:a16="http://schemas.microsoft.com/office/drawing/2014/main" id="{FB58B24C-676F-4131-B956-DC96A0C65932}"/>
                </a:ext>
              </a:extLst>
            </p:cNvPr>
            <p:cNvSpPr/>
            <p:nvPr/>
          </p:nvSpPr>
          <p:spPr>
            <a:xfrm>
              <a:off x="3" y="302483"/>
              <a:ext cx="2061141" cy="584393"/>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Introduction</a:t>
              </a:r>
            </a:p>
          </p:txBody>
        </p:sp>
        <p:sp>
          <p:nvSpPr>
            <p:cNvPr id="25" name="五邊形 13">
              <a:extLst>
                <a:ext uri="{FF2B5EF4-FFF2-40B4-BE49-F238E27FC236}">
                  <a16:creationId xmlns:a16="http://schemas.microsoft.com/office/drawing/2014/main" id="{06493EBD-2DA9-42EE-86C9-65B4B8D99ABD}"/>
                </a:ext>
              </a:extLst>
            </p:cNvPr>
            <p:cNvSpPr/>
            <p:nvPr/>
          </p:nvSpPr>
          <p:spPr>
            <a:xfrm>
              <a:off x="2061144" y="309426"/>
              <a:ext cx="2195548" cy="575971"/>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Literature Review</a:t>
              </a:r>
              <a:endParaRPr kumimoji="0" lang="en-US" altLang="zh-TW" sz="1200" b="1" i="0" u="none" strike="noStrike" kern="0" cap="none" spc="0" normalizeH="0" baseline="0" noProof="0" dirty="0">
                <a:ln>
                  <a:noFill/>
                </a:ln>
                <a:solidFill>
                  <a:prstClr val="black"/>
                </a:solidFill>
                <a:effectLst/>
                <a:uLnTx/>
                <a:uFillTx/>
                <a:ea typeface="微軟正黑體"/>
                <a:cs typeface="+mn-cs"/>
              </a:endParaRPr>
            </a:p>
          </p:txBody>
        </p:sp>
        <p:sp>
          <p:nvSpPr>
            <p:cNvPr id="26" name="五邊形 14">
              <a:extLst>
                <a:ext uri="{FF2B5EF4-FFF2-40B4-BE49-F238E27FC236}">
                  <a16:creationId xmlns:a16="http://schemas.microsoft.com/office/drawing/2014/main" id="{AF05AFAC-3F89-490E-80ED-2D30D9312698}"/>
                </a:ext>
              </a:extLst>
            </p:cNvPr>
            <p:cNvSpPr/>
            <p:nvPr/>
          </p:nvSpPr>
          <p:spPr>
            <a:xfrm>
              <a:off x="4256692" y="302484"/>
              <a:ext cx="2417377" cy="559598"/>
            </a:xfrm>
            <a:prstGeom prst="homePlat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kern="0">
                  <a:solidFill>
                    <a:prstClr val="black"/>
                  </a:solidFill>
                  <a:latin typeface="Calibri" panose="020F0502020204030204" pitchFamily="34" charset="0"/>
                </a:rPr>
                <a:t>Proposed Methods</a:t>
              </a:r>
              <a:endParaRPr lang="en-US" altLang="zh-TW" sz="1200" b="1" kern="0" dirty="0">
                <a:solidFill>
                  <a:prstClr val="black"/>
                </a:solidFill>
                <a:latin typeface="Calibri" panose="020F0502020204030204" pitchFamily="34" charset="0"/>
              </a:endParaRPr>
            </a:p>
          </p:txBody>
        </p:sp>
        <p:sp>
          <p:nvSpPr>
            <p:cNvPr id="27" name="五邊形 16">
              <a:extLst>
                <a:ext uri="{FF2B5EF4-FFF2-40B4-BE49-F238E27FC236}">
                  <a16:creationId xmlns:a16="http://schemas.microsoft.com/office/drawing/2014/main" id="{921871C4-805C-4DAE-81AA-EBA6A1A4998C}"/>
                </a:ext>
              </a:extLst>
            </p:cNvPr>
            <p:cNvSpPr/>
            <p:nvPr/>
          </p:nvSpPr>
          <p:spPr>
            <a:xfrm>
              <a:off x="6674068" y="302483"/>
              <a:ext cx="2606565" cy="552655"/>
            </a:xfrm>
            <a:prstGeom prst="homePlat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Empirical</a:t>
              </a:r>
              <a:r>
                <a:rPr kumimoji="0" lang="zh-TW" altLang="en-US" sz="1200" b="1" i="0" u="none" strike="noStrike" kern="0" cap="none" spc="0" normalizeH="0" baseline="0" noProof="0" dirty="0">
                  <a:ln>
                    <a:noFill/>
                  </a:ln>
                  <a:solidFill>
                    <a:prstClr val="black"/>
                  </a:solidFill>
                  <a:effectLst/>
                  <a:uLnTx/>
                  <a:uFillTx/>
                  <a:ea typeface="新細明體" panose="02020500000000000000" pitchFamily="18" charset="-120"/>
                  <a:cs typeface="+mn-cs"/>
                </a:rPr>
                <a:t> </a:t>
              </a:r>
              <a:r>
                <a:rPr kumimoji="0" lang="en-US" altLang="zh-TW" sz="1200" b="1" i="0" u="none" strike="noStrike" kern="0" cap="none" spc="0" normalizeH="0" baseline="0" noProof="0" dirty="0">
                  <a:ln>
                    <a:noFill/>
                  </a:ln>
                  <a:solidFill>
                    <a:prstClr val="black"/>
                  </a:solidFill>
                  <a:effectLst/>
                  <a:uLnTx/>
                  <a:uFillTx/>
                  <a:ea typeface="新細明體" panose="02020500000000000000" pitchFamily="18" charset="-120"/>
                  <a:cs typeface="+mn-cs"/>
                </a:rPr>
                <a:t>Study</a:t>
              </a:r>
            </a:p>
          </p:txBody>
        </p:sp>
        <p:sp>
          <p:nvSpPr>
            <p:cNvPr id="28" name="五邊形 17">
              <a:extLst>
                <a:ext uri="{FF2B5EF4-FFF2-40B4-BE49-F238E27FC236}">
                  <a16:creationId xmlns:a16="http://schemas.microsoft.com/office/drawing/2014/main" id="{44B1C4C2-DA71-4E20-85AD-878106576C02}"/>
                </a:ext>
              </a:extLst>
            </p:cNvPr>
            <p:cNvSpPr/>
            <p:nvPr/>
          </p:nvSpPr>
          <p:spPr>
            <a:xfrm>
              <a:off x="9280634" y="309426"/>
              <a:ext cx="2911366" cy="552655"/>
            </a:xfrm>
            <a:prstGeom prst="homePlat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TW" sz="1200" b="1" kern="0" dirty="0">
                  <a:solidFill>
                    <a:prstClr val="black"/>
                  </a:solidFill>
                  <a:latin typeface="Calibri" panose="020F0502020204030204" pitchFamily="34" charset="0"/>
                </a:rPr>
                <a:t>Conclusion</a:t>
              </a:r>
            </a:p>
          </p:txBody>
        </p:sp>
      </p:grpSp>
      <p:pic>
        <p:nvPicPr>
          <p:cNvPr id="4" name="圖片 3">
            <a:extLst>
              <a:ext uri="{FF2B5EF4-FFF2-40B4-BE49-F238E27FC236}">
                <a16:creationId xmlns:a16="http://schemas.microsoft.com/office/drawing/2014/main" id="{325A4B00-6E6A-40CD-BD4D-0DA47F4C1E66}"/>
              </a:ext>
            </a:extLst>
          </p:cNvPr>
          <p:cNvPicPr>
            <a:picLocks noChangeAspect="1"/>
          </p:cNvPicPr>
          <p:nvPr/>
        </p:nvPicPr>
        <p:blipFill>
          <a:blip r:embed="rId4"/>
          <a:stretch>
            <a:fillRect/>
          </a:stretch>
        </p:blipFill>
        <p:spPr>
          <a:xfrm>
            <a:off x="0" y="1505034"/>
            <a:ext cx="12192000" cy="4976218"/>
          </a:xfrm>
          <a:prstGeom prst="rect">
            <a:avLst/>
          </a:prstGeom>
        </p:spPr>
      </p:pic>
    </p:spTree>
    <p:extLst>
      <p:ext uri="{BB962C8B-B14F-4D97-AF65-F5344CB8AC3E}">
        <p14:creationId xmlns:p14="http://schemas.microsoft.com/office/powerpoint/2010/main" val="2417088486"/>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佈景主題">
  <a:themeElements>
    <a:clrScheme name="灰階">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27024</TotalTime>
  <Words>2523</Words>
  <Application>Microsoft Office PowerPoint</Application>
  <PresentationFormat>寬螢幕</PresentationFormat>
  <Paragraphs>564</Paragraphs>
  <Slides>28</Slides>
  <Notes>28</Notes>
  <HiddenSlides>0</HiddenSlides>
  <MMClips>0</MMClips>
  <ScaleCrop>false</ScaleCrop>
  <HeadingPairs>
    <vt:vector size="8" baseType="variant">
      <vt:variant>
        <vt:lpstr>使用字型</vt:lpstr>
      </vt:variant>
      <vt:variant>
        <vt:i4>11</vt:i4>
      </vt:variant>
      <vt:variant>
        <vt:lpstr>佈景主題</vt:lpstr>
      </vt:variant>
      <vt:variant>
        <vt:i4>2</vt:i4>
      </vt:variant>
      <vt:variant>
        <vt:lpstr>內嵌 OLE 伺服程式</vt:lpstr>
      </vt:variant>
      <vt:variant>
        <vt:i4>1</vt:i4>
      </vt:variant>
      <vt:variant>
        <vt:lpstr>投影片標題</vt:lpstr>
      </vt:variant>
      <vt:variant>
        <vt:i4>28</vt:i4>
      </vt:variant>
    </vt:vector>
  </HeadingPairs>
  <TitlesOfParts>
    <vt:vector size="42" baseType="lpstr">
      <vt:lpstr>等线</vt:lpstr>
      <vt:lpstr>微软雅黑</vt:lpstr>
      <vt:lpstr>Söhne</vt:lpstr>
      <vt:lpstr>微軟正黑體</vt:lpstr>
      <vt:lpstr>新細明體</vt:lpstr>
      <vt:lpstr>Arial</vt:lpstr>
      <vt:lpstr>Calibri</vt:lpstr>
      <vt:lpstr>Calibri Light</vt:lpstr>
      <vt:lpstr>Georgia</vt:lpstr>
      <vt:lpstr>Times New Roman</vt:lpstr>
      <vt:lpstr>Wingdings</vt:lpstr>
      <vt:lpstr>Office 佈景主題</vt:lpstr>
      <vt:lpstr>1_Office 佈景主題</vt:lpstr>
      <vt:lpstr>Equation</vt:lpstr>
      <vt:lpstr>PowerPoint 簡報</vt:lpstr>
      <vt:lpstr>PowerPoint 簡報</vt:lpstr>
      <vt:lpstr>Background</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莊佳臻</dc:creator>
  <cp:lastModifiedBy>莊佳臻</cp:lastModifiedBy>
  <cp:revision>519</cp:revision>
  <dcterms:created xsi:type="dcterms:W3CDTF">2022-11-07T06:49:02Z</dcterms:created>
  <dcterms:modified xsi:type="dcterms:W3CDTF">2023-08-30T16:05:58Z</dcterms:modified>
</cp:coreProperties>
</file>